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4" r:id="rId4"/>
    <p:sldId id="269" r:id="rId5"/>
    <p:sldId id="261" r:id="rId6"/>
    <p:sldId id="260" r:id="rId7"/>
    <p:sldId id="262" r:id="rId8"/>
    <p:sldId id="263" r:id="rId9"/>
    <p:sldId id="267" r:id="rId10"/>
    <p:sldId id="258" r:id="rId11"/>
    <p:sldId id="264" r:id="rId12"/>
    <p:sldId id="268" r:id="rId13"/>
    <p:sldId id="271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598" autoAdjust="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KM\Frequencies_all_weight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'N=1.874'!$B$256</c:f>
              <c:strCache>
                <c:ptCount val="1"/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'N=1.874'!$A$257:$A$265</c:f>
              <c:strCache>
                <c:ptCount val="9"/>
                <c:pt idx="0">
                  <c:v>Η Άκρα Αριστερά</c:v>
                </c:pt>
                <c:pt idx="1">
                  <c:v>Η Αριστερά</c:v>
                </c:pt>
                <c:pt idx="2">
                  <c:v>Η Κεντροαριστερά</c:v>
                </c:pt>
                <c:pt idx="3">
                  <c:v>Το Κέντρο</c:v>
                </c:pt>
                <c:pt idx="4">
                  <c:v>Η Κεντροδεξιά</c:v>
                </c:pt>
                <c:pt idx="5">
                  <c:v>Η Δεξιά</c:v>
                </c:pt>
                <c:pt idx="6">
                  <c:v>Η Άκρα Δεξιά</c:v>
                </c:pt>
                <c:pt idx="7">
                  <c:v>Τίποτα από τα παραπάνω</c:v>
                </c:pt>
                <c:pt idx="8">
                  <c:v>Προτιμώ να μην απαντήσω</c:v>
                </c:pt>
              </c:strCache>
            </c:strRef>
          </c:cat>
          <c:val>
            <c:numRef>
              <c:f>'N=1.874'!$B$257:$B$265</c:f>
              <c:numCache>
                <c:formatCode>General</c:formatCode>
                <c:ptCount val="9"/>
                <c:pt idx="0">
                  <c:v>2.4E-2</c:v>
                </c:pt>
                <c:pt idx="1">
                  <c:v>0.122</c:v>
                </c:pt>
                <c:pt idx="2">
                  <c:v>0.14899999999999999</c:v>
                </c:pt>
                <c:pt idx="3">
                  <c:v>0.15</c:v>
                </c:pt>
                <c:pt idx="4">
                  <c:v>0.2</c:v>
                </c:pt>
                <c:pt idx="5">
                  <c:v>0.14099999999999999</c:v>
                </c:pt>
                <c:pt idx="6">
                  <c:v>2.5000000000000001E-2</c:v>
                </c:pt>
                <c:pt idx="7">
                  <c:v>0.11799999999999999</c:v>
                </c:pt>
                <c:pt idx="8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1-4E0D-9F67-8D224A554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655232"/>
        <c:axId val="76665216"/>
      </c:barChart>
      <c:catAx>
        <c:axId val="76655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l-GR"/>
          </a:p>
        </c:txPr>
        <c:crossAx val="76665216"/>
        <c:crosses val="autoZero"/>
        <c:auto val="1"/>
        <c:lblAlgn val="ctr"/>
        <c:lblOffset val="100"/>
        <c:noMultiLvlLbl val="0"/>
      </c:catAx>
      <c:valAx>
        <c:axId val="7666521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76655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Problems!$B$1</c:f>
              <c:strCache>
                <c:ptCount val="1"/>
                <c:pt idx="0">
                  <c:v>Πρέπει να αντιμετωπιστεί άμεσα</c:v>
                </c:pt>
              </c:strCache>
            </c:strRef>
          </c:tx>
          <c:spPr>
            <a:solidFill>
              <a:srgbClr val="004F7D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Problems!$A$2:$A$12</c:f>
              <c:strCache>
                <c:ptCount val="11"/>
                <c:pt idx="0">
                  <c:v>Φύλαξη αθλητικών χώρων και πάρκων</c:v>
                </c:pt>
                <c:pt idx="1">
                  <c:v>Επάρκεια/ποιότητα κοινωνικών δομών</c:v>
                </c:pt>
                <c:pt idx="2">
                  <c:v>Συντήρηση/Επέκταση υποδομών δικτύων αποχέτευσης και επεξεργασίας λυμάτων</c:v>
                </c:pt>
                <c:pt idx="3">
                  <c:v>Επάρκεια και ποιότητα σχολικών κτιρίων</c:v>
                </c:pt>
                <c:pt idx="4">
                  <c:v>Φωτισμός δρόμων</c:v>
                </c:pt>
                <c:pt idx="5">
                  <c:v>Προστασία αδέσποτων ζώων</c:v>
                </c:pt>
                <c:pt idx="6">
                  <c:v>Λειτουργία δικτύου αστικών συγκοινωνιών</c:v>
                </c:pt>
                <c:pt idx="7">
                  <c:v>Μείωση όγκου κυκλοφορίας &amp; αύξηση χώρων στάθμευσης</c:v>
                </c:pt>
                <c:pt idx="8">
                  <c:v>Καθαρισμός αγωγών όμβριων υδάτων &amp; ρεμάτων</c:v>
                </c:pt>
                <c:pt idx="9">
                  <c:v>Αποκομιδή απορριμμάτων</c:v>
                </c:pt>
                <c:pt idx="10">
                  <c:v>Συντήρηση οδικού δικτύου</c:v>
                </c:pt>
              </c:strCache>
            </c:strRef>
          </c:cat>
          <c:val>
            <c:numRef>
              <c:f>Problems!$B$2:$B$12</c:f>
              <c:numCache>
                <c:formatCode>General</c:formatCode>
                <c:ptCount val="11"/>
                <c:pt idx="0">
                  <c:v>0.45300000000000001</c:v>
                </c:pt>
                <c:pt idx="1">
                  <c:v>0.503</c:v>
                </c:pt>
                <c:pt idx="2">
                  <c:v>0.57999999999999996</c:v>
                </c:pt>
                <c:pt idx="3">
                  <c:v>0.6</c:v>
                </c:pt>
                <c:pt idx="4">
                  <c:v>0.61399999999999999</c:v>
                </c:pt>
                <c:pt idx="5">
                  <c:v>0.61799999999999999</c:v>
                </c:pt>
                <c:pt idx="6">
                  <c:v>0.64600000000000002</c:v>
                </c:pt>
                <c:pt idx="7">
                  <c:v>0.66800000000000004</c:v>
                </c:pt>
                <c:pt idx="8">
                  <c:v>0.71499999999999997</c:v>
                </c:pt>
                <c:pt idx="9">
                  <c:v>0.73499999999999999</c:v>
                </c:pt>
                <c:pt idx="10">
                  <c:v>0.77200000000000002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57-447E-9CBF-03320B28174D}"/>
            </c:ext>
          </c:extLst>
        </c:ser>
        <c:ser>
          <c:idx val="1"/>
          <c:order val="1"/>
          <c:tx>
            <c:strRef>
              <c:f>Problems!$C$1</c:f>
              <c:strCache>
                <c:ptCount val="1"/>
                <c:pt idx="0">
                  <c:v>Πρέπει να αντιμετωπιστεί σε βάθος πενταετίας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Problems!$A$2:$A$12</c:f>
              <c:strCache>
                <c:ptCount val="11"/>
                <c:pt idx="0">
                  <c:v>Φύλαξη αθλητικών χώρων και πάρκων</c:v>
                </c:pt>
                <c:pt idx="1">
                  <c:v>Επάρκεια/ποιότητα κοινωνικών δομών</c:v>
                </c:pt>
                <c:pt idx="2">
                  <c:v>Συντήρηση/Επέκταση υποδομών δικτύων αποχέτευσης και επεξεργασίας λυμάτων</c:v>
                </c:pt>
                <c:pt idx="3">
                  <c:v>Επάρκεια και ποιότητα σχολικών κτιρίων</c:v>
                </c:pt>
                <c:pt idx="4">
                  <c:v>Φωτισμός δρόμων</c:v>
                </c:pt>
                <c:pt idx="5">
                  <c:v>Προστασία αδέσποτων ζώων</c:v>
                </c:pt>
                <c:pt idx="6">
                  <c:v>Λειτουργία δικτύου αστικών συγκοινωνιών</c:v>
                </c:pt>
                <c:pt idx="7">
                  <c:v>Μείωση όγκου κυκλοφορίας &amp; αύξηση χώρων στάθμευσης</c:v>
                </c:pt>
                <c:pt idx="8">
                  <c:v>Καθαρισμός αγωγών όμβριων υδάτων &amp; ρεμάτων</c:v>
                </c:pt>
                <c:pt idx="9">
                  <c:v>Αποκομιδή απορριμμάτων</c:v>
                </c:pt>
                <c:pt idx="10">
                  <c:v>Συντήρηση οδικού δικτύου</c:v>
                </c:pt>
              </c:strCache>
            </c:strRef>
          </c:cat>
          <c:val>
            <c:numRef>
              <c:f>Problems!$C$2:$C$12</c:f>
              <c:numCache>
                <c:formatCode>General</c:formatCode>
                <c:ptCount val="11"/>
                <c:pt idx="0">
                  <c:v>0.27200000000000002</c:v>
                </c:pt>
                <c:pt idx="1">
                  <c:v>0.28899999999999998</c:v>
                </c:pt>
                <c:pt idx="2">
                  <c:v>0.27900000000000003</c:v>
                </c:pt>
                <c:pt idx="3">
                  <c:v>0.26200000000000001</c:v>
                </c:pt>
                <c:pt idx="4">
                  <c:v>0.222</c:v>
                </c:pt>
                <c:pt idx="5">
                  <c:v>0.186</c:v>
                </c:pt>
                <c:pt idx="6">
                  <c:v>0.158</c:v>
                </c:pt>
                <c:pt idx="7">
                  <c:v>0.20300000000000001</c:v>
                </c:pt>
                <c:pt idx="8">
                  <c:v>0.161</c:v>
                </c:pt>
                <c:pt idx="9">
                  <c:v>0.14299999999999999</c:v>
                </c:pt>
                <c:pt idx="10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57-447E-9CBF-03320B28174D}"/>
            </c:ext>
          </c:extLst>
        </c:ser>
        <c:ser>
          <c:idx val="2"/>
          <c:order val="2"/>
          <c:tx>
            <c:strRef>
              <c:f>Problems!$D$1</c:f>
              <c:strCache>
                <c:ptCount val="1"/>
                <c:pt idx="0">
                  <c:v>Πρέπει να λυθεί αλλά όχι σε βάρος άλλων προβλημάτων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Problems!$A$2:$A$12</c:f>
              <c:strCache>
                <c:ptCount val="11"/>
                <c:pt idx="0">
                  <c:v>Φύλαξη αθλητικών χώρων και πάρκων</c:v>
                </c:pt>
                <c:pt idx="1">
                  <c:v>Επάρκεια/ποιότητα κοινωνικών δομών</c:v>
                </c:pt>
                <c:pt idx="2">
                  <c:v>Συντήρηση/Επέκταση υποδομών δικτύων αποχέτευσης και επεξεργασίας λυμάτων</c:v>
                </c:pt>
                <c:pt idx="3">
                  <c:v>Επάρκεια και ποιότητα σχολικών κτιρίων</c:v>
                </c:pt>
                <c:pt idx="4">
                  <c:v>Φωτισμός δρόμων</c:v>
                </c:pt>
                <c:pt idx="5">
                  <c:v>Προστασία αδέσποτων ζώων</c:v>
                </c:pt>
                <c:pt idx="6">
                  <c:v>Λειτουργία δικτύου αστικών συγκοινωνιών</c:v>
                </c:pt>
                <c:pt idx="7">
                  <c:v>Μείωση όγκου κυκλοφορίας &amp; αύξηση χώρων στάθμευσης</c:v>
                </c:pt>
                <c:pt idx="8">
                  <c:v>Καθαρισμός αγωγών όμβριων υδάτων &amp; ρεμάτων</c:v>
                </c:pt>
                <c:pt idx="9">
                  <c:v>Αποκομιδή απορριμμάτων</c:v>
                </c:pt>
                <c:pt idx="10">
                  <c:v>Συντήρηση οδικού δικτύου</c:v>
                </c:pt>
              </c:strCache>
            </c:strRef>
          </c:cat>
          <c:val>
            <c:numRef>
              <c:f>Problems!$D$2:$D$12</c:f>
              <c:numCache>
                <c:formatCode>General</c:formatCode>
                <c:ptCount val="11"/>
                <c:pt idx="0">
                  <c:v>0.223</c:v>
                </c:pt>
                <c:pt idx="1">
                  <c:v>0.124</c:v>
                </c:pt>
                <c:pt idx="2">
                  <c:v>8.1000000000000003E-2</c:v>
                </c:pt>
                <c:pt idx="3">
                  <c:v>8.6999999999999994E-2</c:v>
                </c:pt>
                <c:pt idx="4">
                  <c:v>0.13</c:v>
                </c:pt>
                <c:pt idx="5">
                  <c:v>0.155</c:v>
                </c:pt>
                <c:pt idx="6">
                  <c:v>0.11700000000000001</c:v>
                </c:pt>
                <c:pt idx="7">
                  <c:v>0.10100000000000001</c:v>
                </c:pt>
                <c:pt idx="8">
                  <c:v>7.8E-2</c:v>
                </c:pt>
                <c:pt idx="9">
                  <c:v>9.4E-2</c:v>
                </c:pt>
                <c:pt idx="1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57-447E-9CBF-03320B28174D}"/>
            </c:ext>
          </c:extLst>
        </c:ser>
        <c:ser>
          <c:idx val="3"/>
          <c:order val="3"/>
          <c:tx>
            <c:strRef>
              <c:f>Problems!$E$1</c:f>
              <c:strCache>
                <c:ptCount val="1"/>
                <c:pt idx="0">
                  <c:v>Δεν έχω γνώμη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10"/>
              <c:layout>
                <c:manualLayout>
                  <c:x val="1.851851851851853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57-447E-9CBF-03320B28174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Problems!$A$2:$A$12</c:f>
              <c:strCache>
                <c:ptCount val="11"/>
                <c:pt idx="0">
                  <c:v>Φύλαξη αθλητικών χώρων και πάρκων</c:v>
                </c:pt>
                <c:pt idx="1">
                  <c:v>Επάρκεια/ποιότητα κοινωνικών δομών</c:v>
                </c:pt>
                <c:pt idx="2">
                  <c:v>Συντήρηση/Επέκταση υποδομών δικτύων αποχέτευσης και επεξεργασίας λυμάτων</c:v>
                </c:pt>
                <c:pt idx="3">
                  <c:v>Επάρκεια και ποιότητα σχολικών κτιρίων</c:v>
                </c:pt>
                <c:pt idx="4">
                  <c:v>Φωτισμός δρόμων</c:v>
                </c:pt>
                <c:pt idx="5">
                  <c:v>Προστασία αδέσποτων ζώων</c:v>
                </c:pt>
                <c:pt idx="6">
                  <c:v>Λειτουργία δικτύου αστικών συγκοινωνιών</c:v>
                </c:pt>
                <c:pt idx="7">
                  <c:v>Μείωση όγκου κυκλοφορίας &amp; αύξηση χώρων στάθμευσης</c:v>
                </c:pt>
                <c:pt idx="8">
                  <c:v>Καθαρισμός αγωγών όμβριων υδάτων &amp; ρεμάτων</c:v>
                </c:pt>
                <c:pt idx="9">
                  <c:v>Αποκομιδή απορριμμάτων</c:v>
                </c:pt>
                <c:pt idx="10">
                  <c:v>Συντήρηση οδικού δικτύου</c:v>
                </c:pt>
              </c:strCache>
            </c:strRef>
          </c:cat>
          <c:val>
            <c:numRef>
              <c:f>Problems!$E$2:$E$12</c:f>
              <c:numCache>
                <c:formatCode>General</c:formatCode>
                <c:ptCount val="11"/>
                <c:pt idx="0">
                  <c:v>5.1999999999999998E-2</c:v>
                </c:pt>
                <c:pt idx="1">
                  <c:v>8.4000000000000005E-2</c:v>
                </c:pt>
                <c:pt idx="2">
                  <c:v>0.06</c:v>
                </c:pt>
                <c:pt idx="3">
                  <c:v>5.0999999999999997E-2</c:v>
                </c:pt>
                <c:pt idx="4">
                  <c:v>3.4000000000000002E-2</c:v>
                </c:pt>
                <c:pt idx="5">
                  <c:v>4.1000000000000002E-2</c:v>
                </c:pt>
                <c:pt idx="6">
                  <c:v>7.9000000000000001E-2</c:v>
                </c:pt>
                <c:pt idx="7">
                  <c:v>2.8000000000000001E-2</c:v>
                </c:pt>
                <c:pt idx="8">
                  <c:v>4.5999999999999999E-2</c:v>
                </c:pt>
                <c:pt idx="9">
                  <c:v>2.8000000000000001E-2</c:v>
                </c:pt>
                <c:pt idx="10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57-447E-9CBF-03320B2817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4502528"/>
        <c:axId val="74838016"/>
      </c:barChart>
      <c:catAx>
        <c:axId val="745025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74838016"/>
        <c:crosses val="autoZero"/>
        <c:auto val="1"/>
        <c:lblAlgn val="ctr"/>
        <c:lblOffset val="100"/>
        <c:noMultiLvlLbl val="0"/>
      </c:catAx>
      <c:valAx>
        <c:axId val="7483801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745025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2443335053821436E-3"/>
          <c:y val="0.90498356207682717"/>
          <c:w val="0.97422861570797881"/>
          <c:h val="8.0111990686480838E-2"/>
        </c:manualLayout>
      </c:layout>
      <c:overlay val="0"/>
      <c:txPr>
        <a:bodyPr/>
        <a:lstStyle/>
        <a:p>
          <a:pPr>
            <a:defRPr sz="900" b="1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'N=1.874'!$B$97</c:f>
              <c:strCache>
                <c:ptCount val="1"/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'N=1.874'!$A$98:$A$109</c:f>
              <c:strCache>
                <c:ptCount val="12"/>
                <c:pt idx="0">
                  <c:v>Δεν έχω αποφασίσει ακόμη</c:v>
                </c:pt>
                <c:pt idx="1">
                  <c:v>ΤΟΜΠΟΥΛΙΔΗΣ ΒΑΣΙΛΗΣ</c:v>
                </c:pt>
                <c:pt idx="2">
                  <c:v>ΝΑΣΙΟΥΛΑΣ ΓΙΑΝΝΗΣ</c:v>
                </c:pt>
                <c:pt idx="3">
                  <c:v>ΤΖΑΚΟΠΟΥΛΟΣ ΣΑΚΗΣ</c:v>
                </c:pt>
                <c:pt idx="4">
                  <c:v>ΧΑΛΙΑΜΠΑΛΙΑΣ ΣΑΒΒΑΣ</c:v>
                </c:pt>
                <c:pt idx="5">
                  <c:v>ΚΟΥΡΙΑΝΝΙΔΗΣ ΓΙΑΝΝΗΣ</c:v>
                </c:pt>
                <c:pt idx="6">
                  <c:v>ΟΡΦΑΝΟΣ ΓΙΩΡΓΟΣ</c:v>
                </c:pt>
                <c:pt idx="7">
                  <c:v>ΤΣΑΒΛΗΣ ΔΡΟΣΟΣ</c:v>
                </c:pt>
                <c:pt idx="8">
                  <c:v>ΖΕΡΒΑΣ ΚΩΝΣΤΑΝΤΙΝΟΣ</c:v>
                </c:pt>
                <c:pt idx="9">
                  <c:v>ΚΕΚΗ ΜΑΡΙΑ</c:v>
                </c:pt>
                <c:pt idx="10">
                  <c:v>ΑΓΓΕΛΟΥΔΗΣ ΣΤΕΛΙΟΣ</c:v>
                </c:pt>
                <c:pt idx="11">
                  <c:v>ΠΕΓΚΑΣ ΣΠΥΡΟΣ</c:v>
                </c:pt>
              </c:strCache>
            </c:strRef>
          </c:cat>
          <c:val>
            <c:numRef>
              <c:f>'N=1.874'!$B$98:$B$109</c:f>
              <c:numCache>
                <c:formatCode>General</c:formatCode>
                <c:ptCount val="12"/>
                <c:pt idx="0">
                  <c:v>0.19500000000000001</c:v>
                </c:pt>
                <c:pt idx="1">
                  <c:v>2E-3</c:v>
                </c:pt>
                <c:pt idx="2">
                  <c:v>4.0000000000000001E-3</c:v>
                </c:pt>
                <c:pt idx="3">
                  <c:v>1.7999999999999999E-2</c:v>
                </c:pt>
                <c:pt idx="4">
                  <c:v>2.5000000000000001E-2</c:v>
                </c:pt>
                <c:pt idx="5">
                  <c:v>3.4000000000000002E-2</c:v>
                </c:pt>
                <c:pt idx="6">
                  <c:v>3.7999999999999999E-2</c:v>
                </c:pt>
                <c:pt idx="7">
                  <c:v>8.6999999999999994E-2</c:v>
                </c:pt>
                <c:pt idx="8">
                  <c:v>9.4E-2</c:v>
                </c:pt>
                <c:pt idx="9">
                  <c:v>0.127</c:v>
                </c:pt>
                <c:pt idx="10">
                  <c:v>0.151</c:v>
                </c:pt>
                <c:pt idx="11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E-4BBF-8D09-17D52449AC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5777152"/>
        <c:axId val="75779456"/>
      </c:barChart>
      <c:catAx>
        <c:axId val="757771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75779456"/>
        <c:crosses val="autoZero"/>
        <c:auto val="1"/>
        <c:lblAlgn val="ctr"/>
        <c:lblOffset val="100"/>
        <c:noMultiLvlLbl val="0"/>
      </c:catAx>
      <c:valAx>
        <c:axId val="7577945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75777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'N=1.874'!$B$113</c:f>
              <c:strCache>
                <c:ptCount val="1"/>
              </c:strCache>
            </c:strRef>
          </c:tx>
          <c:spPr>
            <a:solidFill>
              <a:srgbClr val="004F7D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'N=1.874'!$A$114:$A$117</c:f>
              <c:strCache>
                <c:ptCount val="4"/>
                <c:pt idx="0">
                  <c:v>Δεν έχω αποφασίσει ακόμη</c:v>
                </c:pt>
                <c:pt idx="1">
                  <c:v>Δεν θα ψηφίσω</c:v>
                </c:pt>
                <c:pt idx="2">
                  <c:v>ΖΕΡΒΑΣ ΚΩΝΣΤΑΝΤΙΝΟΣ</c:v>
                </c:pt>
                <c:pt idx="3">
                  <c:v>ΟΡΦΑΝΟΣ ΓΙΩΡΓΟΣ</c:v>
                </c:pt>
              </c:strCache>
            </c:strRef>
          </c:cat>
          <c:val>
            <c:numRef>
              <c:f>'N=1.874'!$B$114:$B$117</c:f>
              <c:numCache>
                <c:formatCode>General</c:formatCode>
                <c:ptCount val="4"/>
                <c:pt idx="0">
                  <c:v>0.22500000000000001</c:v>
                </c:pt>
                <c:pt idx="1">
                  <c:v>0.375</c:v>
                </c:pt>
                <c:pt idx="2">
                  <c:v>0.151</c:v>
                </c:pt>
                <c:pt idx="3">
                  <c:v>0.249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11-4B5A-AD8C-FC879527B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121664"/>
        <c:axId val="41129088"/>
      </c:barChart>
      <c:catAx>
        <c:axId val="411216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l-GR"/>
          </a:p>
        </c:txPr>
        <c:crossAx val="41129088"/>
        <c:crosses val="autoZero"/>
        <c:auto val="1"/>
        <c:lblAlgn val="ctr"/>
        <c:lblOffset val="100"/>
        <c:noMultiLvlLbl val="0"/>
      </c:catAx>
      <c:valAx>
        <c:axId val="4112908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41121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'N=1.874'!$B$121</c:f>
              <c:strCache>
                <c:ptCount val="1"/>
              </c:strCache>
            </c:strRef>
          </c:tx>
          <c:spPr>
            <a:solidFill>
              <a:srgbClr val="004F7D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'N=1.874'!$A$122:$A$125</c:f>
              <c:strCache>
                <c:ptCount val="4"/>
                <c:pt idx="0">
                  <c:v>Δεν έχω αποφασίσει ακόμη</c:v>
                </c:pt>
                <c:pt idx="1">
                  <c:v>Δεν θα ψηφίσω</c:v>
                </c:pt>
                <c:pt idx="2">
                  <c:v>ΖΕΡΒΑΣ ΚΩΝΣΤΑΝΤΙΝΟΣ</c:v>
                </c:pt>
                <c:pt idx="3">
                  <c:v>ΑΓΓΕΛΟΥΔΗΣ ΣΤΕΛΙΟΣ</c:v>
                </c:pt>
              </c:strCache>
            </c:strRef>
          </c:cat>
          <c:val>
            <c:numRef>
              <c:f>'N=1.874'!$B$122:$B$125</c:f>
              <c:numCache>
                <c:formatCode>General</c:formatCode>
                <c:ptCount val="4"/>
                <c:pt idx="0">
                  <c:v>0.217</c:v>
                </c:pt>
                <c:pt idx="1">
                  <c:v>0.313</c:v>
                </c:pt>
                <c:pt idx="2">
                  <c:v>0.15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A-4CDC-9E45-AD54AEFC05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5733632"/>
        <c:axId val="75767808"/>
      </c:barChart>
      <c:catAx>
        <c:axId val="75733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l-GR"/>
          </a:p>
        </c:txPr>
        <c:crossAx val="75767808"/>
        <c:crosses val="autoZero"/>
        <c:auto val="1"/>
        <c:lblAlgn val="ctr"/>
        <c:lblOffset val="100"/>
        <c:noMultiLvlLbl val="0"/>
      </c:catAx>
      <c:valAx>
        <c:axId val="7576780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75733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'N=1.874'!$B$150</c:f>
              <c:strCache>
                <c:ptCount val="1"/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'N=1.874'!$A$151:$A$154</c:f>
              <c:strCache>
                <c:ptCount val="4"/>
                <c:pt idx="0">
                  <c:v>Δεν έχω αποφασίσει ακόμη</c:v>
                </c:pt>
                <c:pt idx="1">
                  <c:v>Νίκος Τσοπέης</c:v>
                </c:pt>
                <c:pt idx="2">
                  <c:v>Γιάννης Ντούμος</c:v>
                </c:pt>
                <c:pt idx="3">
                  <c:v>Κώστας Κουκοδήμος</c:v>
                </c:pt>
              </c:strCache>
            </c:strRef>
          </c:cat>
          <c:val>
            <c:numRef>
              <c:f>'N=1.874'!$B$151:$B$154</c:f>
              <c:numCache>
                <c:formatCode>General</c:formatCode>
                <c:ptCount val="4"/>
                <c:pt idx="0">
                  <c:v>0.47099999999999997</c:v>
                </c:pt>
                <c:pt idx="1">
                  <c:v>5.0000000000000001E-3</c:v>
                </c:pt>
                <c:pt idx="2">
                  <c:v>0.159</c:v>
                </c:pt>
                <c:pt idx="3">
                  <c:v>0.36499999999999999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90-4D02-8A11-F843F3359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8194944"/>
        <c:axId val="78204928"/>
      </c:barChart>
      <c:catAx>
        <c:axId val="781949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78204928"/>
        <c:crosses val="autoZero"/>
        <c:auto val="1"/>
        <c:lblAlgn val="ctr"/>
        <c:lblOffset val="100"/>
        <c:noMultiLvlLbl val="0"/>
      </c:catAx>
      <c:valAx>
        <c:axId val="7820492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78194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l-G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'N=1.874'!$B$158</c:f>
              <c:strCache>
                <c:ptCount val="1"/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'N=1.874'!$A$159:$A$164</c:f>
              <c:strCache>
                <c:ptCount val="6"/>
                <c:pt idx="0">
                  <c:v>Δεν έχω αποφασίσει ακόμη</c:v>
                </c:pt>
                <c:pt idx="1">
                  <c:v>Παύλος Παυλίδης</c:v>
                </c:pt>
                <c:pt idx="2">
                  <c:v>Παναγιώτης Χατζησάββας</c:v>
                </c:pt>
                <c:pt idx="3">
                  <c:v>Μιχάλης Χαλκίδης</c:v>
                </c:pt>
                <c:pt idx="4">
                  <c:v>Κώστας Βοργιαζίδης</c:v>
                </c:pt>
                <c:pt idx="5">
                  <c:v>Θεόφιλος Κορωνάς</c:v>
                </c:pt>
              </c:strCache>
            </c:strRef>
          </c:cat>
          <c:val>
            <c:numRef>
              <c:f>'N=1.874'!$B$159:$B$164</c:f>
              <c:numCache>
                <c:formatCode>General</c:formatCode>
                <c:ptCount val="6"/>
                <c:pt idx="0">
                  <c:v>0.59799999999999998</c:v>
                </c:pt>
                <c:pt idx="1">
                  <c:v>0.02</c:v>
                </c:pt>
                <c:pt idx="2">
                  <c:v>2.5999999999999999E-2</c:v>
                </c:pt>
                <c:pt idx="3">
                  <c:v>7.2999999999999995E-2</c:v>
                </c:pt>
                <c:pt idx="4">
                  <c:v>0.11</c:v>
                </c:pt>
                <c:pt idx="5">
                  <c:v>0.17299999999999999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9-45B3-AC94-97A4B7654D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9878016"/>
        <c:axId val="40019072"/>
      </c:barChart>
      <c:catAx>
        <c:axId val="398780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40019072"/>
        <c:crosses val="autoZero"/>
        <c:auto val="1"/>
        <c:lblAlgn val="ctr"/>
        <c:lblOffset val="100"/>
        <c:noMultiLvlLbl val="0"/>
      </c:catAx>
      <c:valAx>
        <c:axId val="40019072"/>
        <c:scaling>
          <c:orientation val="minMax"/>
        </c:scaling>
        <c:delete val="0"/>
        <c:axPos val="b"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39878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'N=1.874'!$B$140</c:f>
              <c:strCache>
                <c:ptCount val="1"/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'N=1.874'!$A$141:$A$146</c:f>
              <c:strCache>
                <c:ptCount val="6"/>
                <c:pt idx="0">
                  <c:v>Δεν έχω αποφασίσει ακόμη</c:v>
                </c:pt>
                <c:pt idx="1">
                  <c:v>Τούσκα Ελένη</c:v>
                </c:pt>
                <c:pt idx="2">
                  <c:v>Παπαφωτίου Αριάδνη</c:v>
                </c:pt>
                <c:pt idx="3">
                  <c:v>Τερζής Βασίλειος</c:v>
                </c:pt>
                <c:pt idx="4">
                  <c:v>Μητλιάγκα Βαρβάρα</c:v>
                </c:pt>
                <c:pt idx="5">
                  <c:v>Χρυσάφης Αλέξανδρος</c:v>
                </c:pt>
              </c:strCache>
            </c:strRef>
          </c:cat>
          <c:val>
            <c:numRef>
              <c:f>'N=1.874'!$B$141:$B$146</c:f>
              <c:numCache>
                <c:formatCode>General</c:formatCode>
                <c:ptCount val="6"/>
                <c:pt idx="0">
                  <c:v>0.11700000000000001</c:v>
                </c:pt>
                <c:pt idx="1">
                  <c:v>0.01</c:v>
                </c:pt>
                <c:pt idx="2">
                  <c:v>1.2E-2</c:v>
                </c:pt>
                <c:pt idx="3">
                  <c:v>0.14499999999999999</c:v>
                </c:pt>
                <c:pt idx="4">
                  <c:v>0.26</c:v>
                </c:pt>
                <c:pt idx="5">
                  <c:v>0.45600000000000002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B-40D5-A5CD-A2AFCC89A5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616832"/>
        <c:axId val="76618752"/>
      </c:barChart>
      <c:catAx>
        <c:axId val="76616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l-GR"/>
          </a:p>
        </c:txPr>
        <c:crossAx val="76618752"/>
        <c:crosses val="autoZero"/>
        <c:auto val="1"/>
        <c:lblAlgn val="ctr"/>
        <c:lblOffset val="100"/>
        <c:noMultiLvlLbl val="0"/>
      </c:catAx>
      <c:valAx>
        <c:axId val="7661875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766168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18" y="6021288"/>
            <a:ext cx="2665290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8F8F-1831-4535-9E5A-7D9A673FFCEC}" type="datetimeFigureOut">
              <a:rPr lang="el-GR" smtClean="0"/>
              <a:pPr/>
              <a:t>20/7/2023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81EA9-D98B-4DE3-AA9A-1BB31521B02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ftodioikisi.gr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8676456" cy="5616624"/>
          </a:xfrm>
        </p:spPr>
        <p:txBody>
          <a:bodyPr>
            <a:noAutofit/>
          </a:bodyPr>
          <a:lstStyle/>
          <a:p>
            <a:r>
              <a:rPr lang="el-GR" sz="4800" b="1" dirty="0">
                <a:solidFill>
                  <a:srgbClr val="004F7D"/>
                </a:solidFill>
              </a:rPr>
              <a:t>ΕΡΕΥΝΑ ΓΝΩΜΗΣ ΣΤΗΝ ΠΕΡΙΦΕΡΕΙΑ ΚΕΝΤΡΙΚΗΣ ΜΑΚΕΔΟΝΙΑΣ</a:t>
            </a:r>
            <a:br>
              <a:rPr lang="el-GR" sz="4800" b="1" dirty="0">
                <a:solidFill>
                  <a:srgbClr val="004F7D"/>
                </a:solidFill>
              </a:rPr>
            </a:br>
            <a:br>
              <a:rPr lang="el-GR" sz="4800" b="1" dirty="0">
                <a:solidFill>
                  <a:srgbClr val="004F7D"/>
                </a:solidFill>
              </a:rPr>
            </a:br>
            <a:br>
              <a:rPr lang="el-GR" sz="4800" b="1" dirty="0">
                <a:solidFill>
                  <a:srgbClr val="004F7D"/>
                </a:solidFill>
              </a:rPr>
            </a:br>
            <a:br>
              <a:rPr lang="el-GR" sz="4800" b="1" dirty="0">
                <a:solidFill>
                  <a:srgbClr val="004F7D"/>
                </a:solidFill>
              </a:rPr>
            </a:br>
            <a:br>
              <a:rPr lang="el-GR" sz="4800" b="1" dirty="0">
                <a:solidFill>
                  <a:srgbClr val="004F7D"/>
                </a:solidFill>
              </a:rPr>
            </a:br>
            <a:r>
              <a:rPr lang="el-GR" sz="3200" b="1" dirty="0">
                <a:solidFill>
                  <a:srgbClr val="C00000"/>
                </a:solidFill>
              </a:rPr>
              <a:t>Ιούλιος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772400" cy="1080119"/>
          </a:xfrm>
        </p:spPr>
        <p:txBody>
          <a:bodyPr>
            <a:noAutofit/>
          </a:bodyPr>
          <a:lstStyle/>
          <a:p>
            <a:r>
              <a:rPr lang="el-GR" sz="3200" b="1" dirty="0">
                <a:solidFill>
                  <a:srgbClr val="004F7D"/>
                </a:solidFill>
              </a:rPr>
              <a:t>Στις δημοτικές εκλογές του Οκτωβρίου ποιον θα ψηφίσετε για Δήμαρχο Κατερίνης;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611560" y="1484784"/>
          <a:ext cx="820891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95536" y="2852936"/>
            <a:ext cx="6408449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004F7D"/>
                </a:solidFill>
                <a:effectLst/>
                <a:uLnTx/>
                <a:uFillTx/>
                <a:ea typeface="+mj-ea"/>
                <a:cs typeface="+mj-cs"/>
              </a:rPr>
              <a:t>Δήμος Βέροιας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4F7D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772400" cy="1080119"/>
          </a:xfrm>
        </p:spPr>
        <p:txBody>
          <a:bodyPr>
            <a:noAutofit/>
          </a:bodyPr>
          <a:lstStyle/>
          <a:p>
            <a:r>
              <a:rPr lang="el-GR" sz="3200" b="1" dirty="0">
                <a:solidFill>
                  <a:srgbClr val="004F7D"/>
                </a:solidFill>
              </a:rPr>
              <a:t>Στις δημοτικές εκλογές του Οκτωβρίου ποιον θα ψηφίσετε για Δήμαρχο Βέροιας;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23528" y="1484784"/>
          <a:ext cx="849694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95536" y="2852936"/>
            <a:ext cx="6408449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004F7D"/>
                </a:solidFill>
                <a:effectLst/>
                <a:uLnTx/>
                <a:uFillTx/>
                <a:ea typeface="+mj-ea"/>
                <a:cs typeface="+mj-cs"/>
              </a:rPr>
              <a:t>Δήμος </a:t>
            </a:r>
            <a:r>
              <a:rPr lang="el-GR" sz="3000" b="1" dirty="0">
                <a:solidFill>
                  <a:srgbClr val="004F7D"/>
                </a:solidFill>
                <a:ea typeface="+mj-ea"/>
                <a:cs typeface="+mj-cs"/>
              </a:rPr>
              <a:t>Σερρών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4F7D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772400" cy="1080119"/>
          </a:xfrm>
        </p:spPr>
        <p:txBody>
          <a:bodyPr>
            <a:noAutofit/>
          </a:bodyPr>
          <a:lstStyle/>
          <a:p>
            <a:pPr lvl="0"/>
            <a:r>
              <a:rPr lang="el-GR" sz="3200" b="1" dirty="0">
                <a:solidFill>
                  <a:srgbClr val="004F7D"/>
                </a:solidFill>
              </a:rPr>
              <a:t>Στις δημοτικές εκλογές του Οκτωβρίου ποιον θα ψηφίσετε για Δήμαρχο Σερρών;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51520" y="1340768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75099" y="138222"/>
            <a:ext cx="6408449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004F7D"/>
                </a:solidFill>
                <a:effectLst/>
                <a:uLnTx/>
                <a:uFillTx/>
                <a:ea typeface="+mj-ea"/>
                <a:cs typeface="+mj-cs"/>
              </a:rPr>
              <a:t>Ταυτότητα της έρευνας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4F7D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764704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4F7D"/>
                </a:solidFill>
                <a:cs typeface="Arial" panose="020B0604020202020204" pitchFamily="34" charset="0"/>
              </a:rPr>
              <a:t>Διαδυκτιακή έρευνα</a:t>
            </a:r>
            <a:r>
              <a:rPr lang="el-GR" sz="20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προσωπικών αυτοσυμπληρούμενων ερωτηματολογίων σε ψηφοφόρους της Περιφέρειας Κεντρικής Μακεδονίας από τον διαδυκτιακό τόπο </a:t>
            </a:r>
            <a:r>
              <a:rPr lang="en-US" sz="2000" dirty="0">
                <a:solidFill>
                  <a:srgbClr val="004F7D"/>
                </a:solidFill>
                <a:cs typeface="Arial" panose="020B0604020202020204" pitchFamily="34" charset="0"/>
                <a:hlinkClick r:id="rId2"/>
              </a:rPr>
              <a:t>https://www.aftodioikisi.gr/</a:t>
            </a:r>
            <a:endParaRPr lang="en-US" sz="2000" dirty="0">
              <a:solidFill>
                <a:srgbClr val="004F7D"/>
              </a:solidFill>
              <a:cs typeface="Arial" panose="020B0604020202020204" pitchFamily="34" charset="0"/>
            </a:endParaRPr>
          </a:p>
          <a:p>
            <a:endParaRPr lang="el-GR" sz="20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Από τις </a:t>
            </a:r>
            <a:r>
              <a:rPr lang="en-US" sz="2000" b="1" dirty="0">
                <a:solidFill>
                  <a:srgbClr val="004F7D"/>
                </a:solidFill>
                <a:cs typeface="Arial" panose="020B0604020202020204" pitchFamily="34" charset="0"/>
              </a:rPr>
              <a:t>10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έως τις </a:t>
            </a:r>
            <a:r>
              <a:rPr lang="el-GR" sz="2000" b="1" dirty="0">
                <a:solidFill>
                  <a:srgbClr val="004F7D"/>
                </a:solidFill>
                <a:cs typeface="Arial" panose="020B0604020202020204" pitchFamily="34" charset="0"/>
              </a:rPr>
              <a:t>14 Ιουλίου 2023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, κλίκαραν το λινκ </a:t>
            </a:r>
            <a:r>
              <a:rPr lang="en-US" sz="2000" b="1" dirty="0">
                <a:solidFill>
                  <a:srgbClr val="004F7D"/>
                </a:solidFill>
                <a:cs typeface="Arial" panose="020B0604020202020204" pitchFamily="34" charset="0"/>
              </a:rPr>
              <a:t>2723 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μοναδικοί χρήστες, από τους οποίους ικανοί να  συνεχίσουν το ερωτηματολόγιο, βάσει των κριτηρίων που έθετε η έρευνα ήσαν οι </a:t>
            </a:r>
            <a:r>
              <a:rPr lang="el-GR" sz="2000" b="1" dirty="0">
                <a:solidFill>
                  <a:srgbClr val="004F7D"/>
                </a:solidFill>
                <a:cs typeface="Arial" panose="020B0604020202020204" pitchFamily="34" charset="0"/>
              </a:rPr>
              <a:t>2184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, κατόπιν λογικών ηλεκτρονκών ελέγχων και διασταυρώσεων για τη μοναδικότητα της ηλεκτρονικής διεύθυνσης αλλά και την  πληρότητα του ερωτηματολογίου, οι συνεντεύξεις που αναλύθηκαν είναι </a:t>
            </a:r>
            <a:r>
              <a:rPr lang="el-GR" sz="2000" b="1" dirty="0">
                <a:solidFill>
                  <a:srgbClr val="004F7D"/>
                </a:solidFill>
                <a:cs typeface="Arial" panose="020B0604020202020204" pitchFamily="34" charset="0"/>
              </a:rPr>
              <a:t>1874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r>
              <a:rPr lang="el-GR" sz="2000" b="1" dirty="0">
                <a:solidFill>
                  <a:srgbClr val="004F7D"/>
                </a:solidFill>
                <a:cs typeface="Arial" panose="020B0604020202020204" pitchFamily="34" charset="0"/>
              </a:rPr>
              <a:t> </a:t>
            </a:r>
          </a:p>
          <a:p>
            <a:endParaRPr lang="el-GR" sz="2000" b="1" dirty="0">
              <a:solidFill>
                <a:srgbClr val="004F7D"/>
              </a:solidFill>
              <a:cs typeface="Arial" panose="020B0604020202020204" pitchFamily="34" charset="0"/>
            </a:endParaRPr>
          </a:p>
          <a:p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Τα δεδομένα αναλύθηκαν με τη χρήση του στατιστικού πακέτου </a:t>
            </a:r>
            <a:r>
              <a:rPr lang="en-US" sz="2000" b="1" dirty="0">
                <a:solidFill>
                  <a:srgbClr val="004F7D"/>
                </a:solidFill>
                <a:cs typeface="Arial" panose="020B0604020202020204" pitchFamily="34" charset="0"/>
              </a:rPr>
              <a:t>SPSS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και τα εργαλεία ποσοτικής ανάλυσης που παρέχει το </a:t>
            </a:r>
            <a:r>
              <a:rPr lang="en-US" sz="2000" b="1" dirty="0">
                <a:solidFill>
                  <a:srgbClr val="004F7D"/>
                </a:solidFill>
                <a:cs typeface="Arial" panose="020B0604020202020204" pitchFamily="34" charset="0"/>
              </a:rPr>
              <a:t>Microsoft Excel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endParaRPr lang="el-GR" sz="20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20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Οι συνεντεύξεις σταθμίστηκαν ως προς φύλο, ηλικία, Περιφερειακή Ενότητα άσκησης εκλογικού δικαιώματος και ψήφο στις  βουλευτικές εκλογές του Ιουνίου 2023. </a:t>
            </a:r>
            <a:endParaRPr lang="en-US" sz="20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51520" y="188640"/>
            <a:ext cx="8401357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000" b="1" dirty="0">
                <a:solidFill>
                  <a:srgbClr val="004F7D"/>
                </a:solidFill>
                <a:ea typeface="+mj-ea"/>
                <a:cs typeface="+mj-cs"/>
              </a:rPr>
              <a:t>Ιδεολογική αυτοτοποθέτηση</a:t>
            </a:r>
            <a:endParaRPr lang="en-US" sz="3000" b="1" dirty="0">
              <a:solidFill>
                <a:srgbClr val="004F7D"/>
              </a:solidFill>
              <a:ea typeface="+mj-ea"/>
              <a:cs typeface="+mj-cs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23528" y="692696"/>
          <a:ext cx="856895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51520" y="188640"/>
            <a:ext cx="8401357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l-GR" sz="3000" b="1" dirty="0">
                <a:solidFill>
                  <a:srgbClr val="004F7D"/>
                </a:solidFill>
                <a:ea typeface="+mj-ea"/>
                <a:cs typeface="+mj-cs"/>
              </a:rPr>
              <a:t>Αξιολόγηση θεμάτων που αφορούν στο Δήμο</a:t>
            </a:r>
            <a:endParaRPr lang="en-US" sz="3000" b="1" dirty="0">
              <a:solidFill>
                <a:srgbClr val="004F7D"/>
              </a:solidFill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79513" y="836712"/>
          <a:ext cx="8712967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95536" y="2852936"/>
            <a:ext cx="6408449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004F7D"/>
                </a:solidFill>
                <a:effectLst/>
                <a:uLnTx/>
                <a:uFillTx/>
                <a:ea typeface="+mj-ea"/>
                <a:cs typeface="+mj-cs"/>
              </a:rPr>
              <a:t>Δήμος Θεσσαλονίκης 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4F7D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0960" cy="1080119"/>
          </a:xfrm>
        </p:spPr>
        <p:txBody>
          <a:bodyPr>
            <a:noAutofit/>
          </a:bodyPr>
          <a:lstStyle/>
          <a:p>
            <a:r>
              <a:rPr lang="el-GR" sz="3200" b="1" dirty="0">
                <a:solidFill>
                  <a:srgbClr val="004F7D"/>
                </a:solidFill>
              </a:rPr>
              <a:t>Στις δημοτικές εκλογές του Οκτωβρίου ποιον θα ψηφίσετε για Δήμαρχο Θεσσαλονίκης;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95536" y="836712"/>
          <a:ext cx="856895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0960" cy="1080119"/>
          </a:xfrm>
        </p:spPr>
        <p:txBody>
          <a:bodyPr>
            <a:noAutofit/>
          </a:bodyPr>
          <a:lstStyle/>
          <a:p>
            <a:r>
              <a:rPr lang="el-GR" sz="2700" b="1" dirty="0">
                <a:solidFill>
                  <a:srgbClr val="004F7D"/>
                </a:solidFill>
              </a:rPr>
              <a:t>Αν τη δεύτερη Κυριακή υποψήφιοι ήταν οι κ.κ. Ζέρβας και Ορφανός, ποιον θα ψηφίζατε για Δήμαρχο Θεσσαλονίκης;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23528" y="1412776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712968" cy="1080119"/>
          </a:xfrm>
        </p:spPr>
        <p:txBody>
          <a:bodyPr>
            <a:noAutofit/>
          </a:bodyPr>
          <a:lstStyle/>
          <a:p>
            <a:r>
              <a:rPr lang="el-GR" sz="2600" b="1" dirty="0">
                <a:solidFill>
                  <a:srgbClr val="004F7D"/>
                </a:solidFill>
              </a:rPr>
              <a:t>Αν τη δεύτερη Κυριακή υποψήφιοι ήταν οι κ.κ. Ζέρβας και Αγγελούδης, ποιον θα ψηφίζατε για Δήμαρχο Θεσσαλονίκης;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23528" y="1268760"/>
          <a:ext cx="849694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95536" y="2852936"/>
            <a:ext cx="6408449" cy="508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004F7D"/>
                </a:solidFill>
                <a:effectLst/>
                <a:uLnTx/>
                <a:uFillTx/>
                <a:ea typeface="+mj-ea"/>
                <a:cs typeface="+mj-cs"/>
              </a:rPr>
              <a:t>Δήμος Κατερίνης 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4F7D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255</Words>
  <Application>Microsoft Office PowerPoint</Application>
  <PresentationFormat>Προβολή στην οθόνη (4:3)</PresentationFormat>
  <Paragraphs>22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ΕΡΕΥΝΑ ΓΝΩΜΗΣ ΣΤΗΝ ΠΕΡΙΦΕΡΕΙΑ ΚΕΝΤΡΙΚΗΣ ΜΑΚΕΔΟΝΙΑΣ     Ιούλιος 2023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Στις δημοτικές εκλογές του Οκτωβρίου ποιον θα ψηφίσετε για Δήμαρχο Θεσσαλονίκης;</vt:lpstr>
      <vt:lpstr>Αν τη δεύτερη Κυριακή υποψήφιοι ήταν οι κ.κ. Ζέρβας και Ορφανός, ποιον θα ψηφίζατε για Δήμαρχο Θεσσαλονίκης;</vt:lpstr>
      <vt:lpstr>Αν τη δεύτερη Κυριακή υποψήφιοι ήταν οι κ.κ. Ζέρβας και Αγγελούδης, ποιον θα ψηφίζατε για Δήμαρχο Θεσσαλονίκης;</vt:lpstr>
      <vt:lpstr>Παρουσίαση του PowerPoint</vt:lpstr>
      <vt:lpstr>Στις δημοτικές εκλογές του Οκτωβρίου ποιον θα ψηφίσετε για Δήμαρχο Κατερίνης;</vt:lpstr>
      <vt:lpstr>Παρουσίαση του PowerPoint</vt:lpstr>
      <vt:lpstr>Στις δημοτικές εκλογές του Οκτωβρίου ποιον θα ψηφίσετε για Δήμαρχο Βέροιας;</vt:lpstr>
      <vt:lpstr>Παρουσίαση του PowerPoint</vt:lpstr>
      <vt:lpstr>Στις δημοτικές εκλογές του Οκτωβρίου ποιον θα ψηφίσετε για Δήμαρχο Σερρών;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Stonekeeper</dc:creator>
  <cp:lastModifiedBy>Χρίστος Βούζας</cp:lastModifiedBy>
  <cp:revision>52</cp:revision>
  <dcterms:created xsi:type="dcterms:W3CDTF">2023-07-15T13:32:53Z</dcterms:created>
  <dcterms:modified xsi:type="dcterms:W3CDTF">2023-07-19T22:05:20Z</dcterms:modified>
</cp:coreProperties>
</file>