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charts/style4.xml" ContentType="application/vnd.ms-office.chartstyle+xml"/>
  <Override PartName="/ppt/charts/colors4.xml" ContentType="application/vnd.ms-office.chartcolorstyle+xml"/>
  <Override PartName="/ppt/charts/chart27.xml" ContentType="application/vnd.openxmlformats-officedocument.drawingml.chart+xml"/>
  <Override PartName="/ppt/charts/style5.xml" ContentType="application/vnd.ms-office.chartstyle+xml"/>
  <Override PartName="/ppt/charts/colors5.xml" ContentType="application/vnd.ms-office.chartcolorstyle+xml"/>
  <Override PartName="/ppt/charts/chart28.xml" ContentType="application/vnd.openxmlformats-officedocument.drawingml.chart+xml"/>
  <Override PartName="/ppt/charts/style6.xml" ContentType="application/vnd.ms-office.chartstyle+xml"/>
  <Override PartName="/ppt/charts/colors6.xml" ContentType="application/vnd.ms-office.chartcolorstyle+xml"/>
  <Override PartName="/ppt/charts/chart29.xml" ContentType="application/vnd.openxmlformats-officedocument.drawingml.chart+xml"/>
  <Override PartName="/ppt/charts/chart30.xml" ContentType="application/vnd.openxmlformats-officedocument.drawingml.chart+xml"/>
  <Override PartName="/ppt/charts/style7.xml" ContentType="application/vnd.ms-office.chartstyle+xml"/>
  <Override PartName="/ppt/charts/colors7.xml" ContentType="application/vnd.ms-office.chartcolorstyle+xml"/>
  <Override PartName="/ppt/charts/chart31.xml" ContentType="application/vnd.openxmlformats-officedocument.drawingml.chart+xml"/>
  <Override PartName="/ppt/charts/style8.xml" ContentType="application/vnd.ms-office.chartstyle+xml"/>
  <Override PartName="/ppt/charts/colors8.xml" ContentType="application/vnd.ms-office.chartcolorstyle+xml"/>
  <Override PartName="/ppt/charts/chart32.xml" ContentType="application/vnd.openxmlformats-officedocument.drawingml.chart+xml"/>
  <Override PartName="/ppt/charts/style9.xml" ContentType="application/vnd.ms-office.chartstyle+xml"/>
  <Override PartName="/ppt/charts/colors9.xml" ContentType="application/vnd.ms-office.chartcolorstyle+xml"/>
  <Override PartName="/ppt/charts/chart33.xml" ContentType="application/vnd.openxmlformats-officedocument.drawingml.chart+xml"/>
  <Override PartName="/ppt/charts/chart34.xml" ContentType="application/vnd.openxmlformats-officedocument.drawingml.chart+xml"/>
  <Override PartName="/ppt/charts/chart35.xml" ContentType="application/vnd.openxmlformats-officedocument.drawingml.chart+xml"/>
  <Override PartName="/ppt/charts/chart36.xml" ContentType="application/vnd.openxmlformats-officedocument.drawingml.chart+xml"/>
  <Override PartName="/ppt/charts/chart37.xml" ContentType="application/vnd.openxmlformats-officedocument.drawingml.chart+xml"/>
  <Override PartName="/ppt/charts/chart38.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39.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40.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41.xml" ContentType="application/vnd.openxmlformats-officedocument.drawingml.chart+xml"/>
  <Override PartName="/ppt/charts/chart42.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43.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44.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45.xml" ContentType="application/vnd.openxmlformats-officedocument.drawingml.chart+xml"/>
  <Override PartName="/ppt/charts/chart4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4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4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49.xml" ContentType="application/vnd.openxmlformats-officedocument.drawingml.chart+xml"/>
  <Override PartName="/ppt/charts/chart50.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51.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52.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53.xml" ContentType="application/vnd.openxmlformats-officedocument.drawingml.chart+xml"/>
  <Override PartName="/ppt/charts/chart54.xml" ContentType="application/vnd.openxmlformats-officedocument.drawingml.chart+xml"/>
  <Override PartName="/ppt/charts/chart55.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56.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57.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5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 id="2147483804" r:id="rId2"/>
    <p:sldMasterId id="2147483817" r:id="rId3"/>
  </p:sldMasterIdLst>
  <p:sldIdLst>
    <p:sldId id="481" r:id="rId4"/>
    <p:sldId id="482" r:id="rId5"/>
    <p:sldId id="257" r:id="rId6"/>
    <p:sldId id="274" r:id="rId7"/>
    <p:sldId id="275" r:id="rId8"/>
    <p:sldId id="276" r:id="rId9"/>
    <p:sldId id="259" r:id="rId10"/>
    <p:sldId id="277" r:id="rId11"/>
    <p:sldId id="278" r:id="rId12"/>
    <p:sldId id="279" r:id="rId13"/>
    <p:sldId id="260" r:id="rId14"/>
    <p:sldId id="280" r:id="rId15"/>
    <p:sldId id="281" r:id="rId16"/>
    <p:sldId id="282" r:id="rId17"/>
    <p:sldId id="261" r:id="rId18"/>
    <p:sldId id="283" r:id="rId19"/>
    <p:sldId id="284" r:id="rId20"/>
    <p:sldId id="285" r:id="rId21"/>
    <p:sldId id="262" r:id="rId22"/>
    <p:sldId id="286" r:id="rId23"/>
    <p:sldId id="287" r:id="rId24"/>
    <p:sldId id="288" r:id="rId25"/>
    <p:sldId id="263" r:id="rId26"/>
    <p:sldId id="264" r:id="rId27"/>
    <p:sldId id="289" r:id="rId28"/>
    <p:sldId id="290" r:id="rId29"/>
    <p:sldId id="291" r:id="rId30"/>
    <p:sldId id="265" r:id="rId31"/>
    <p:sldId id="292" r:id="rId32"/>
    <p:sldId id="293" r:id="rId33"/>
    <p:sldId id="294" r:id="rId34"/>
    <p:sldId id="266" r:id="rId35"/>
    <p:sldId id="295" r:id="rId36"/>
    <p:sldId id="296" r:id="rId37"/>
    <p:sldId id="297" r:id="rId38"/>
    <p:sldId id="267" r:id="rId39"/>
    <p:sldId id="298" r:id="rId40"/>
    <p:sldId id="299" r:id="rId41"/>
    <p:sldId id="300" r:id="rId42"/>
    <p:sldId id="268" r:id="rId43"/>
    <p:sldId id="301" r:id="rId44"/>
    <p:sldId id="302" r:id="rId45"/>
    <p:sldId id="303" r:id="rId46"/>
    <p:sldId id="269" r:id="rId47"/>
    <p:sldId id="304" r:id="rId48"/>
    <p:sldId id="305" r:id="rId49"/>
    <p:sldId id="306" r:id="rId50"/>
    <p:sldId id="270" r:id="rId51"/>
    <p:sldId id="307" r:id="rId52"/>
    <p:sldId id="308" r:id="rId53"/>
    <p:sldId id="309" r:id="rId54"/>
    <p:sldId id="271" r:id="rId55"/>
    <p:sldId id="310" r:id="rId56"/>
    <p:sldId id="311" r:id="rId57"/>
    <p:sldId id="312" r:id="rId58"/>
    <p:sldId id="272" r:id="rId59"/>
    <p:sldId id="273" r:id="rId60"/>
    <p:sldId id="313" r:id="rId61"/>
    <p:sldId id="314" r:id="rId62"/>
    <p:sldId id="315" r:id="rId63"/>
    <p:sldId id="480" r:id="rId64"/>
  </p:sldIdLst>
  <p:sldSz cx="10826750" cy="8120063" type="B4ISO"/>
  <p:notesSz cx="6858000" cy="9144000"/>
  <p:defaultTextStyle>
    <a:defPPr>
      <a:defRPr lang="en-US"/>
    </a:defPPr>
    <a:lvl1pPr marL="0" algn="l" defTabSz="1033110" rtl="0" eaLnBrk="1" latinLnBrk="0" hangingPunct="1">
      <a:defRPr sz="2000" kern="1200">
        <a:solidFill>
          <a:schemeClr val="tx1"/>
        </a:solidFill>
        <a:latin typeface="+mn-lt"/>
        <a:ea typeface="+mn-ea"/>
        <a:cs typeface="+mn-cs"/>
      </a:defRPr>
    </a:lvl1pPr>
    <a:lvl2pPr marL="516553" algn="l" defTabSz="1033110" rtl="0" eaLnBrk="1" latinLnBrk="0" hangingPunct="1">
      <a:defRPr sz="2000" kern="1200">
        <a:solidFill>
          <a:schemeClr val="tx1"/>
        </a:solidFill>
        <a:latin typeface="+mn-lt"/>
        <a:ea typeface="+mn-ea"/>
        <a:cs typeface="+mn-cs"/>
      </a:defRPr>
    </a:lvl2pPr>
    <a:lvl3pPr marL="1033110" algn="l" defTabSz="1033110" rtl="0" eaLnBrk="1" latinLnBrk="0" hangingPunct="1">
      <a:defRPr sz="2000" kern="1200">
        <a:solidFill>
          <a:schemeClr val="tx1"/>
        </a:solidFill>
        <a:latin typeface="+mn-lt"/>
        <a:ea typeface="+mn-ea"/>
        <a:cs typeface="+mn-cs"/>
      </a:defRPr>
    </a:lvl3pPr>
    <a:lvl4pPr marL="1549663" algn="l" defTabSz="1033110" rtl="0" eaLnBrk="1" latinLnBrk="0" hangingPunct="1">
      <a:defRPr sz="2000" kern="1200">
        <a:solidFill>
          <a:schemeClr val="tx1"/>
        </a:solidFill>
        <a:latin typeface="+mn-lt"/>
        <a:ea typeface="+mn-ea"/>
        <a:cs typeface="+mn-cs"/>
      </a:defRPr>
    </a:lvl4pPr>
    <a:lvl5pPr marL="2066215" algn="l" defTabSz="1033110" rtl="0" eaLnBrk="1" latinLnBrk="0" hangingPunct="1">
      <a:defRPr sz="2000" kern="1200">
        <a:solidFill>
          <a:schemeClr val="tx1"/>
        </a:solidFill>
        <a:latin typeface="+mn-lt"/>
        <a:ea typeface="+mn-ea"/>
        <a:cs typeface="+mn-cs"/>
      </a:defRPr>
    </a:lvl5pPr>
    <a:lvl6pPr marL="2582768" algn="l" defTabSz="1033110" rtl="0" eaLnBrk="1" latinLnBrk="0" hangingPunct="1">
      <a:defRPr sz="2000" kern="1200">
        <a:solidFill>
          <a:schemeClr val="tx1"/>
        </a:solidFill>
        <a:latin typeface="+mn-lt"/>
        <a:ea typeface="+mn-ea"/>
        <a:cs typeface="+mn-cs"/>
      </a:defRPr>
    </a:lvl6pPr>
    <a:lvl7pPr marL="3099321" algn="l" defTabSz="1033110" rtl="0" eaLnBrk="1" latinLnBrk="0" hangingPunct="1">
      <a:defRPr sz="2000" kern="1200">
        <a:solidFill>
          <a:schemeClr val="tx1"/>
        </a:solidFill>
        <a:latin typeface="+mn-lt"/>
        <a:ea typeface="+mn-ea"/>
        <a:cs typeface="+mn-cs"/>
      </a:defRPr>
    </a:lvl7pPr>
    <a:lvl8pPr marL="3615877" algn="l" defTabSz="1033110" rtl="0" eaLnBrk="1" latinLnBrk="0" hangingPunct="1">
      <a:defRPr sz="2000" kern="1200">
        <a:solidFill>
          <a:schemeClr val="tx1"/>
        </a:solidFill>
        <a:latin typeface="+mn-lt"/>
        <a:ea typeface="+mn-ea"/>
        <a:cs typeface="+mn-cs"/>
      </a:defRPr>
    </a:lvl8pPr>
    <a:lvl9pPr marL="4132431" algn="l" defTabSz="1033110"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58">
          <p15:clr>
            <a:srgbClr val="A4A3A4"/>
          </p15:clr>
        </p15:guide>
        <p15:guide id="2" pos="341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E25E649-3F16-4E02-A733-19D2CDBF48F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20" autoAdjust="0"/>
    <p:restoredTop sz="94660"/>
  </p:normalViewPr>
  <p:slideViewPr>
    <p:cSldViewPr snapToGrid="0">
      <p:cViewPr varScale="1">
        <p:scale>
          <a:sx n="68" d="100"/>
          <a:sy n="68" d="100"/>
        </p:scale>
        <p:origin x="1266" y="72"/>
      </p:cViewPr>
      <p:guideLst>
        <p:guide orient="horz" pos="2558"/>
        <p:guide pos="341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s>
</file>

<file path=ppt/charts/_rels/chart1.xml.rels><?xml version="1.0" encoding="UTF-8" standalone="yes"?>
<Relationships xmlns="http://schemas.openxmlformats.org/package/2006/relationships"><Relationship Id="rId1" Type="http://schemas.openxmlformats.org/officeDocument/2006/relationships/oleObject" Target="file:///C:\Users\godin\Documents\3-REPOSITION\2022\59%20-%20&#925;&#972;&#964;&#953;&#959;%20&#913;&#953;&#947;&#945;&#943;&#959;\Book1.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godin\Desktop\OUTPUT.xls"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godin\Desktop\OUTPUT.xls"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godin\Desktop\OUTPUT.xls"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godin\Documents\3-REPOSITION\2022\59%20-%20&#925;&#972;&#964;&#953;&#959;%20&#913;&#953;&#947;&#945;&#943;&#959;\Book1.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godin\Desktop\OUTPUT.xls"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Users\godin\Desktop\OUTPUT.xls"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Users\godin\Desktop\OUTPUT.xls" TargetMode="External"/></Relationships>
</file>

<file path=ppt/charts/_rels/chart17.xml.rels><?xml version="1.0" encoding="UTF-8" standalone="yes"?>
<Relationships xmlns="http://schemas.openxmlformats.org/package/2006/relationships"><Relationship Id="rId3" Type="http://schemas.openxmlformats.org/officeDocument/2006/relationships/oleObject" Target="file:///C:\Users\godin\Documents\3-REPOSITION\2022\59%20-%20&#925;&#972;&#964;&#953;&#959;%20&#913;&#953;&#947;&#945;&#943;&#959;\Book1.xlsx" TargetMode="External"/><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godin\Desktop\OUTPUT.xls" TargetMode="External"/><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godin\Desktop\OUTPUT.xls" TargetMode="External"/><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oleObject" Target="file:///C:\Users\godin\Desktop\OUTPUT.xls"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C:\Users\godin\Desktop\OUTPUT.xls"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C:\Users\godin\Documents\3-REPOSITION\2022\59%20-%20&#925;&#972;&#964;&#953;&#959;%20&#913;&#953;&#947;&#945;&#943;&#959;\Book1.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C:\Users\godin\Documents\3-REPOSITION\2022\59%20-%20&#925;&#972;&#964;&#953;&#959;%20&#913;&#953;&#947;&#945;&#943;&#959;\Book1.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C:\Users\godin\Desktop\OUTPUT.xls"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C:\Users\godin\Desktop\OUTPUT.xls"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C:\Users\godin\Desktop\OUTPUT.xls" TargetMode="External"/></Relationships>
</file>

<file path=ppt/charts/_rels/chart26.xml.rels><?xml version="1.0" encoding="UTF-8" standalone="yes"?>
<Relationships xmlns="http://schemas.openxmlformats.org/package/2006/relationships"><Relationship Id="rId3" Type="http://schemas.openxmlformats.org/officeDocument/2006/relationships/oleObject" Target="file:///C:\Users\godin\Documents\3-REPOSITION\2022\59%20-%20&#925;&#972;&#964;&#953;&#959;%20&#913;&#953;&#947;&#945;&#943;&#959;\Book1.xlsx" TargetMode="External"/><Relationship Id="rId2" Type="http://schemas.microsoft.com/office/2011/relationships/chartColorStyle" Target="colors4.xml"/><Relationship Id="rId1" Type="http://schemas.microsoft.com/office/2011/relationships/chartStyle" Target="style4.xml"/></Relationships>
</file>

<file path=ppt/charts/_rels/chart27.xml.rels><?xml version="1.0" encoding="UTF-8" standalone="yes"?>
<Relationships xmlns="http://schemas.openxmlformats.org/package/2006/relationships"><Relationship Id="rId3" Type="http://schemas.openxmlformats.org/officeDocument/2006/relationships/oleObject" Target="file:///C:\Users\godin\Desktop\OUTPUT.xls" TargetMode="External"/><Relationship Id="rId2" Type="http://schemas.microsoft.com/office/2011/relationships/chartColorStyle" Target="colors5.xml"/><Relationship Id="rId1" Type="http://schemas.microsoft.com/office/2011/relationships/chartStyle" Target="style5.xml"/></Relationships>
</file>

<file path=ppt/charts/_rels/chart28.xml.rels><?xml version="1.0" encoding="UTF-8" standalone="yes"?>
<Relationships xmlns="http://schemas.openxmlformats.org/package/2006/relationships"><Relationship Id="rId3" Type="http://schemas.openxmlformats.org/officeDocument/2006/relationships/oleObject" Target="file:///C:\Users\godin\Desktop\OUTPUT.xls" TargetMode="External"/><Relationship Id="rId2" Type="http://schemas.microsoft.com/office/2011/relationships/chartColorStyle" Target="colors6.xml"/><Relationship Id="rId1" Type="http://schemas.microsoft.com/office/2011/relationships/chartStyle" Target="style6.xml"/></Relationships>
</file>

<file path=ppt/charts/_rels/chart29.xml.rels><?xml version="1.0" encoding="UTF-8" standalone="yes"?>
<Relationships xmlns="http://schemas.openxmlformats.org/package/2006/relationships"><Relationship Id="rId1" Type="http://schemas.openxmlformats.org/officeDocument/2006/relationships/oleObject" Target="file:///C:\Users\godin\Desktop\OUTPUT.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godin\Desktop\OUTPUT.xls" TargetMode="External"/></Relationships>
</file>

<file path=ppt/charts/_rels/chart30.xml.rels><?xml version="1.0" encoding="UTF-8" standalone="yes"?>
<Relationships xmlns="http://schemas.openxmlformats.org/package/2006/relationships"><Relationship Id="rId3" Type="http://schemas.openxmlformats.org/officeDocument/2006/relationships/oleObject" Target="file:///C:\Users\godin\Documents\3-REPOSITION\2022\59%20-%20&#925;&#972;&#964;&#953;&#959;%20&#913;&#953;&#947;&#945;&#943;&#959;\Book1.xlsx" TargetMode="External"/><Relationship Id="rId2" Type="http://schemas.microsoft.com/office/2011/relationships/chartColorStyle" Target="colors7.xml"/><Relationship Id="rId1" Type="http://schemas.microsoft.com/office/2011/relationships/chartStyle" Target="style7.xml"/></Relationships>
</file>

<file path=ppt/charts/_rels/chart31.xml.rels><?xml version="1.0" encoding="UTF-8" standalone="yes"?>
<Relationships xmlns="http://schemas.openxmlformats.org/package/2006/relationships"><Relationship Id="rId3" Type="http://schemas.openxmlformats.org/officeDocument/2006/relationships/oleObject" Target="file:///C:\Users\godin\Desktop\OUTPUT.xls" TargetMode="External"/><Relationship Id="rId2" Type="http://schemas.microsoft.com/office/2011/relationships/chartColorStyle" Target="colors8.xml"/><Relationship Id="rId1" Type="http://schemas.microsoft.com/office/2011/relationships/chartStyle" Target="style8.xml"/></Relationships>
</file>

<file path=ppt/charts/_rels/chart32.xml.rels><?xml version="1.0" encoding="UTF-8" standalone="yes"?>
<Relationships xmlns="http://schemas.openxmlformats.org/package/2006/relationships"><Relationship Id="rId3" Type="http://schemas.openxmlformats.org/officeDocument/2006/relationships/oleObject" Target="file:///C:\Users\godin\Desktop\OUTPUT.xls" TargetMode="External"/><Relationship Id="rId2" Type="http://schemas.microsoft.com/office/2011/relationships/chartColorStyle" Target="colors9.xml"/><Relationship Id="rId1" Type="http://schemas.microsoft.com/office/2011/relationships/chartStyle" Target="style9.xml"/></Relationships>
</file>

<file path=ppt/charts/_rels/chart33.xml.rels><?xml version="1.0" encoding="UTF-8" standalone="yes"?>
<Relationships xmlns="http://schemas.openxmlformats.org/package/2006/relationships"><Relationship Id="rId1" Type="http://schemas.openxmlformats.org/officeDocument/2006/relationships/oleObject" Target="file:///C:\Users\godin\Desktop\OUTPUT.xls" TargetMode="External"/></Relationships>
</file>

<file path=ppt/charts/_rels/chart34.xml.rels><?xml version="1.0" encoding="UTF-8" standalone="yes"?>
<Relationships xmlns="http://schemas.openxmlformats.org/package/2006/relationships"><Relationship Id="rId1" Type="http://schemas.openxmlformats.org/officeDocument/2006/relationships/oleObject" Target="file:///C:\Users\godin\Documents\3-REPOSITION\2022\59%20-%20&#925;&#972;&#964;&#953;&#959;%20&#913;&#953;&#947;&#945;&#943;&#959;\Book1.xlsx" TargetMode="External"/></Relationships>
</file>

<file path=ppt/charts/_rels/chart35.xml.rels><?xml version="1.0" encoding="UTF-8" standalone="yes"?>
<Relationships xmlns="http://schemas.openxmlformats.org/package/2006/relationships"><Relationship Id="rId1" Type="http://schemas.openxmlformats.org/officeDocument/2006/relationships/oleObject" Target="file:///C:\Users\godin\Desktop\OUTPUT.xls" TargetMode="External"/></Relationships>
</file>

<file path=ppt/charts/_rels/chart36.xml.rels><?xml version="1.0" encoding="UTF-8" standalone="yes"?>
<Relationships xmlns="http://schemas.openxmlformats.org/package/2006/relationships"><Relationship Id="rId1" Type="http://schemas.openxmlformats.org/officeDocument/2006/relationships/oleObject" Target="file:///C:\Users\godin\Desktop\OUTPUT.xls" TargetMode="External"/></Relationships>
</file>

<file path=ppt/charts/_rels/chart37.xml.rels><?xml version="1.0" encoding="UTF-8" standalone="yes"?>
<Relationships xmlns="http://schemas.openxmlformats.org/package/2006/relationships"><Relationship Id="rId1" Type="http://schemas.openxmlformats.org/officeDocument/2006/relationships/oleObject" Target="file:///C:\Users\godin\Desktop\OUTPUT.xls" TargetMode="External"/></Relationships>
</file>

<file path=ppt/charts/_rels/chart38.xml.rels><?xml version="1.0" encoding="UTF-8" standalone="yes"?>
<Relationships xmlns="http://schemas.openxmlformats.org/package/2006/relationships"><Relationship Id="rId3" Type="http://schemas.openxmlformats.org/officeDocument/2006/relationships/oleObject" Target="file:///C:\Users\godin\Documents\3-REPOSITION\2022\59%20-%20&#925;&#972;&#964;&#953;&#959;%20&#913;&#953;&#947;&#945;&#943;&#959;\Book1.xlsx" TargetMode="External"/><Relationship Id="rId2" Type="http://schemas.microsoft.com/office/2011/relationships/chartColorStyle" Target="colors10.xml"/><Relationship Id="rId1" Type="http://schemas.microsoft.com/office/2011/relationships/chartStyle" Target="style10.xml"/></Relationships>
</file>

<file path=ppt/charts/_rels/chart39.xml.rels><?xml version="1.0" encoding="UTF-8" standalone="yes"?>
<Relationships xmlns="http://schemas.openxmlformats.org/package/2006/relationships"><Relationship Id="rId3" Type="http://schemas.openxmlformats.org/officeDocument/2006/relationships/oleObject" Target="file:///C:\Users\godin\Desktop\OUTPUT.xls" TargetMode="External"/><Relationship Id="rId2" Type="http://schemas.microsoft.com/office/2011/relationships/chartColorStyle" Target="colors11.xml"/><Relationship Id="rId1" Type="http://schemas.microsoft.com/office/2011/relationships/chartStyle" Target="style11.xml"/></Relationships>
</file>

<file path=ppt/charts/_rels/chart4.xml.rels><?xml version="1.0" encoding="UTF-8" standalone="yes"?>
<Relationships xmlns="http://schemas.openxmlformats.org/package/2006/relationships"><Relationship Id="rId1" Type="http://schemas.openxmlformats.org/officeDocument/2006/relationships/oleObject" Target="file:///C:\Users\godin\Desktop\OUTPUT.xls" TargetMode="External"/></Relationships>
</file>

<file path=ppt/charts/_rels/chart40.xml.rels><?xml version="1.0" encoding="UTF-8" standalone="yes"?>
<Relationships xmlns="http://schemas.openxmlformats.org/package/2006/relationships"><Relationship Id="rId3" Type="http://schemas.openxmlformats.org/officeDocument/2006/relationships/oleObject" Target="file:///C:\Users\godin\Desktop\OUTPUT.xls" TargetMode="External"/><Relationship Id="rId2" Type="http://schemas.microsoft.com/office/2011/relationships/chartColorStyle" Target="colors12.xml"/><Relationship Id="rId1" Type="http://schemas.microsoft.com/office/2011/relationships/chartStyle" Target="style12.xml"/></Relationships>
</file>

<file path=ppt/charts/_rels/chart41.xml.rels><?xml version="1.0" encoding="UTF-8" standalone="yes"?>
<Relationships xmlns="http://schemas.openxmlformats.org/package/2006/relationships"><Relationship Id="rId1" Type="http://schemas.openxmlformats.org/officeDocument/2006/relationships/oleObject" Target="file:///C:\Users\godin\Desktop\OUTPUT.xls" TargetMode="External"/></Relationships>
</file>

<file path=ppt/charts/_rels/chart42.xml.rels><?xml version="1.0" encoding="UTF-8" standalone="yes"?>
<Relationships xmlns="http://schemas.openxmlformats.org/package/2006/relationships"><Relationship Id="rId3" Type="http://schemas.openxmlformats.org/officeDocument/2006/relationships/oleObject" Target="file:///C:\Users\godin\Documents\3-REPOSITION\2022\59%20-%20&#925;&#972;&#964;&#953;&#959;%20&#913;&#953;&#947;&#945;&#943;&#959;\Book1.xlsx" TargetMode="External"/><Relationship Id="rId2" Type="http://schemas.microsoft.com/office/2011/relationships/chartColorStyle" Target="colors13.xml"/><Relationship Id="rId1" Type="http://schemas.microsoft.com/office/2011/relationships/chartStyle" Target="style13.xml"/></Relationships>
</file>

<file path=ppt/charts/_rels/chart43.xml.rels><?xml version="1.0" encoding="UTF-8" standalone="yes"?>
<Relationships xmlns="http://schemas.openxmlformats.org/package/2006/relationships"><Relationship Id="rId3" Type="http://schemas.openxmlformats.org/officeDocument/2006/relationships/oleObject" Target="file:///C:\Users\godin\Desktop\OUTPUT.xls" TargetMode="External"/><Relationship Id="rId2" Type="http://schemas.microsoft.com/office/2011/relationships/chartColorStyle" Target="colors14.xml"/><Relationship Id="rId1" Type="http://schemas.microsoft.com/office/2011/relationships/chartStyle" Target="style14.xml"/></Relationships>
</file>

<file path=ppt/charts/_rels/chart44.xml.rels><?xml version="1.0" encoding="UTF-8" standalone="yes"?>
<Relationships xmlns="http://schemas.openxmlformats.org/package/2006/relationships"><Relationship Id="rId3" Type="http://schemas.openxmlformats.org/officeDocument/2006/relationships/oleObject" Target="file:///C:\Users\godin\Desktop\OUTPUT.xls" TargetMode="External"/><Relationship Id="rId2" Type="http://schemas.microsoft.com/office/2011/relationships/chartColorStyle" Target="colors15.xml"/><Relationship Id="rId1" Type="http://schemas.microsoft.com/office/2011/relationships/chartStyle" Target="style15.xml"/></Relationships>
</file>

<file path=ppt/charts/_rels/chart45.xml.rels><?xml version="1.0" encoding="UTF-8" standalone="yes"?>
<Relationships xmlns="http://schemas.openxmlformats.org/package/2006/relationships"><Relationship Id="rId1" Type="http://schemas.openxmlformats.org/officeDocument/2006/relationships/oleObject" Target="file:///C:\Users\godin\Desktop\OUTPUT.xls" TargetMode="External"/></Relationships>
</file>

<file path=ppt/charts/_rels/chart46.xml.rels><?xml version="1.0" encoding="UTF-8" standalone="yes"?>
<Relationships xmlns="http://schemas.openxmlformats.org/package/2006/relationships"><Relationship Id="rId3" Type="http://schemas.openxmlformats.org/officeDocument/2006/relationships/oleObject" Target="file:///C:\Users\godin\Documents\3-REPOSITION\2022\59%20-%20&#925;&#972;&#964;&#953;&#959;%20&#913;&#953;&#947;&#945;&#943;&#959;\Book1.xlsx" TargetMode="External"/><Relationship Id="rId2" Type="http://schemas.microsoft.com/office/2011/relationships/chartColorStyle" Target="colors16.xml"/><Relationship Id="rId1" Type="http://schemas.microsoft.com/office/2011/relationships/chartStyle" Target="style16.xml"/></Relationships>
</file>

<file path=ppt/charts/_rels/chart47.xml.rels><?xml version="1.0" encoding="UTF-8" standalone="yes"?>
<Relationships xmlns="http://schemas.openxmlformats.org/package/2006/relationships"><Relationship Id="rId3" Type="http://schemas.openxmlformats.org/officeDocument/2006/relationships/oleObject" Target="file:///C:\Users\godin\Desktop\OUTPUT.xls" TargetMode="External"/><Relationship Id="rId2" Type="http://schemas.microsoft.com/office/2011/relationships/chartColorStyle" Target="colors17.xml"/><Relationship Id="rId1" Type="http://schemas.microsoft.com/office/2011/relationships/chartStyle" Target="style17.xml"/></Relationships>
</file>

<file path=ppt/charts/_rels/chart48.xml.rels><?xml version="1.0" encoding="UTF-8" standalone="yes"?>
<Relationships xmlns="http://schemas.openxmlformats.org/package/2006/relationships"><Relationship Id="rId3" Type="http://schemas.openxmlformats.org/officeDocument/2006/relationships/oleObject" Target="file:///C:\Users\godin\Desktop\OUTPUT.xls" TargetMode="External"/><Relationship Id="rId2" Type="http://schemas.microsoft.com/office/2011/relationships/chartColorStyle" Target="colors18.xml"/><Relationship Id="rId1" Type="http://schemas.microsoft.com/office/2011/relationships/chartStyle" Target="style18.xml"/></Relationships>
</file>

<file path=ppt/charts/_rels/chart49.xml.rels><?xml version="1.0" encoding="UTF-8" standalone="yes"?>
<Relationships xmlns="http://schemas.openxmlformats.org/package/2006/relationships"><Relationship Id="rId1" Type="http://schemas.openxmlformats.org/officeDocument/2006/relationships/oleObject" Target="file:///C:\Users\godin\Desktop\OUTPUT.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godin\Documents\3-REPOSITION\2022\59%20-%20&#925;&#972;&#964;&#953;&#959;%20&#913;&#953;&#947;&#945;&#943;&#959;\Book1.xlsx" TargetMode="External"/></Relationships>
</file>

<file path=ppt/charts/_rels/chart50.xml.rels><?xml version="1.0" encoding="UTF-8" standalone="yes"?>
<Relationships xmlns="http://schemas.openxmlformats.org/package/2006/relationships"><Relationship Id="rId3" Type="http://schemas.openxmlformats.org/officeDocument/2006/relationships/oleObject" Target="file:///C:\Users\godin\Documents\3-REPOSITION\2022\59%20-%20&#925;&#972;&#964;&#953;&#959;%20&#913;&#953;&#947;&#945;&#943;&#959;\Book1.xlsx" TargetMode="External"/><Relationship Id="rId2" Type="http://schemas.microsoft.com/office/2011/relationships/chartColorStyle" Target="colors19.xml"/><Relationship Id="rId1" Type="http://schemas.microsoft.com/office/2011/relationships/chartStyle" Target="style19.xml"/></Relationships>
</file>

<file path=ppt/charts/_rels/chart51.xml.rels><?xml version="1.0" encoding="UTF-8" standalone="yes"?>
<Relationships xmlns="http://schemas.openxmlformats.org/package/2006/relationships"><Relationship Id="rId3" Type="http://schemas.openxmlformats.org/officeDocument/2006/relationships/oleObject" Target="file:///C:\Users\godin\Desktop\OUTPUT.xls" TargetMode="External"/><Relationship Id="rId2" Type="http://schemas.microsoft.com/office/2011/relationships/chartColorStyle" Target="colors20.xml"/><Relationship Id="rId1" Type="http://schemas.microsoft.com/office/2011/relationships/chartStyle" Target="style20.xml"/></Relationships>
</file>

<file path=ppt/charts/_rels/chart52.xml.rels><?xml version="1.0" encoding="UTF-8" standalone="yes"?>
<Relationships xmlns="http://schemas.openxmlformats.org/package/2006/relationships"><Relationship Id="rId3" Type="http://schemas.openxmlformats.org/officeDocument/2006/relationships/oleObject" Target="file:///C:\Users\godin\Desktop\OUTPUT.xls" TargetMode="External"/><Relationship Id="rId2" Type="http://schemas.microsoft.com/office/2011/relationships/chartColorStyle" Target="colors21.xml"/><Relationship Id="rId1" Type="http://schemas.microsoft.com/office/2011/relationships/chartStyle" Target="style21.xml"/></Relationships>
</file>

<file path=ppt/charts/_rels/chart53.xml.rels><?xml version="1.0" encoding="UTF-8" standalone="yes"?>
<Relationships xmlns="http://schemas.openxmlformats.org/package/2006/relationships"><Relationship Id="rId1" Type="http://schemas.openxmlformats.org/officeDocument/2006/relationships/oleObject" Target="file:///C:\Users\godin\Desktop\OUTPUT.xls" TargetMode="External"/></Relationships>
</file>

<file path=ppt/charts/_rels/chart54.xml.rels><?xml version="1.0" encoding="UTF-8" standalone="yes"?>
<Relationships xmlns="http://schemas.openxmlformats.org/package/2006/relationships"><Relationship Id="rId1" Type="http://schemas.openxmlformats.org/officeDocument/2006/relationships/oleObject" Target="file:///C:\Users\godin\Documents\3-REPOSITION\2022\59%20-%20&#925;&#972;&#964;&#953;&#959;%20&#913;&#953;&#947;&#945;&#943;&#959;\Book1.xlsx" TargetMode="External"/></Relationships>
</file>

<file path=ppt/charts/_rels/chart55.xml.rels><?xml version="1.0" encoding="UTF-8" standalone="yes"?>
<Relationships xmlns="http://schemas.openxmlformats.org/package/2006/relationships"><Relationship Id="rId3" Type="http://schemas.openxmlformats.org/officeDocument/2006/relationships/oleObject" Target="file:///C:\Users\godin\Documents\3-REPOSITION\2022\59%20-%20&#925;&#972;&#964;&#953;&#959;%20&#913;&#953;&#947;&#945;&#943;&#959;\Book1.xlsx" TargetMode="External"/><Relationship Id="rId2" Type="http://schemas.microsoft.com/office/2011/relationships/chartColorStyle" Target="colors22.xml"/><Relationship Id="rId1" Type="http://schemas.microsoft.com/office/2011/relationships/chartStyle" Target="style22.xml"/></Relationships>
</file>

<file path=ppt/charts/_rels/chart56.xml.rels><?xml version="1.0" encoding="UTF-8" standalone="yes"?>
<Relationships xmlns="http://schemas.openxmlformats.org/package/2006/relationships"><Relationship Id="rId3" Type="http://schemas.openxmlformats.org/officeDocument/2006/relationships/oleObject" Target="file:///C:\Users\godin\Desktop\OUTPUT.xls" TargetMode="External"/><Relationship Id="rId2" Type="http://schemas.microsoft.com/office/2011/relationships/chartColorStyle" Target="colors23.xml"/><Relationship Id="rId1" Type="http://schemas.microsoft.com/office/2011/relationships/chartStyle" Target="style23.xml"/></Relationships>
</file>

<file path=ppt/charts/_rels/chart57.xml.rels><?xml version="1.0" encoding="UTF-8" standalone="yes"?>
<Relationships xmlns="http://schemas.openxmlformats.org/package/2006/relationships"><Relationship Id="rId3" Type="http://schemas.openxmlformats.org/officeDocument/2006/relationships/oleObject" Target="file:///C:\Users\godin\Desktop\OUTPUT.xls" TargetMode="External"/><Relationship Id="rId2" Type="http://schemas.microsoft.com/office/2011/relationships/chartColorStyle" Target="colors24.xml"/><Relationship Id="rId1" Type="http://schemas.microsoft.com/office/2011/relationships/chartStyle" Target="style24.xml"/></Relationships>
</file>

<file path=ppt/charts/_rels/chart58.xml.rels><?xml version="1.0" encoding="UTF-8" standalone="yes"?>
<Relationships xmlns="http://schemas.openxmlformats.org/package/2006/relationships"><Relationship Id="rId1" Type="http://schemas.openxmlformats.org/officeDocument/2006/relationships/oleObject" Target="file:///C:\Users\godin\Desktop\OUTPUT.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godin\Desktop\OUTPUT.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godin\Desktop\OUTPUT.xls"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godin\Desktop\OUTPUT.xls"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godin\Documents\3-REPOSITION\2022\59%20-%20&#925;&#972;&#964;&#953;&#959;%20&#913;&#953;&#947;&#945;&#943;&#959;\Book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explosion val="25"/>
          <c:dLbls>
            <c:numFmt formatCode="0.0%" sourceLinked="0"/>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Sheet1!$B$3:$B$7</c:f>
              <c:strCache>
                <c:ptCount val="5"/>
                <c:pt idx="0">
                  <c:v>ΠΟΛΥ</c:v>
                </c:pt>
                <c:pt idx="1">
                  <c:v>ΑΡΚΕΤΑ</c:v>
                </c:pt>
                <c:pt idx="2">
                  <c:v>ΛΙΓΟ</c:v>
                </c:pt>
                <c:pt idx="3">
                  <c:v>ΚΑΘΟΛΟΥ</c:v>
                </c:pt>
                <c:pt idx="4">
                  <c:v>ΔΓ/ΔΑ</c:v>
                </c:pt>
              </c:strCache>
            </c:strRef>
          </c:cat>
          <c:val>
            <c:numRef>
              <c:f>Sheet1!$E$3:$E$7</c:f>
              <c:numCache>
                <c:formatCode>0.0</c:formatCode>
                <c:ptCount val="5"/>
                <c:pt idx="0">
                  <c:v>10.587295245705153</c:v>
                </c:pt>
                <c:pt idx="1">
                  <c:v>32.840591290451457</c:v>
                </c:pt>
                <c:pt idx="2">
                  <c:v>32.880543347982425</c:v>
                </c:pt>
                <c:pt idx="3">
                  <c:v>23.212145425489414</c:v>
                </c:pt>
                <c:pt idx="4">
                  <c:v>0.47942469037155411</c:v>
                </c:pt>
              </c:numCache>
            </c:numRef>
          </c:val>
          <c:extLst>
            <c:ext xmlns:c16="http://schemas.microsoft.com/office/drawing/2014/chart" uri="{C3380CC4-5D6E-409C-BE32-E72D297353CC}">
              <c16:uniqueId val="{00000000-E773-4940-A325-93CB3EB019FE}"/>
            </c:ext>
          </c:extLst>
        </c:ser>
        <c:dLbls>
          <c:showLegendKey val="0"/>
          <c:showVal val="0"/>
          <c:showCatName val="0"/>
          <c:showSerName val="0"/>
          <c:showPercent val="1"/>
          <c:showBubbleSize val="0"/>
          <c:showLeaderLines val="1"/>
        </c:dLbls>
      </c:pie3DChart>
    </c:plotArea>
    <c:legend>
      <c:legendPos val="t"/>
      <c:overlay val="0"/>
      <c:txPr>
        <a:bodyPr/>
        <a:lstStyle/>
        <a:p>
          <a:pPr rtl="0">
            <a:defRPr/>
          </a:pPr>
          <a:endParaRPr lang="el-GR"/>
        </a:p>
      </c:txPr>
    </c:legend>
    <c:plotVisOnly val="1"/>
    <c:dispBlanksAs val="gap"/>
    <c:showDLblsOverMax val="0"/>
  </c:chart>
  <c:txPr>
    <a:bodyPr/>
    <a:lstStyle/>
    <a:p>
      <a:pPr>
        <a:defRPr sz="1200" b="1"/>
      </a:pPr>
      <a:endParaRPr lang="el-G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tx>
            <c:strRef>
              <c:f>[OUTPUT.xls]Sheet!$A$176</c:f>
              <c:strCache>
                <c:ptCount val="1"/>
                <c:pt idx="0">
                  <c:v>ΑΝΔΡΑΣ</c:v>
                </c:pt>
              </c:strCache>
            </c:strRef>
          </c:tx>
          <c:explosion val="25"/>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[OUTPUT.xls]Sheet!$B$175:$F$175</c:f>
              <c:strCache>
                <c:ptCount val="5"/>
                <c:pt idx="0">
                  <c:v>ΝΑΙ</c:v>
                </c:pt>
                <c:pt idx="1">
                  <c:v>ΜΑΛΛΟΝ ΝΑΙ</c:v>
                </c:pt>
                <c:pt idx="2">
                  <c:v>ΜΑΛΛΟΝ ΟΧΙ</c:v>
                </c:pt>
                <c:pt idx="3">
                  <c:v>ΟΧΙ</c:v>
                </c:pt>
                <c:pt idx="4">
                  <c:v>ΔΓ/ΔΑ</c:v>
                </c:pt>
              </c:strCache>
            </c:strRef>
          </c:cat>
          <c:val>
            <c:numRef>
              <c:f>[OUTPUT.xls]Sheet!$B$176:$F$176</c:f>
              <c:numCache>
                <c:formatCode>#,##0.0%</c:formatCode>
                <c:ptCount val="5"/>
                <c:pt idx="0">
                  <c:v>0.17761806981519507</c:v>
                </c:pt>
                <c:pt idx="1">
                  <c:v>0.25462012320328542</c:v>
                </c:pt>
                <c:pt idx="2">
                  <c:v>0.22792607802874745</c:v>
                </c:pt>
                <c:pt idx="3">
                  <c:v>0.33367556468172488</c:v>
                </c:pt>
                <c:pt idx="4">
                  <c:v>6.1601642710472282E-3</c:v>
                </c:pt>
              </c:numCache>
            </c:numRef>
          </c:val>
          <c:extLst>
            <c:ext xmlns:c16="http://schemas.microsoft.com/office/drawing/2014/chart" uri="{C3380CC4-5D6E-409C-BE32-E72D297353CC}">
              <c16:uniqueId val="{00000000-590E-4ABA-BD67-E9156848ED94}"/>
            </c:ext>
          </c:extLst>
        </c:ser>
        <c:dLbls>
          <c:showLegendKey val="0"/>
          <c:showVal val="0"/>
          <c:showCatName val="0"/>
          <c:showSerName val="0"/>
          <c:showPercent val="1"/>
          <c:showBubbleSize val="0"/>
          <c:showLeaderLines val="1"/>
        </c:dLbls>
      </c:pie3DChart>
    </c:plotArea>
    <c:legend>
      <c:legendPos val="t"/>
      <c:overlay val="0"/>
    </c:legend>
    <c:plotVisOnly val="1"/>
    <c:dispBlanksAs val="gap"/>
    <c:showDLblsOverMax val="0"/>
  </c:chart>
  <c:txPr>
    <a:bodyPr/>
    <a:lstStyle/>
    <a:p>
      <a:pPr>
        <a:defRPr sz="1200" b="1"/>
      </a:pPr>
      <a:endParaRPr lang="el-G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tx>
            <c:strRef>
              <c:f>[OUTPUT.xls]Sheet!$A$177</c:f>
              <c:strCache>
                <c:ptCount val="1"/>
                <c:pt idx="0">
                  <c:v>ΓΥΝΑΙΚΑ</c:v>
                </c:pt>
              </c:strCache>
            </c:strRef>
          </c:tx>
          <c:explosion val="25"/>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[OUTPUT.xls]Sheet!$B$175:$F$175</c:f>
              <c:strCache>
                <c:ptCount val="5"/>
                <c:pt idx="0">
                  <c:v>ΝΑΙ</c:v>
                </c:pt>
                <c:pt idx="1">
                  <c:v>ΜΑΛΛΟΝ ΝΑΙ</c:v>
                </c:pt>
                <c:pt idx="2">
                  <c:v>ΜΑΛΛΟΝ ΟΧΙ</c:v>
                </c:pt>
                <c:pt idx="3">
                  <c:v>ΟΧΙ</c:v>
                </c:pt>
                <c:pt idx="4">
                  <c:v>ΔΓ/ΔΑ</c:v>
                </c:pt>
              </c:strCache>
            </c:strRef>
          </c:cat>
          <c:val>
            <c:numRef>
              <c:f>[OUTPUT.xls]Sheet!$B$177:$F$177</c:f>
              <c:numCache>
                <c:formatCode>#,##0.0%</c:formatCode>
                <c:ptCount val="5"/>
                <c:pt idx="0">
                  <c:v>0.18770438194898628</c:v>
                </c:pt>
                <c:pt idx="1">
                  <c:v>0.25376062786134729</c:v>
                </c:pt>
                <c:pt idx="2">
                  <c:v>0.24591236102027469</c:v>
                </c:pt>
                <c:pt idx="3">
                  <c:v>0.30215827338129497</c:v>
                </c:pt>
                <c:pt idx="4">
                  <c:v>1.0464355788096796E-2</c:v>
                </c:pt>
              </c:numCache>
            </c:numRef>
          </c:val>
          <c:extLst>
            <c:ext xmlns:c16="http://schemas.microsoft.com/office/drawing/2014/chart" uri="{C3380CC4-5D6E-409C-BE32-E72D297353CC}">
              <c16:uniqueId val="{00000000-8DB6-4BCB-9781-2D80521B41DA}"/>
            </c:ext>
          </c:extLst>
        </c:ser>
        <c:dLbls>
          <c:showLegendKey val="0"/>
          <c:showVal val="0"/>
          <c:showCatName val="0"/>
          <c:showSerName val="0"/>
          <c:showPercent val="1"/>
          <c:showBubbleSize val="0"/>
          <c:showLeaderLines val="1"/>
        </c:dLbls>
      </c:pie3DChart>
    </c:plotArea>
    <c:legend>
      <c:legendPos val="t"/>
      <c:overlay val="0"/>
    </c:legend>
    <c:plotVisOnly val="1"/>
    <c:dispBlanksAs val="gap"/>
    <c:showDLblsOverMax val="0"/>
  </c:chart>
  <c:txPr>
    <a:bodyPr/>
    <a:lstStyle/>
    <a:p>
      <a:pPr>
        <a:defRPr sz="1200" b="1"/>
      </a:pPr>
      <a:endParaRPr lang="el-GR"/>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floor>
    <c:sideWall>
      <c:thickness val="0"/>
    </c:sideWall>
    <c:backWall>
      <c:thickness val="0"/>
    </c:backWall>
    <c:plotArea>
      <c:layout/>
      <c:bar3DChart>
        <c:barDir val="bar"/>
        <c:grouping val="percentStacked"/>
        <c:varyColors val="0"/>
        <c:ser>
          <c:idx val="0"/>
          <c:order val="0"/>
          <c:tx>
            <c:strRef>
              <c:f>Sheet!$B$182</c:f>
              <c:strCache>
                <c:ptCount val="1"/>
                <c:pt idx="0">
                  <c:v>ΝΑΙ</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Sheet!$A$183:$A$187</c:f>
              <c:strCache>
                <c:ptCount val="5"/>
                <c:pt idx="0">
                  <c:v>17-34</c:v>
                </c:pt>
                <c:pt idx="1">
                  <c:v>35- 44</c:v>
                </c:pt>
                <c:pt idx="2">
                  <c:v>45- 54</c:v>
                </c:pt>
                <c:pt idx="3">
                  <c:v>55- 64</c:v>
                </c:pt>
                <c:pt idx="4">
                  <c:v>65+</c:v>
                </c:pt>
              </c:strCache>
            </c:strRef>
          </c:cat>
          <c:val>
            <c:numRef>
              <c:f>Sheet!$B$183:$B$187</c:f>
              <c:numCache>
                <c:formatCode>#,##0.0%</c:formatCode>
                <c:ptCount val="5"/>
                <c:pt idx="0">
                  <c:v>0.16993464052287582</c:v>
                </c:pt>
                <c:pt idx="1">
                  <c:v>0.14560439560439561</c:v>
                </c:pt>
                <c:pt idx="2">
                  <c:v>0.13272727272727272</c:v>
                </c:pt>
                <c:pt idx="3">
                  <c:v>0.16435986159169549</c:v>
                </c:pt>
                <c:pt idx="4">
                  <c:v>0.24825174825174826</c:v>
                </c:pt>
              </c:numCache>
            </c:numRef>
          </c:val>
          <c:extLst>
            <c:ext xmlns:c16="http://schemas.microsoft.com/office/drawing/2014/chart" uri="{C3380CC4-5D6E-409C-BE32-E72D297353CC}">
              <c16:uniqueId val="{00000000-E161-4DA3-8478-9B6F632730F5}"/>
            </c:ext>
          </c:extLst>
        </c:ser>
        <c:ser>
          <c:idx val="1"/>
          <c:order val="1"/>
          <c:tx>
            <c:strRef>
              <c:f>Sheet!$C$182</c:f>
              <c:strCache>
                <c:ptCount val="1"/>
                <c:pt idx="0">
                  <c:v>ΜΑΛΛΟΝ ΝΑΙ</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Sheet!$A$183:$A$187</c:f>
              <c:strCache>
                <c:ptCount val="5"/>
                <c:pt idx="0">
                  <c:v>17-34</c:v>
                </c:pt>
                <c:pt idx="1">
                  <c:v>35- 44</c:v>
                </c:pt>
                <c:pt idx="2">
                  <c:v>45- 54</c:v>
                </c:pt>
                <c:pt idx="3">
                  <c:v>55- 64</c:v>
                </c:pt>
                <c:pt idx="4">
                  <c:v>65+</c:v>
                </c:pt>
              </c:strCache>
            </c:strRef>
          </c:cat>
          <c:val>
            <c:numRef>
              <c:f>Sheet!$C$183:$C$187</c:f>
              <c:numCache>
                <c:formatCode>#,##0.0%</c:formatCode>
                <c:ptCount val="5"/>
                <c:pt idx="0">
                  <c:v>0.24183006535947713</c:v>
                </c:pt>
                <c:pt idx="1">
                  <c:v>0.25824175824175827</c:v>
                </c:pt>
                <c:pt idx="2">
                  <c:v>0.24</c:v>
                </c:pt>
                <c:pt idx="3">
                  <c:v>0.23702422145328719</c:v>
                </c:pt>
                <c:pt idx="4">
                  <c:v>0.27505827505827507</c:v>
                </c:pt>
              </c:numCache>
            </c:numRef>
          </c:val>
          <c:extLst>
            <c:ext xmlns:c16="http://schemas.microsoft.com/office/drawing/2014/chart" uri="{C3380CC4-5D6E-409C-BE32-E72D297353CC}">
              <c16:uniqueId val="{00000001-E161-4DA3-8478-9B6F632730F5}"/>
            </c:ext>
          </c:extLst>
        </c:ser>
        <c:ser>
          <c:idx val="2"/>
          <c:order val="2"/>
          <c:tx>
            <c:strRef>
              <c:f>Sheet!$D$182</c:f>
              <c:strCache>
                <c:ptCount val="1"/>
                <c:pt idx="0">
                  <c:v>ΜΑΛΛΟΝ ΟΧΙ</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Sheet!$A$183:$A$187</c:f>
              <c:strCache>
                <c:ptCount val="5"/>
                <c:pt idx="0">
                  <c:v>17-34</c:v>
                </c:pt>
                <c:pt idx="1">
                  <c:v>35- 44</c:v>
                </c:pt>
                <c:pt idx="2">
                  <c:v>45- 54</c:v>
                </c:pt>
                <c:pt idx="3">
                  <c:v>55- 64</c:v>
                </c:pt>
                <c:pt idx="4">
                  <c:v>65+</c:v>
                </c:pt>
              </c:strCache>
            </c:strRef>
          </c:cat>
          <c:val>
            <c:numRef>
              <c:f>Sheet!$D$183:$D$187</c:f>
              <c:numCache>
                <c:formatCode>#,##0.0%</c:formatCode>
                <c:ptCount val="5"/>
                <c:pt idx="0">
                  <c:v>0.26143790849673204</c:v>
                </c:pt>
                <c:pt idx="1">
                  <c:v>0.22802197802197802</c:v>
                </c:pt>
                <c:pt idx="2">
                  <c:v>0.29090909090909089</c:v>
                </c:pt>
                <c:pt idx="3">
                  <c:v>0.25605536332179929</c:v>
                </c:pt>
                <c:pt idx="4">
                  <c:v>0.19463869463869465</c:v>
                </c:pt>
              </c:numCache>
            </c:numRef>
          </c:val>
          <c:extLst>
            <c:ext xmlns:c16="http://schemas.microsoft.com/office/drawing/2014/chart" uri="{C3380CC4-5D6E-409C-BE32-E72D297353CC}">
              <c16:uniqueId val="{00000002-E161-4DA3-8478-9B6F632730F5}"/>
            </c:ext>
          </c:extLst>
        </c:ser>
        <c:ser>
          <c:idx val="3"/>
          <c:order val="3"/>
          <c:tx>
            <c:strRef>
              <c:f>Sheet!$E$182</c:f>
              <c:strCache>
                <c:ptCount val="1"/>
                <c:pt idx="0">
                  <c:v>ΟΧΙ</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Sheet!$A$183:$A$187</c:f>
              <c:strCache>
                <c:ptCount val="5"/>
                <c:pt idx="0">
                  <c:v>17-34</c:v>
                </c:pt>
                <c:pt idx="1">
                  <c:v>35- 44</c:v>
                </c:pt>
                <c:pt idx="2">
                  <c:v>45- 54</c:v>
                </c:pt>
                <c:pt idx="3">
                  <c:v>55- 64</c:v>
                </c:pt>
                <c:pt idx="4">
                  <c:v>65+</c:v>
                </c:pt>
              </c:strCache>
            </c:strRef>
          </c:cat>
          <c:val>
            <c:numRef>
              <c:f>Sheet!$E$183:$E$187</c:f>
              <c:numCache>
                <c:formatCode>#,##0.0%</c:formatCode>
                <c:ptCount val="5"/>
                <c:pt idx="0">
                  <c:v>0.32679738562091498</c:v>
                </c:pt>
                <c:pt idx="1">
                  <c:v>0.35989010989010983</c:v>
                </c:pt>
                <c:pt idx="2">
                  <c:v>0.33272727272727276</c:v>
                </c:pt>
                <c:pt idx="3">
                  <c:v>0.33391003460207613</c:v>
                </c:pt>
                <c:pt idx="4">
                  <c:v>0.26806526806526809</c:v>
                </c:pt>
              </c:numCache>
            </c:numRef>
          </c:val>
          <c:extLst>
            <c:ext xmlns:c16="http://schemas.microsoft.com/office/drawing/2014/chart" uri="{C3380CC4-5D6E-409C-BE32-E72D297353CC}">
              <c16:uniqueId val="{00000003-E161-4DA3-8478-9B6F632730F5}"/>
            </c:ext>
          </c:extLst>
        </c:ser>
        <c:ser>
          <c:idx val="4"/>
          <c:order val="4"/>
          <c:tx>
            <c:strRef>
              <c:f>Sheet!$F$182</c:f>
              <c:strCache>
                <c:ptCount val="1"/>
                <c:pt idx="0">
                  <c:v>ΔΓ/ΔΑ</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Sheet!$A$183:$A$187</c:f>
              <c:strCache>
                <c:ptCount val="5"/>
                <c:pt idx="0">
                  <c:v>17-34</c:v>
                </c:pt>
                <c:pt idx="1">
                  <c:v>35- 44</c:v>
                </c:pt>
                <c:pt idx="2">
                  <c:v>45- 54</c:v>
                </c:pt>
                <c:pt idx="3">
                  <c:v>55- 64</c:v>
                </c:pt>
                <c:pt idx="4">
                  <c:v>65+</c:v>
                </c:pt>
              </c:strCache>
            </c:strRef>
          </c:cat>
          <c:val>
            <c:numRef>
              <c:f>Sheet!$F$183:$F$187</c:f>
              <c:numCache>
                <c:formatCode>#,##0.0%</c:formatCode>
                <c:ptCount val="5"/>
                <c:pt idx="1">
                  <c:v>8.241758241758242E-3</c:v>
                </c:pt>
                <c:pt idx="2">
                  <c:v>3.6363636363636364E-3</c:v>
                </c:pt>
                <c:pt idx="3">
                  <c:v>8.6505190311418692E-3</c:v>
                </c:pt>
                <c:pt idx="4">
                  <c:v>1.3986013986013986E-2</c:v>
                </c:pt>
              </c:numCache>
            </c:numRef>
          </c:val>
          <c:extLst>
            <c:ext xmlns:c16="http://schemas.microsoft.com/office/drawing/2014/chart" uri="{C3380CC4-5D6E-409C-BE32-E72D297353CC}">
              <c16:uniqueId val="{00000004-E161-4DA3-8478-9B6F632730F5}"/>
            </c:ext>
          </c:extLst>
        </c:ser>
        <c:dLbls>
          <c:showLegendKey val="0"/>
          <c:showVal val="0"/>
          <c:showCatName val="0"/>
          <c:showSerName val="0"/>
          <c:showPercent val="0"/>
          <c:showBubbleSize val="0"/>
        </c:dLbls>
        <c:gapWidth val="95"/>
        <c:gapDepth val="95"/>
        <c:shape val="box"/>
        <c:axId val="139151616"/>
        <c:axId val="139161600"/>
        <c:axId val="0"/>
      </c:bar3DChart>
      <c:catAx>
        <c:axId val="139151616"/>
        <c:scaling>
          <c:orientation val="maxMin"/>
        </c:scaling>
        <c:delete val="0"/>
        <c:axPos val="l"/>
        <c:numFmt formatCode="General" sourceLinked="1"/>
        <c:majorTickMark val="none"/>
        <c:minorTickMark val="none"/>
        <c:tickLblPos val="nextTo"/>
        <c:crossAx val="139161600"/>
        <c:crosses val="autoZero"/>
        <c:auto val="1"/>
        <c:lblAlgn val="ctr"/>
        <c:lblOffset val="100"/>
        <c:noMultiLvlLbl val="0"/>
      </c:catAx>
      <c:valAx>
        <c:axId val="139161600"/>
        <c:scaling>
          <c:orientation val="minMax"/>
        </c:scaling>
        <c:delete val="1"/>
        <c:axPos val="t"/>
        <c:numFmt formatCode="0%" sourceLinked="1"/>
        <c:majorTickMark val="out"/>
        <c:minorTickMark val="none"/>
        <c:tickLblPos val="nextTo"/>
        <c:crossAx val="139151616"/>
        <c:crosses val="autoZero"/>
        <c:crossBetween val="between"/>
      </c:valAx>
      <c:spPr>
        <a:noFill/>
        <a:ln w="25400">
          <a:noFill/>
        </a:ln>
      </c:spPr>
    </c:plotArea>
    <c:legend>
      <c:legendPos val="t"/>
      <c:overlay val="0"/>
    </c:legend>
    <c:plotVisOnly val="1"/>
    <c:dispBlanksAs val="gap"/>
    <c:showDLblsOverMax val="0"/>
  </c:chart>
  <c:txPr>
    <a:bodyPr/>
    <a:lstStyle/>
    <a:p>
      <a:pPr>
        <a:defRPr sz="1200" b="1"/>
      </a:pPr>
      <a:endParaRPr lang="el-GR"/>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explosion val="25"/>
          <c:dLbls>
            <c:numFmt formatCode="0.0%" sourceLinked="0"/>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Sheet1!$B$28:$B$33</c:f>
              <c:strCache>
                <c:ptCount val="6"/>
                <c:pt idx="0">
                  <c:v>Από την ανθρώπινη αυθαιρεσία</c:v>
                </c:pt>
                <c:pt idx="1">
                  <c:v>Από την κλιματική κρίση και τις φυσικές καταστροφές</c:v>
                </c:pt>
                <c:pt idx="2">
                  <c:v>Από την αδιαφορία των πολιτών</c:v>
                </c:pt>
                <c:pt idx="3">
                  <c:v>Από την μη ύπαρξη μηχανισμών ελέγχου και προστασίας της φύσης</c:v>
                </c:pt>
                <c:pt idx="4">
                  <c:v>ΑΛΛΟ</c:v>
                </c:pt>
                <c:pt idx="5">
                  <c:v>ΔΓ/ΔΑ</c:v>
                </c:pt>
              </c:strCache>
            </c:strRef>
          </c:cat>
          <c:val>
            <c:numRef>
              <c:f>Sheet1!$E$28:$E$33</c:f>
              <c:numCache>
                <c:formatCode>0.0</c:formatCode>
                <c:ptCount val="6"/>
                <c:pt idx="0">
                  <c:v>39.113064322812626</c:v>
                </c:pt>
                <c:pt idx="1">
                  <c:v>6.5521374350779062</c:v>
                </c:pt>
                <c:pt idx="2">
                  <c:v>28.046344386735917</c:v>
                </c:pt>
                <c:pt idx="3">
                  <c:v>19.256891729924092</c:v>
                </c:pt>
                <c:pt idx="4">
                  <c:v>5.7930483419896124</c:v>
                </c:pt>
                <c:pt idx="5">
                  <c:v>1.2385137834598481</c:v>
                </c:pt>
              </c:numCache>
            </c:numRef>
          </c:val>
          <c:extLst>
            <c:ext xmlns:c16="http://schemas.microsoft.com/office/drawing/2014/chart" uri="{C3380CC4-5D6E-409C-BE32-E72D297353CC}">
              <c16:uniqueId val="{00000000-7823-49DA-8951-A0DD6C7784B6}"/>
            </c:ext>
          </c:extLst>
        </c:ser>
        <c:dLbls>
          <c:showLegendKey val="0"/>
          <c:showVal val="0"/>
          <c:showCatName val="0"/>
          <c:showSerName val="0"/>
          <c:showPercent val="1"/>
          <c:showBubbleSize val="0"/>
          <c:showLeaderLines val="1"/>
        </c:dLbls>
      </c:pie3DChart>
    </c:plotArea>
    <c:legend>
      <c:legendPos val="t"/>
      <c:overlay val="0"/>
      <c:txPr>
        <a:bodyPr/>
        <a:lstStyle/>
        <a:p>
          <a:pPr rtl="0">
            <a:defRPr/>
          </a:pPr>
          <a:endParaRPr lang="el-GR"/>
        </a:p>
      </c:txPr>
    </c:legend>
    <c:plotVisOnly val="1"/>
    <c:dispBlanksAs val="gap"/>
    <c:showDLblsOverMax val="0"/>
  </c:chart>
  <c:txPr>
    <a:bodyPr/>
    <a:lstStyle/>
    <a:p>
      <a:pPr>
        <a:defRPr sz="1200" b="1"/>
      </a:pPr>
      <a:endParaRPr lang="el-GR"/>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tx>
            <c:strRef>
              <c:f>[OUTPUT.xls]Sheet!$A$239</c:f>
              <c:strCache>
                <c:ptCount val="1"/>
                <c:pt idx="0">
                  <c:v>ΑΝΔΡΑΣ</c:v>
                </c:pt>
              </c:strCache>
            </c:strRef>
          </c:tx>
          <c:explosion val="25"/>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[OUTPUT.xls]Sheet!$B$238:$G$238</c:f>
              <c:strCache>
                <c:ptCount val="6"/>
                <c:pt idx="0">
                  <c:v>Από την ανθρώπινη αυθαιρεσία</c:v>
                </c:pt>
                <c:pt idx="1">
                  <c:v>Από την κλιματική κρίση και τις φυσικές καταστροφές</c:v>
                </c:pt>
                <c:pt idx="2">
                  <c:v>Από την αδιαφορία των πολιτών</c:v>
                </c:pt>
                <c:pt idx="3">
                  <c:v>Από την μη ύπαρξη μηχανισμών ελέγχου και προστασίας της φύσης</c:v>
                </c:pt>
                <c:pt idx="4">
                  <c:v>ΑΛΛΟ</c:v>
                </c:pt>
                <c:pt idx="5">
                  <c:v>ΔΓ/ΔΑ</c:v>
                </c:pt>
              </c:strCache>
            </c:strRef>
          </c:cat>
          <c:val>
            <c:numRef>
              <c:f>[OUTPUT.xls]Sheet!$B$239:$G$239</c:f>
              <c:numCache>
                <c:formatCode>#,##0.0%</c:formatCode>
                <c:ptCount val="6"/>
                <c:pt idx="0">
                  <c:v>0.40041067761806981</c:v>
                </c:pt>
                <c:pt idx="1">
                  <c:v>6.0574948665297744E-2</c:v>
                </c:pt>
                <c:pt idx="2">
                  <c:v>0.2597535934291581</c:v>
                </c:pt>
                <c:pt idx="3">
                  <c:v>0.20739219712525667</c:v>
                </c:pt>
                <c:pt idx="4">
                  <c:v>6.0574948665297744E-2</c:v>
                </c:pt>
                <c:pt idx="5">
                  <c:v>1.1293634496919917E-2</c:v>
                </c:pt>
              </c:numCache>
            </c:numRef>
          </c:val>
          <c:extLst>
            <c:ext xmlns:c16="http://schemas.microsoft.com/office/drawing/2014/chart" uri="{C3380CC4-5D6E-409C-BE32-E72D297353CC}">
              <c16:uniqueId val="{00000000-BA52-4184-B413-7FACCE552B7A}"/>
            </c:ext>
          </c:extLst>
        </c:ser>
        <c:dLbls>
          <c:showLegendKey val="0"/>
          <c:showVal val="0"/>
          <c:showCatName val="0"/>
          <c:showSerName val="0"/>
          <c:showPercent val="1"/>
          <c:showBubbleSize val="0"/>
          <c:showLeaderLines val="1"/>
        </c:dLbls>
      </c:pie3DChart>
    </c:plotArea>
    <c:legend>
      <c:legendPos val="t"/>
      <c:overlay val="0"/>
    </c:legend>
    <c:plotVisOnly val="1"/>
    <c:dispBlanksAs val="gap"/>
    <c:showDLblsOverMax val="0"/>
  </c:chart>
  <c:txPr>
    <a:bodyPr/>
    <a:lstStyle/>
    <a:p>
      <a:pPr>
        <a:defRPr sz="1200" b="1"/>
      </a:pPr>
      <a:endParaRPr lang="el-GR"/>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tx>
            <c:strRef>
              <c:f>[OUTPUT.xls]Sheet!$A$240</c:f>
              <c:strCache>
                <c:ptCount val="1"/>
                <c:pt idx="0">
                  <c:v>ΓΥΝΑΙΚΑ</c:v>
                </c:pt>
              </c:strCache>
            </c:strRef>
          </c:tx>
          <c:explosion val="25"/>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[OUTPUT.xls]Sheet!$B$238:$G$238</c:f>
              <c:strCache>
                <c:ptCount val="6"/>
                <c:pt idx="0">
                  <c:v>Από την ανθρώπινη αυθαιρεσία</c:v>
                </c:pt>
                <c:pt idx="1">
                  <c:v>Από την κλιματική κρίση και τις φυσικές καταστροφές</c:v>
                </c:pt>
                <c:pt idx="2">
                  <c:v>Από την αδιαφορία των πολιτών</c:v>
                </c:pt>
                <c:pt idx="3">
                  <c:v>Από την μη ύπαρξη μηχανισμών ελέγχου και προστασίας της φύσης</c:v>
                </c:pt>
                <c:pt idx="4">
                  <c:v>ΑΛΛΟ</c:v>
                </c:pt>
                <c:pt idx="5">
                  <c:v>ΔΓ/ΔΑ</c:v>
                </c:pt>
              </c:strCache>
            </c:strRef>
          </c:cat>
          <c:val>
            <c:numRef>
              <c:f>[OUTPUT.xls]Sheet!$B$240:$G$240</c:f>
              <c:numCache>
                <c:formatCode>#,##0.0%</c:formatCode>
                <c:ptCount val="6"/>
                <c:pt idx="0">
                  <c:v>0.38521909744931326</c:v>
                </c:pt>
                <c:pt idx="1">
                  <c:v>6.8672334859385217E-2</c:v>
                </c:pt>
                <c:pt idx="2">
                  <c:v>0.29365598430346634</c:v>
                </c:pt>
                <c:pt idx="3">
                  <c:v>0.18312622629169392</c:v>
                </c:pt>
                <c:pt idx="4">
                  <c:v>5.6245912361020271E-2</c:v>
                </c:pt>
                <c:pt idx="5">
                  <c:v>1.3080444735120995E-2</c:v>
                </c:pt>
              </c:numCache>
            </c:numRef>
          </c:val>
          <c:extLst>
            <c:ext xmlns:c16="http://schemas.microsoft.com/office/drawing/2014/chart" uri="{C3380CC4-5D6E-409C-BE32-E72D297353CC}">
              <c16:uniqueId val="{00000000-307C-4546-AF68-33ED45CCD11A}"/>
            </c:ext>
          </c:extLst>
        </c:ser>
        <c:dLbls>
          <c:showLegendKey val="0"/>
          <c:showVal val="0"/>
          <c:showCatName val="0"/>
          <c:showSerName val="0"/>
          <c:showPercent val="1"/>
          <c:showBubbleSize val="0"/>
          <c:showLeaderLines val="1"/>
        </c:dLbls>
      </c:pie3DChart>
    </c:plotArea>
    <c:legend>
      <c:legendPos val="t"/>
      <c:overlay val="0"/>
    </c:legend>
    <c:plotVisOnly val="1"/>
    <c:dispBlanksAs val="gap"/>
    <c:showDLblsOverMax val="0"/>
  </c:chart>
  <c:txPr>
    <a:bodyPr/>
    <a:lstStyle/>
    <a:p>
      <a:pPr>
        <a:defRPr sz="1200" b="1"/>
      </a:pPr>
      <a:endParaRPr lang="el-GR"/>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floor>
    <c:sideWall>
      <c:thickness val="0"/>
    </c:sideWall>
    <c:backWall>
      <c:thickness val="0"/>
    </c:backWall>
    <c:plotArea>
      <c:layout/>
      <c:bar3DChart>
        <c:barDir val="bar"/>
        <c:grouping val="percentStacked"/>
        <c:varyColors val="0"/>
        <c:ser>
          <c:idx val="0"/>
          <c:order val="0"/>
          <c:tx>
            <c:strRef>
              <c:f>Sheet!$B$245</c:f>
              <c:strCache>
                <c:ptCount val="1"/>
                <c:pt idx="0">
                  <c:v>Από την ανθρώπινη αυθαιρεσία</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Sheet!$A$246:$A$250</c:f>
              <c:strCache>
                <c:ptCount val="5"/>
                <c:pt idx="0">
                  <c:v>17 - 34</c:v>
                </c:pt>
                <c:pt idx="1">
                  <c:v>35- 44</c:v>
                </c:pt>
                <c:pt idx="2">
                  <c:v>45- 54</c:v>
                </c:pt>
                <c:pt idx="3">
                  <c:v>55- 64</c:v>
                </c:pt>
                <c:pt idx="4">
                  <c:v>65+</c:v>
                </c:pt>
              </c:strCache>
            </c:strRef>
          </c:cat>
          <c:val>
            <c:numRef>
              <c:f>Sheet!$B$246:$B$250</c:f>
              <c:numCache>
                <c:formatCode>#,##0.0%</c:formatCode>
                <c:ptCount val="5"/>
                <c:pt idx="0">
                  <c:v>0.39900000000000002</c:v>
                </c:pt>
                <c:pt idx="1">
                  <c:v>0.45879120879120877</c:v>
                </c:pt>
                <c:pt idx="2">
                  <c:v>0.43090909090909091</c:v>
                </c:pt>
                <c:pt idx="3">
                  <c:v>0.3961937716262976</c:v>
                </c:pt>
                <c:pt idx="4">
                  <c:v>0.33216783216783219</c:v>
                </c:pt>
              </c:numCache>
            </c:numRef>
          </c:val>
          <c:extLst>
            <c:ext xmlns:c16="http://schemas.microsoft.com/office/drawing/2014/chart" uri="{C3380CC4-5D6E-409C-BE32-E72D297353CC}">
              <c16:uniqueId val="{00000000-E7E1-4453-8F4A-365943E03D7D}"/>
            </c:ext>
          </c:extLst>
        </c:ser>
        <c:ser>
          <c:idx val="1"/>
          <c:order val="1"/>
          <c:tx>
            <c:strRef>
              <c:f>Sheet!$C$245</c:f>
              <c:strCache>
                <c:ptCount val="1"/>
                <c:pt idx="0">
                  <c:v>Από την κλιματική κρίση και τις φυσικές καταστροφές</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Sheet!$A$246:$A$250</c:f>
              <c:strCache>
                <c:ptCount val="5"/>
                <c:pt idx="0">
                  <c:v>17 - 34</c:v>
                </c:pt>
                <c:pt idx="1">
                  <c:v>35- 44</c:v>
                </c:pt>
                <c:pt idx="2">
                  <c:v>45- 54</c:v>
                </c:pt>
                <c:pt idx="3">
                  <c:v>55- 64</c:v>
                </c:pt>
                <c:pt idx="4">
                  <c:v>65+</c:v>
                </c:pt>
              </c:strCache>
            </c:strRef>
          </c:cat>
          <c:val>
            <c:numRef>
              <c:f>Sheet!$C$246:$C$250</c:f>
              <c:numCache>
                <c:formatCode>#,##0.0%</c:formatCode>
                <c:ptCount val="5"/>
                <c:pt idx="0">
                  <c:v>3.9E-2</c:v>
                </c:pt>
                <c:pt idx="1">
                  <c:v>4.9450549450549455E-2</c:v>
                </c:pt>
                <c:pt idx="2">
                  <c:v>4.3636363636363633E-2</c:v>
                </c:pt>
                <c:pt idx="3">
                  <c:v>5.1903114186851208E-2</c:v>
                </c:pt>
                <c:pt idx="4">
                  <c:v>0.10023310023310023</c:v>
                </c:pt>
              </c:numCache>
            </c:numRef>
          </c:val>
          <c:extLst>
            <c:ext xmlns:c16="http://schemas.microsoft.com/office/drawing/2014/chart" uri="{C3380CC4-5D6E-409C-BE32-E72D297353CC}">
              <c16:uniqueId val="{00000001-E7E1-4453-8F4A-365943E03D7D}"/>
            </c:ext>
          </c:extLst>
        </c:ser>
        <c:ser>
          <c:idx val="2"/>
          <c:order val="2"/>
          <c:tx>
            <c:strRef>
              <c:f>Sheet!$D$245</c:f>
              <c:strCache>
                <c:ptCount val="1"/>
                <c:pt idx="0">
                  <c:v>Από την αδιαφορία των πολιτών</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Sheet!$A$246:$A$250</c:f>
              <c:strCache>
                <c:ptCount val="5"/>
                <c:pt idx="0">
                  <c:v>17 - 34</c:v>
                </c:pt>
                <c:pt idx="1">
                  <c:v>35- 44</c:v>
                </c:pt>
                <c:pt idx="2">
                  <c:v>45- 54</c:v>
                </c:pt>
                <c:pt idx="3">
                  <c:v>55- 64</c:v>
                </c:pt>
                <c:pt idx="4">
                  <c:v>65+</c:v>
                </c:pt>
              </c:strCache>
            </c:strRef>
          </c:cat>
          <c:val>
            <c:numRef>
              <c:f>Sheet!$D$246:$D$250</c:f>
              <c:numCache>
                <c:formatCode>#,##0.0%</c:formatCode>
                <c:ptCount val="5"/>
                <c:pt idx="0">
                  <c:v>0.33300000000000002</c:v>
                </c:pt>
                <c:pt idx="1">
                  <c:v>0.23351648351648349</c:v>
                </c:pt>
                <c:pt idx="2">
                  <c:v>0.26181818181818184</c:v>
                </c:pt>
                <c:pt idx="3">
                  <c:v>0.27162629757785467</c:v>
                </c:pt>
                <c:pt idx="4">
                  <c:v>0.30885780885780884</c:v>
                </c:pt>
              </c:numCache>
            </c:numRef>
          </c:val>
          <c:extLst>
            <c:ext xmlns:c16="http://schemas.microsoft.com/office/drawing/2014/chart" uri="{C3380CC4-5D6E-409C-BE32-E72D297353CC}">
              <c16:uniqueId val="{00000002-E7E1-4453-8F4A-365943E03D7D}"/>
            </c:ext>
          </c:extLst>
        </c:ser>
        <c:ser>
          <c:idx val="3"/>
          <c:order val="3"/>
          <c:tx>
            <c:strRef>
              <c:f>Sheet!$E$245</c:f>
              <c:strCache>
                <c:ptCount val="1"/>
                <c:pt idx="0">
                  <c:v>Από την μη ύπαρξη μηχανισμών ελέγχου και προστασίας της φύσης</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Sheet!$A$246:$A$250</c:f>
              <c:strCache>
                <c:ptCount val="5"/>
                <c:pt idx="0">
                  <c:v>17 - 34</c:v>
                </c:pt>
                <c:pt idx="1">
                  <c:v>35- 44</c:v>
                </c:pt>
                <c:pt idx="2">
                  <c:v>45- 54</c:v>
                </c:pt>
                <c:pt idx="3">
                  <c:v>55- 64</c:v>
                </c:pt>
                <c:pt idx="4">
                  <c:v>65+</c:v>
                </c:pt>
              </c:strCache>
            </c:strRef>
          </c:cat>
          <c:val>
            <c:numRef>
              <c:f>Sheet!$E$246:$E$250</c:f>
              <c:numCache>
                <c:formatCode>#,##0.0%</c:formatCode>
                <c:ptCount val="5"/>
                <c:pt idx="0">
                  <c:v>0.16300000000000001</c:v>
                </c:pt>
                <c:pt idx="1">
                  <c:v>0.17857142857142858</c:v>
                </c:pt>
                <c:pt idx="2">
                  <c:v>0.20909090909090911</c:v>
                </c:pt>
                <c:pt idx="3">
                  <c:v>0.22837370242214533</c:v>
                </c:pt>
                <c:pt idx="4">
                  <c:v>0.16899766899766899</c:v>
                </c:pt>
              </c:numCache>
            </c:numRef>
          </c:val>
          <c:extLst>
            <c:ext xmlns:c16="http://schemas.microsoft.com/office/drawing/2014/chart" uri="{C3380CC4-5D6E-409C-BE32-E72D297353CC}">
              <c16:uniqueId val="{00000003-E7E1-4453-8F4A-365943E03D7D}"/>
            </c:ext>
          </c:extLst>
        </c:ser>
        <c:ser>
          <c:idx val="4"/>
          <c:order val="4"/>
          <c:tx>
            <c:strRef>
              <c:f>Sheet!$F$245</c:f>
              <c:strCache>
                <c:ptCount val="1"/>
                <c:pt idx="0">
                  <c:v>ΑΛΛΟ</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Sheet!$A$246:$A$250</c:f>
              <c:strCache>
                <c:ptCount val="5"/>
                <c:pt idx="0">
                  <c:v>17 - 34</c:v>
                </c:pt>
                <c:pt idx="1">
                  <c:v>35- 44</c:v>
                </c:pt>
                <c:pt idx="2">
                  <c:v>45- 54</c:v>
                </c:pt>
                <c:pt idx="3">
                  <c:v>55- 64</c:v>
                </c:pt>
                <c:pt idx="4">
                  <c:v>65+</c:v>
                </c:pt>
              </c:strCache>
            </c:strRef>
          </c:cat>
          <c:val>
            <c:numRef>
              <c:f>Sheet!$F$246:$F$250</c:f>
              <c:numCache>
                <c:formatCode>#,##0.0%</c:formatCode>
                <c:ptCount val="5"/>
                <c:pt idx="0">
                  <c:v>6.5000000000000002E-2</c:v>
                </c:pt>
                <c:pt idx="1">
                  <c:v>7.1428571428571438E-2</c:v>
                </c:pt>
                <c:pt idx="2">
                  <c:v>5.2727272727272727E-2</c:v>
                </c:pt>
                <c:pt idx="3">
                  <c:v>4.3252595155709346E-2</c:v>
                </c:pt>
                <c:pt idx="4">
                  <c:v>6.4102564102564111E-2</c:v>
                </c:pt>
              </c:numCache>
            </c:numRef>
          </c:val>
          <c:extLst>
            <c:ext xmlns:c16="http://schemas.microsoft.com/office/drawing/2014/chart" uri="{C3380CC4-5D6E-409C-BE32-E72D297353CC}">
              <c16:uniqueId val="{00000004-E7E1-4453-8F4A-365943E03D7D}"/>
            </c:ext>
          </c:extLst>
        </c:ser>
        <c:ser>
          <c:idx val="5"/>
          <c:order val="5"/>
          <c:tx>
            <c:strRef>
              <c:f>Sheet!$G$245</c:f>
              <c:strCache>
                <c:ptCount val="1"/>
                <c:pt idx="0">
                  <c:v>ΔΓ/ΔΑ</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Sheet!$A$246:$A$250</c:f>
              <c:strCache>
                <c:ptCount val="5"/>
                <c:pt idx="0">
                  <c:v>17 - 34</c:v>
                </c:pt>
                <c:pt idx="1">
                  <c:v>35- 44</c:v>
                </c:pt>
                <c:pt idx="2">
                  <c:v>45- 54</c:v>
                </c:pt>
                <c:pt idx="3">
                  <c:v>55- 64</c:v>
                </c:pt>
                <c:pt idx="4">
                  <c:v>65+</c:v>
                </c:pt>
              </c:strCache>
            </c:strRef>
          </c:cat>
          <c:val>
            <c:numRef>
              <c:f>Sheet!$G$246:$G$250</c:f>
              <c:numCache>
                <c:formatCode>#,##0.0%</c:formatCode>
                <c:ptCount val="5"/>
                <c:pt idx="1">
                  <c:v>8.241758241758242E-3</c:v>
                </c:pt>
                <c:pt idx="2">
                  <c:v>1.8181818181818182E-3</c:v>
                </c:pt>
                <c:pt idx="3">
                  <c:v>8.6505190311418692E-3</c:v>
                </c:pt>
                <c:pt idx="4">
                  <c:v>2.5641025641025644E-2</c:v>
                </c:pt>
              </c:numCache>
            </c:numRef>
          </c:val>
          <c:extLst>
            <c:ext xmlns:c16="http://schemas.microsoft.com/office/drawing/2014/chart" uri="{C3380CC4-5D6E-409C-BE32-E72D297353CC}">
              <c16:uniqueId val="{00000005-E7E1-4453-8F4A-365943E03D7D}"/>
            </c:ext>
          </c:extLst>
        </c:ser>
        <c:dLbls>
          <c:showLegendKey val="0"/>
          <c:showVal val="0"/>
          <c:showCatName val="0"/>
          <c:showSerName val="0"/>
          <c:showPercent val="0"/>
          <c:showBubbleSize val="0"/>
        </c:dLbls>
        <c:gapWidth val="95"/>
        <c:gapDepth val="95"/>
        <c:shape val="box"/>
        <c:axId val="138867456"/>
        <c:axId val="138868992"/>
        <c:axId val="0"/>
      </c:bar3DChart>
      <c:catAx>
        <c:axId val="138867456"/>
        <c:scaling>
          <c:orientation val="maxMin"/>
        </c:scaling>
        <c:delete val="0"/>
        <c:axPos val="l"/>
        <c:numFmt formatCode="General" sourceLinked="1"/>
        <c:majorTickMark val="none"/>
        <c:minorTickMark val="none"/>
        <c:tickLblPos val="nextTo"/>
        <c:crossAx val="138868992"/>
        <c:crosses val="autoZero"/>
        <c:auto val="1"/>
        <c:lblAlgn val="ctr"/>
        <c:lblOffset val="100"/>
        <c:noMultiLvlLbl val="0"/>
      </c:catAx>
      <c:valAx>
        <c:axId val="138868992"/>
        <c:scaling>
          <c:orientation val="minMax"/>
        </c:scaling>
        <c:delete val="1"/>
        <c:axPos val="t"/>
        <c:numFmt formatCode="0%" sourceLinked="1"/>
        <c:majorTickMark val="out"/>
        <c:minorTickMark val="none"/>
        <c:tickLblPos val="nextTo"/>
        <c:crossAx val="138867456"/>
        <c:crosses val="autoZero"/>
        <c:crossBetween val="between"/>
      </c:valAx>
      <c:spPr>
        <a:noFill/>
        <a:ln w="25400">
          <a:noFill/>
        </a:ln>
      </c:spPr>
    </c:plotArea>
    <c:legend>
      <c:legendPos val="t"/>
      <c:layout>
        <c:manualLayout>
          <c:xMode val="edge"/>
          <c:yMode val="edge"/>
          <c:x val="0.26920164304975075"/>
          <c:y val="1.3669657128403288E-2"/>
          <c:w val="0.4615967139004985"/>
          <c:h val="0.29736347833574611"/>
        </c:manualLayout>
      </c:layout>
      <c:overlay val="0"/>
    </c:legend>
    <c:plotVisOnly val="1"/>
    <c:dispBlanksAs val="gap"/>
    <c:showDLblsOverMax val="0"/>
  </c:chart>
  <c:txPr>
    <a:bodyPr/>
    <a:lstStyle/>
    <a:p>
      <a:pPr>
        <a:defRPr sz="1200" b="1"/>
      </a:pPr>
      <a:endParaRPr lang="el-GR"/>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explosion val="25"/>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0-ADAB-4577-8C15-781CE3A1D160}"/>
              </c:ext>
            </c:extLst>
          </c:dPt>
          <c:dPt>
            <c:idx val="1"/>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1-ADAB-4577-8C15-781CE3A1D160}"/>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2-ADAB-4577-8C15-781CE3A1D160}"/>
              </c:ext>
            </c:extLst>
          </c:dPt>
          <c:dPt>
            <c:idx val="3"/>
            <c:bubble3D val="0"/>
            <c:spPr>
              <a:solidFill>
                <a:schemeClr val="accent4">
                  <a:alpha val="90000"/>
                </a:schemeClr>
              </a:solidFill>
              <a:ln w="19050">
                <a:solidFill>
                  <a:schemeClr val="accent4">
                    <a:lumMod val="75000"/>
                  </a:schemeClr>
                </a:solid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extLst>
              <c:ext xmlns:c16="http://schemas.microsoft.com/office/drawing/2014/chart" uri="{C3380CC4-5D6E-409C-BE32-E72D297353CC}">
                <c16:uniqueId val="{00000003-ADAB-4577-8C15-781CE3A1D160}"/>
              </c:ext>
            </c:extLst>
          </c:dPt>
          <c:dLbls>
            <c:dLbl>
              <c:idx val="0"/>
              <c:numFmt formatCode="0.0%" sourceLinked="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0-ADAB-4577-8C15-781CE3A1D160}"/>
                </c:ext>
              </c:extLst>
            </c:dLbl>
            <c:dLbl>
              <c:idx val="1"/>
              <c:numFmt formatCode="0.0%" sourceLinked="0"/>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2"/>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1-ADAB-4577-8C15-781CE3A1D160}"/>
                </c:ext>
              </c:extLst>
            </c:dLbl>
            <c:dLbl>
              <c:idx val="2"/>
              <c:numFmt formatCode="0.0%" sourceLinked="0"/>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3"/>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2-ADAB-4577-8C15-781CE3A1D160}"/>
                </c:ext>
              </c:extLst>
            </c:dLbl>
            <c:dLbl>
              <c:idx val="3"/>
              <c:numFmt formatCode="0.0%" sourceLinked="0"/>
              <c:spPr>
                <a:solidFill>
                  <a:schemeClr val="lt1">
                    <a:alpha val="90000"/>
                  </a:schemeClr>
                </a:solidFill>
                <a:ln w="12700" cap="flat" cmpd="sng" algn="ctr">
                  <a:solidFill>
                    <a:schemeClr val="accent4"/>
                  </a:solidFill>
                  <a:round/>
                </a:ln>
                <a:effectLst>
                  <a:outerShdw blurRad="50800" dist="38100" dir="2700000" algn="tl" rotWithShape="0">
                    <a:schemeClr val="accent4">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4"/>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3-ADAB-4577-8C15-781CE3A1D160}"/>
                </c:ext>
              </c:extLst>
            </c:dLbl>
            <c:numFmt formatCode="0.0%" sourceLinked="0"/>
            <c:spPr>
              <a:solidFill>
                <a:prstClr val="white">
                  <a:alpha val="90000"/>
                </a:prstClr>
              </a:solidFill>
              <a:ln w="12700" cap="flat" cmpd="sng" algn="ctr">
                <a:solidFill>
                  <a:srgbClr val="4F81BD"/>
                </a:solidFill>
                <a:round/>
              </a:ln>
              <a:effectLst>
                <a:outerShdw blurRad="50800" dist="38100" dir="2700000" algn="tl" rotWithShape="0">
                  <a:srgbClr val="4F81BD">
                    <a:lumMod val="75000"/>
                    <a:alpha val="40000"/>
                  </a:srgb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Sheet1!$B$37:$B$40</c:f>
              <c:strCache>
                <c:ptCount val="4"/>
                <c:pt idx="0">
                  <c:v>...πρέπει να γίνει πιο αυστηρή</c:v>
                </c:pt>
                <c:pt idx="1">
                  <c:v>...πρέπει να γίνει πιο επιεικής</c:v>
                </c:pt>
                <c:pt idx="2">
                  <c:v>...πρέπει να μείνει η ίδια, αλλά να εφαρμόζεται</c:v>
                </c:pt>
                <c:pt idx="3">
                  <c:v>ΔΓ/ΔΑ</c:v>
                </c:pt>
              </c:strCache>
            </c:strRef>
          </c:cat>
          <c:val>
            <c:numRef>
              <c:f>Sheet1!$E$37:$E$40</c:f>
              <c:numCache>
                <c:formatCode>0.0</c:formatCode>
                <c:ptCount val="4"/>
                <c:pt idx="0">
                  <c:v>63.124250898921296</c:v>
                </c:pt>
                <c:pt idx="1">
                  <c:v>1.5181781861765882</c:v>
                </c:pt>
                <c:pt idx="2">
                  <c:v>32.680783060327606</c:v>
                </c:pt>
                <c:pt idx="3">
                  <c:v>2.6767878545745107</c:v>
                </c:pt>
              </c:numCache>
            </c:numRef>
          </c:val>
          <c:extLst>
            <c:ext xmlns:c16="http://schemas.microsoft.com/office/drawing/2014/chart" uri="{C3380CC4-5D6E-409C-BE32-E72D297353CC}">
              <c16:uniqueId val="{00000000-0BD5-4414-857A-2681C2DCCD8C}"/>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[OUTPUT.xls]Sheet!$A$301</c:f>
              <c:strCache>
                <c:ptCount val="1"/>
                <c:pt idx="0">
                  <c:v>ΑΝΔΡΑΣ</c:v>
                </c:pt>
              </c:strCache>
            </c:strRef>
          </c:tx>
          <c:explosion val="25"/>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0-1E10-4144-B3EF-4F1AB5CCE54E}"/>
              </c:ext>
            </c:extLst>
          </c:dPt>
          <c:dPt>
            <c:idx val="1"/>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1-1E10-4144-B3EF-4F1AB5CCE54E}"/>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2-1E10-4144-B3EF-4F1AB5CCE54E}"/>
              </c:ext>
            </c:extLst>
          </c:dPt>
          <c:dPt>
            <c:idx val="3"/>
            <c:bubble3D val="0"/>
            <c:spPr>
              <a:solidFill>
                <a:schemeClr val="accent4">
                  <a:alpha val="90000"/>
                </a:schemeClr>
              </a:solidFill>
              <a:ln w="19050">
                <a:solidFill>
                  <a:schemeClr val="accent4">
                    <a:lumMod val="75000"/>
                  </a:schemeClr>
                </a:solid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extLst>
              <c:ext xmlns:c16="http://schemas.microsoft.com/office/drawing/2014/chart" uri="{C3380CC4-5D6E-409C-BE32-E72D297353CC}">
                <c16:uniqueId val="{00000003-1E10-4144-B3EF-4F1AB5CCE54E}"/>
              </c:ext>
            </c:extLst>
          </c:dPt>
          <c:dLbls>
            <c:dLbl>
              <c:idx val="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0-1E10-4144-B3EF-4F1AB5CCE54E}"/>
                </c:ext>
              </c:extLst>
            </c:dLbl>
            <c:dLbl>
              <c:idx val="1"/>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2"/>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1-1E10-4144-B3EF-4F1AB5CCE54E}"/>
                </c:ext>
              </c:extLst>
            </c:dLbl>
            <c:dLbl>
              <c:idx val="2"/>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3"/>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2-1E10-4144-B3EF-4F1AB5CCE54E}"/>
                </c:ext>
              </c:extLst>
            </c:dLbl>
            <c:dLbl>
              <c:idx val="3"/>
              <c:spPr>
                <a:solidFill>
                  <a:schemeClr val="lt1">
                    <a:alpha val="90000"/>
                  </a:schemeClr>
                </a:solidFill>
                <a:ln w="12700" cap="flat" cmpd="sng" algn="ctr">
                  <a:solidFill>
                    <a:schemeClr val="accent4"/>
                  </a:solidFill>
                  <a:round/>
                </a:ln>
                <a:effectLst>
                  <a:outerShdw blurRad="50800" dist="38100" dir="2700000" algn="tl" rotWithShape="0">
                    <a:schemeClr val="accent4">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4"/>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3-1E10-4144-B3EF-4F1AB5CCE54E}"/>
                </c:ext>
              </c:extLst>
            </c:dLbl>
            <c:spPr>
              <a:solidFill>
                <a:prstClr val="white">
                  <a:alpha val="90000"/>
                </a:prstClr>
              </a:solidFill>
              <a:ln w="12700" cap="flat" cmpd="sng" algn="ctr">
                <a:solidFill>
                  <a:srgbClr val="4F81BD"/>
                </a:solidFill>
                <a:round/>
              </a:ln>
              <a:effectLst>
                <a:outerShdw blurRad="50800" dist="38100" dir="2700000" algn="tl" rotWithShape="0">
                  <a:srgbClr val="4F81BD">
                    <a:lumMod val="75000"/>
                    <a:alpha val="40000"/>
                  </a:srgb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[OUTPUT.xls]Sheet!$B$300:$E$300</c:f>
              <c:strCache>
                <c:ptCount val="4"/>
                <c:pt idx="0">
                  <c:v>...πρέπει να γίνει πιο αυστηρή</c:v>
                </c:pt>
                <c:pt idx="1">
                  <c:v>...πρέπει να γίνει πιο επιεικής</c:v>
                </c:pt>
                <c:pt idx="2">
                  <c:v>...πρέπει να μείνει η ίδια, αλλά να εφαρμόζεται</c:v>
                </c:pt>
                <c:pt idx="3">
                  <c:v>ΔΓ/ΔΑ</c:v>
                </c:pt>
              </c:strCache>
            </c:strRef>
          </c:cat>
          <c:val>
            <c:numRef>
              <c:f>[OUTPUT.xls]Sheet!$B$301:$E$301</c:f>
              <c:numCache>
                <c:formatCode>#,##0.0%</c:formatCode>
                <c:ptCount val="4"/>
                <c:pt idx="0">
                  <c:v>0.58008213552361398</c:v>
                </c:pt>
                <c:pt idx="1">
                  <c:v>1.3347022587268992E-2</c:v>
                </c:pt>
                <c:pt idx="2">
                  <c:v>0.37268993839835729</c:v>
                </c:pt>
                <c:pt idx="3">
                  <c:v>3.3880903490759756E-2</c:v>
                </c:pt>
              </c:numCache>
            </c:numRef>
          </c:val>
          <c:extLst>
            <c:ext xmlns:c16="http://schemas.microsoft.com/office/drawing/2014/chart" uri="{C3380CC4-5D6E-409C-BE32-E72D297353CC}">
              <c16:uniqueId val="{00000000-3884-49CA-8EC2-8E20D90C85A0}"/>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[OUTPUT.xls]Sheet!$A$302</c:f>
              <c:strCache>
                <c:ptCount val="1"/>
              </c:strCache>
            </c:strRef>
          </c:tx>
          <c:explosion val="25"/>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0-8918-40B8-BD27-28D14FDAA025}"/>
              </c:ext>
            </c:extLst>
          </c:dPt>
          <c:dPt>
            <c:idx val="1"/>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1-8918-40B8-BD27-28D14FDAA025}"/>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2-8918-40B8-BD27-28D14FDAA025}"/>
              </c:ext>
            </c:extLst>
          </c:dPt>
          <c:dPt>
            <c:idx val="3"/>
            <c:bubble3D val="0"/>
            <c:spPr>
              <a:solidFill>
                <a:schemeClr val="accent4">
                  <a:alpha val="90000"/>
                </a:schemeClr>
              </a:solidFill>
              <a:ln w="19050">
                <a:solidFill>
                  <a:schemeClr val="accent4">
                    <a:lumMod val="75000"/>
                  </a:schemeClr>
                </a:solid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extLst>
              <c:ext xmlns:c16="http://schemas.microsoft.com/office/drawing/2014/chart" uri="{C3380CC4-5D6E-409C-BE32-E72D297353CC}">
                <c16:uniqueId val="{00000003-8918-40B8-BD27-28D14FDAA025}"/>
              </c:ext>
            </c:extLst>
          </c:dPt>
          <c:dLbls>
            <c:dLbl>
              <c:idx val="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0-8918-40B8-BD27-28D14FDAA025}"/>
                </c:ext>
              </c:extLst>
            </c:dLbl>
            <c:dLbl>
              <c:idx val="1"/>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2"/>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1-8918-40B8-BD27-28D14FDAA025}"/>
                </c:ext>
              </c:extLst>
            </c:dLbl>
            <c:dLbl>
              <c:idx val="2"/>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3"/>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2-8918-40B8-BD27-28D14FDAA025}"/>
                </c:ext>
              </c:extLst>
            </c:dLbl>
            <c:dLbl>
              <c:idx val="3"/>
              <c:spPr>
                <a:solidFill>
                  <a:schemeClr val="lt1">
                    <a:alpha val="90000"/>
                  </a:schemeClr>
                </a:solidFill>
                <a:ln w="12700" cap="flat" cmpd="sng" algn="ctr">
                  <a:solidFill>
                    <a:schemeClr val="accent4"/>
                  </a:solidFill>
                  <a:round/>
                </a:ln>
                <a:effectLst>
                  <a:outerShdw blurRad="50800" dist="38100" dir="2700000" algn="tl" rotWithShape="0">
                    <a:schemeClr val="accent4">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4"/>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3-8918-40B8-BD27-28D14FDAA025}"/>
                </c:ext>
              </c:extLst>
            </c:dLbl>
            <c:spPr>
              <a:solidFill>
                <a:prstClr val="white">
                  <a:alpha val="90000"/>
                </a:prstClr>
              </a:solidFill>
              <a:ln w="12700" cap="flat" cmpd="sng" algn="ctr">
                <a:solidFill>
                  <a:srgbClr val="4F81BD"/>
                </a:solidFill>
                <a:round/>
              </a:ln>
              <a:effectLst>
                <a:outerShdw blurRad="50800" dist="38100" dir="2700000" algn="tl" rotWithShape="0">
                  <a:srgbClr val="4F81BD">
                    <a:lumMod val="75000"/>
                    <a:alpha val="40000"/>
                  </a:srgb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[OUTPUT.xls]Sheet!$B$300:$E$300</c:f>
              <c:strCache>
                <c:ptCount val="4"/>
                <c:pt idx="0">
                  <c:v>...πρέπει να γίνει πιο αυστηρή</c:v>
                </c:pt>
                <c:pt idx="1">
                  <c:v>...πρέπει να γίνει πιο επιεικής</c:v>
                </c:pt>
                <c:pt idx="2">
                  <c:v>...πρέπει να μείνει η ίδια, αλλά να εφαρμόζεται</c:v>
                </c:pt>
                <c:pt idx="3">
                  <c:v>ΔΓ/ΔΑ</c:v>
                </c:pt>
              </c:strCache>
            </c:strRef>
          </c:cat>
          <c:val>
            <c:numRef>
              <c:f>[OUTPUT.xls]Sheet!$B$302:$E$302</c:f>
              <c:numCache>
                <c:formatCode>#,##0.0%</c:formatCode>
                <c:ptCount val="4"/>
                <c:pt idx="0">
                  <c:v>0.63124250898921297</c:v>
                </c:pt>
                <c:pt idx="1">
                  <c:v>1.5181781861765881E-2</c:v>
                </c:pt>
                <c:pt idx="2">
                  <c:v>0.32680783060327606</c:v>
                </c:pt>
                <c:pt idx="3">
                  <c:v>2.6767878545745107E-2</c:v>
                </c:pt>
              </c:numCache>
            </c:numRef>
          </c:val>
          <c:extLst>
            <c:ext xmlns:c16="http://schemas.microsoft.com/office/drawing/2014/chart" uri="{C3380CC4-5D6E-409C-BE32-E72D297353CC}">
              <c16:uniqueId val="{00000000-B87C-4674-9E54-BA5FA4C9A471}"/>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tx>
            <c:strRef>
              <c:f>[OUTPUT.xls]Sheet!$A$50</c:f>
              <c:strCache>
                <c:ptCount val="1"/>
                <c:pt idx="0">
                  <c:v>ΑΝΔΡΑΣ</c:v>
                </c:pt>
              </c:strCache>
            </c:strRef>
          </c:tx>
          <c:explosion val="25"/>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[OUTPUT.xls]Sheet!$B$49:$F$49</c:f>
              <c:strCache>
                <c:ptCount val="5"/>
                <c:pt idx="0">
                  <c:v>ΠΟΛΥ</c:v>
                </c:pt>
                <c:pt idx="1">
                  <c:v>ΑΡΚΕΤΑ</c:v>
                </c:pt>
                <c:pt idx="2">
                  <c:v>ΛΙΓΟ</c:v>
                </c:pt>
                <c:pt idx="3">
                  <c:v>ΚΑΘΟΛΟΥ</c:v>
                </c:pt>
                <c:pt idx="4">
                  <c:v>ΔΓ/ΔΑ</c:v>
                </c:pt>
              </c:strCache>
            </c:strRef>
          </c:cat>
          <c:val>
            <c:numRef>
              <c:f>[OUTPUT.xls]Sheet!$B$50:$F$50</c:f>
              <c:numCache>
                <c:formatCode>#,##0.0%</c:formatCode>
                <c:ptCount val="5"/>
                <c:pt idx="0">
                  <c:v>0.11088295687885009</c:v>
                </c:pt>
                <c:pt idx="1">
                  <c:v>0.35523613963039014</c:v>
                </c:pt>
                <c:pt idx="2">
                  <c:v>0.30390143737166325</c:v>
                </c:pt>
                <c:pt idx="3">
                  <c:v>0.22689938398357287</c:v>
                </c:pt>
                <c:pt idx="4">
                  <c:v>3.0800821355236141E-3</c:v>
                </c:pt>
              </c:numCache>
            </c:numRef>
          </c:val>
          <c:extLst>
            <c:ext xmlns:c16="http://schemas.microsoft.com/office/drawing/2014/chart" uri="{C3380CC4-5D6E-409C-BE32-E72D297353CC}">
              <c16:uniqueId val="{00000000-99B8-4373-90DD-B0DBD17E4754}"/>
            </c:ext>
          </c:extLst>
        </c:ser>
        <c:dLbls>
          <c:showLegendKey val="0"/>
          <c:showVal val="0"/>
          <c:showCatName val="0"/>
          <c:showSerName val="0"/>
          <c:showPercent val="1"/>
          <c:showBubbleSize val="0"/>
          <c:showLeaderLines val="1"/>
        </c:dLbls>
      </c:pie3DChart>
    </c:plotArea>
    <c:legend>
      <c:legendPos val="t"/>
      <c:overlay val="0"/>
    </c:legend>
    <c:plotVisOnly val="1"/>
    <c:dispBlanksAs val="gap"/>
    <c:showDLblsOverMax val="0"/>
  </c:chart>
  <c:txPr>
    <a:bodyPr/>
    <a:lstStyle/>
    <a:p>
      <a:pPr>
        <a:defRPr sz="1200" b="1"/>
      </a:pPr>
      <a:endParaRPr lang="el-GR"/>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floor>
    <c:sideWall>
      <c:thickness val="0"/>
    </c:sideWall>
    <c:backWall>
      <c:thickness val="0"/>
    </c:backWall>
    <c:plotArea>
      <c:layout/>
      <c:bar3DChart>
        <c:barDir val="bar"/>
        <c:grouping val="percentStacked"/>
        <c:varyColors val="0"/>
        <c:ser>
          <c:idx val="0"/>
          <c:order val="0"/>
          <c:tx>
            <c:strRef>
              <c:f>Sheet!$B$307</c:f>
              <c:strCache>
                <c:ptCount val="1"/>
                <c:pt idx="0">
                  <c:v>...πρέπει να γίνει πιο αυστηρή</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Sheet!$A$308:$A$312</c:f>
              <c:strCache>
                <c:ptCount val="5"/>
                <c:pt idx="0">
                  <c:v>17-34</c:v>
                </c:pt>
                <c:pt idx="1">
                  <c:v>35- 44</c:v>
                </c:pt>
                <c:pt idx="2">
                  <c:v>45 - 54</c:v>
                </c:pt>
                <c:pt idx="3">
                  <c:v>55- 64</c:v>
                </c:pt>
                <c:pt idx="4">
                  <c:v>65+</c:v>
                </c:pt>
              </c:strCache>
            </c:strRef>
          </c:cat>
          <c:val>
            <c:numRef>
              <c:f>Sheet!$B$308:$B$312</c:f>
              <c:numCache>
                <c:formatCode>#,##0.0%</c:formatCode>
                <c:ptCount val="5"/>
                <c:pt idx="0">
                  <c:v>0.6143790849673203</c:v>
                </c:pt>
                <c:pt idx="1">
                  <c:v>0.58241758241758246</c:v>
                </c:pt>
                <c:pt idx="2">
                  <c:v>0.65800000000000003</c:v>
                </c:pt>
                <c:pt idx="3">
                  <c:v>0.62283737024221453</c:v>
                </c:pt>
                <c:pt idx="4">
                  <c:v>0.64335664335664333</c:v>
                </c:pt>
              </c:numCache>
            </c:numRef>
          </c:val>
          <c:extLst>
            <c:ext xmlns:c16="http://schemas.microsoft.com/office/drawing/2014/chart" uri="{C3380CC4-5D6E-409C-BE32-E72D297353CC}">
              <c16:uniqueId val="{00000000-A59E-4894-8725-413740C34C01}"/>
            </c:ext>
          </c:extLst>
        </c:ser>
        <c:ser>
          <c:idx val="1"/>
          <c:order val="1"/>
          <c:tx>
            <c:strRef>
              <c:f>Sheet!$C$307</c:f>
              <c:strCache>
                <c:ptCount val="1"/>
                <c:pt idx="0">
                  <c:v>...πρέπει να γίνει πιο επιεικής</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Sheet!$A$308:$A$312</c:f>
              <c:strCache>
                <c:ptCount val="5"/>
                <c:pt idx="0">
                  <c:v>17-34</c:v>
                </c:pt>
                <c:pt idx="1">
                  <c:v>35- 44</c:v>
                </c:pt>
                <c:pt idx="2">
                  <c:v>45 - 54</c:v>
                </c:pt>
                <c:pt idx="3">
                  <c:v>55- 64</c:v>
                </c:pt>
                <c:pt idx="4">
                  <c:v>65+</c:v>
                </c:pt>
              </c:strCache>
            </c:strRef>
          </c:cat>
          <c:val>
            <c:numRef>
              <c:f>Sheet!$C$308:$C$312</c:f>
              <c:numCache>
                <c:formatCode>#,##0.0%</c:formatCode>
                <c:ptCount val="5"/>
                <c:pt idx="0">
                  <c:v>4.5751633986928102E-2</c:v>
                </c:pt>
                <c:pt idx="1">
                  <c:v>1.9230769230769232E-2</c:v>
                </c:pt>
                <c:pt idx="2">
                  <c:v>8.9999999999999993E-3</c:v>
                </c:pt>
                <c:pt idx="3">
                  <c:v>1.7301038062283738E-2</c:v>
                </c:pt>
                <c:pt idx="4">
                  <c:v>1.048951048951049E-2</c:v>
                </c:pt>
              </c:numCache>
            </c:numRef>
          </c:val>
          <c:extLst>
            <c:ext xmlns:c16="http://schemas.microsoft.com/office/drawing/2014/chart" uri="{C3380CC4-5D6E-409C-BE32-E72D297353CC}">
              <c16:uniqueId val="{00000001-A59E-4894-8725-413740C34C01}"/>
            </c:ext>
          </c:extLst>
        </c:ser>
        <c:ser>
          <c:idx val="2"/>
          <c:order val="2"/>
          <c:tx>
            <c:strRef>
              <c:f>Sheet!$D$307</c:f>
              <c:strCache>
                <c:ptCount val="1"/>
                <c:pt idx="0">
                  <c:v>...πρέπει να μείνει η ίδια, αλλά να εφαρμόζεται</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Sheet!$A$308:$A$312</c:f>
              <c:strCache>
                <c:ptCount val="5"/>
                <c:pt idx="0">
                  <c:v>17-34</c:v>
                </c:pt>
                <c:pt idx="1">
                  <c:v>35- 44</c:v>
                </c:pt>
                <c:pt idx="2">
                  <c:v>45 - 54</c:v>
                </c:pt>
                <c:pt idx="3">
                  <c:v>55- 64</c:v>
                </c:pt>
                <c:pt idx="4">
                  <c:v>65+</c:v>
                </c:pt>
              </c:strCache>
            </c:strRef>
          </c:cat>
          <c:val>
            <c:numRef>
              <c:f>Sheet!$D$308:$D$312</c:f>
              <c:numCache>
                <c:formatCode>#,##0.0%</c:formatCode>
                <c:ptCount val="5"/>
                <c:pt idx="0">
                  <c:v>0.3202614379084967</c:v>
                </c:pt>
                <c:pt idx="1">
                  <c:v>0.37637362637362637</c:v>
                </c:pt>
                <c:pt idx="2">
                  <c:v>0.313</c:v>
                </c:pt>
                <c:pt idx="3">
                  <c:v>0.33217993079584773</c:v>
                </c:pt>
                <c:pt idx="4">
                  <c:v>0.31235431235431238</c:v>
                </c:pt>
              </c:numCache>
            </c:numRef>
          </c:val>
          <c:extLst>
            <c:ext xmlns:c16="http://schemas.microsoft.com/office/drawing/2014/chart" uri="{C3380CC4-5D6E-409C-BE32-E72D297353CC}">
              <c16:uniqueId val="{00000002-A59E-4894-8725-413740C34C01}"/>
            </c:ext>
          </c:extLst>
        </c:ser>
        <c:ser>
          <c:idx val="3"/>
          <c:order val="3"/>
          <c:tx>
            <c:strRef>
              <c:f>Sheet!$E$307</c:f>
              <c:strCache>
                <c:ptCount val="1"/>
                <c:pt idx="0">
                  <c:v>ΔΓ/ΔΑ</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Sheet!$A$308:$A$312</c:f>
              <c:strCache>
                <c:ptCount val="5"/>
                <c:pt idx="0">
                  <c:v>17-34</c:v>
                </c:pt>
                <c:pt idx="1">
                  <c:v>35- 44</c:v>
                </c:pt>
                <c:pt idx="2">
                  <c:v>45 - 54</c:v>
                </c:pt>
                <c:pt idx="3">
                  <c:v>55- 64</c:v>
                </c:pt>
                <c:pt idx="4">
                  <c:v>65+</c:v>
                </c:pt>
              </c:strCache>
            </c:strRef>
          </c:cat>
          <c:val>
            <c:numRef>
              <c:f>Sheet!$E$308:$E$312</c:f>
              <c:numCache>
                <c:formatCode>#,##0.0%</c:formatCode>
                <c:ptCount val="5"/>
                <c:pt idx="0">
                  <c:v>1.9607843137254902E-2</c:v>
                </c:pt>
                <c:pt idx="1">
                  <c:v>2.197802197802198E-2</c:v>
                </c:pt>
                <c:pt idx="2">
                  <c:v>0.02</c:v>
                </c:pt>
                <c:pt idx="3">
                  <c:v>2.7681660899653977E-2</c:v>
                </c:pt>
                <c:pt idx="4">
                  <c:v>3.37995337995338E-2</c:v>
                </c:pt>
              </c:numCache>
            </c:numRef>
          </c:val>
          <c:extLst>
            <c:ext xmlns:c16="http://schemas.microsoft.com/office/drawing/2014/chart" uri="{C3380CC4-5D6E-409C-BE32-E72D297353CC}">
              <c16:uniqueId val="{00000003-A59E-4894-8725-413740C34C01}"/>
            </c:ext>
          </c:extLst>
        </c:ser>
        <c:dLbls>
          <c:showLegendKey val="0"/>
          <c:showVal val="0"/>
          <c:showCatName val="0"/>
          <c:showSerName val="0"/>
          <c:showPercent val="0"/>
          <c:showBubbleSize val="0"/>
        </c:dLbls>
        <c:gapWidth val="95"/>
        <c:gapDepth val="95"/>
        <c:shape val="box"/>
        <c:axId val="139547392"/>
        <c:axId val="139548928"/>
        <c:axId val="0"/>
      </c:bar3DChart>
      <c:catAx>
        <c:axId val="139547392"/>
        <c:scaling>
          <c:orientation val="maxMin"/>
        </c:scaling>
        <c:delete val="0"/>
        <c:axPos val="l"/>
        <c:numFmt formatCode="General" sourceLinked="1"/>
        <c:majorTickMark val="none"/>
        <c:minorTickMark val="none"/>
        <c:tickLblPos val="nextTo"/>
        <c:crossAx val="139548928"/>
        <c:crosses val="autoZero"/>
        <c:auto val="1"/>
        <c:lblAlgn val="ctr"/>
        <c:lblOffset val="100"/>
        <c:noMultiLvlLbl val="0"/>
      </c:catAx>
      <c:valAx>
        <c:axId val="139548928"/>
        <c:scaling>
          <c:orientation val="minMax"/>
        </c:scaling>
        <c:delete val="1"/>
        <c:axPos val="t"/>
        <c:numFmt formatCode="0%" sourceLinked="1"/>
        <c:majorTickMark val="out"/>
        <c:minorTickMark val="none"/>
        <c:tickLblPos val="nextTo"/>
        <c:crossAx val="139547392"/>
        <c:crosses val="autoZero"/>
        <c:crossBetween val="between"/>
      </c:valAx>
      <c:spPr>
        <a:noFill/>
        <a:ln w="25400">
          <a:noFill/>
        </a:ln>
      </c:spPr>
    </c:plotArea>
    <c:legend>
      <c:legendPos val="t"/>
      <c:overlay val="0"/>
    </c:legend>
    <c:plotVisOnly val="1"/>
    <c:dispBlanksAs val="gap"/>
    <c:showDLblsOverMax val="0"/>
  </c:chart>
  <c:txPr>
    <a:bodyPr/>
    <a:lstStyle/>
    <a:p>
      <a:pPr>
        <a:defRPr sz="1200" b="1"/>
      </a:pPr>
      <a:endParaRPr lang="el-GR"/>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bar"/>
        <c:grouping val="percentStacked"/>
        <c:varyColors val="0"/>
        <c:ser>
          <c:idx val="0"/>
          <c:order val="0"/>
          <c:tx>
            <c:strRef>
              <c:f>Sheet1!$B$52</c:f>
              <c:strCache>
                <c:ptCount val="1"/>
                <c:pt idx="0">
                  <c:v>ΝΑΙ</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Sheet1!$A$53:$A$55</c:f>
              <c:strCache>
                <c:ptCount val="3"/>
                <c:pt idx="0">
                  <c:v>...μέσα στις πόλεις και τα χωριά</c:v>
                </c:pt>
                <c:pt idx="1">
                  <c:v>...στις πλατείες και τα πάρκα</c:v>
                </c:pt>
                <c:pt idx="2">
                  <c:v>...στις παραλίες του Νησιού σας</c:v>
                </c:pt>
              </c:strCache>
            </c:strRef>
          </c:cat>
          <c:val>
            <c:numRef>
              <c:f>Sheet1!$B$53:$B$55</c:f>
              <c:numCache>
                <c:formatCode>0.0</c:formatCode>
                <c:ptCount val="3"/>
                <c:pt idx="0">
                  <c:v>22.133439872153417</c:v>
                </c:pt>
                <c:pt idx="1">
                  <c:v>24.730323611666002</c:v>
                </c:pt>
                <c:pt idx="2">
                  <c:v>33.399920095884937</c:v>
                </c:pt>
              </c:numCache>
            </c:numRef>
          </c:val>
          <c:extLst>
            <c:ext xmlns:c16="http://schemas.microsoft.com/office/drawing/2014/chart" uri="{C3380CC4-5D6E-409C-BE32-E72D297353CC}">
              <c16:uniqueId val="{00000000-CCD2-4332-AD78-E82B397AFF2C}"/>
            </c:ext>
          </c:extLst>
        </c:ser>
        <c:ser>
          <c:idx val="1"/>
          <c:order val="1"/>
          <c:tx>
            <c:strRef>
              <c:f>Sheet1!$C$52</c:f>
              <c:strCache>
                <c:ptCount val="1"/>
                <c:pt idx="0">
                  <c:v>ΜΑΛΛΟΝ ΝΑΙ</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Sheet1!$A$53:$A$55</c:f>
              <c:strCache>
                <c:ptCount val="3"/>
                <c:pt idx="0">
                  <c:v>...μέσα στις πόλεις και τα χωριά</c:v>
                </c:pt>
                <c:pt idx="1">
                  <c:v>...στις πλατείες και τα πάρκα</c:v>
                </c:pt>
                <c:pt idx="2">
                  <c:v>...στις παραλίες του Νησιού σας</c:v>
                </c:pt>
              </c:strCache>
            </c:strRef>
          </c:cat>
          <c:val>
            <c:numRef>
              <c:f>Sheet1!$C$53:$C$55</c:f>
              <c:numCache>
                <c:formatCode>0.0</c:formatCode>
                <c:ptCount val="3"/>
                <c:pt idx="0">
                  <c:v>19.976028765481423</c:v>
                </c:pt>
                <c:pt idx="1">
                  <c:v>19.376747902516978</c:v>
                </c:pt>
                <c:pt idx="2">
                  <c:v>23.61166600079904</c:v>
                </c:pt>
              </c:numCache>
            </c:numRef>
          </c:val>
          <c:extLst>
            <c:ext xmlns:c16="http://schemas.microsoft.com/office/drawing/2014/chart" uri="{C3380CC4-5D6E-409C-BE32-E72D297353CC}">
              <c16:uniqueId val="{00000001-CCD2-4332-AD78-E82B397AFF2C}"/>
            </c:ext>
          </c:extLst>
        </c:ser>
        <c:ser>
          <c:idx val="2"/>
          <c:order val="2"/>
          <c:tx>
            <c:strRef>
              <c:f>Sheet1!$D$52</c:f>
              <c:strCache>
                <c:ptCount val="1"/>
                <c:pt idx="0">
                  <c:v>ΜΑΛΛΟΝ ΟΧΙ</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Sheet1!$A$53:$A$55</c:f>
              <c:strCache>
                <c:ptCount val="3"/>
                <c:pt idx="0">
                  <c:v>...μέσα στις πόλεις και τα χωριά</c:v>
                </c:pt>
                <c:pt idx="1">
                  <c:v>...στις πλατείες και τα πάρκα</c:v>
                </c:pt>
                <c:pt idx="2">
                  <c:v>...στις παραλίες του Νησιού σας</c:v>
                </c:pt>
              </c:strCache>
            </c:strRef>
          </c:cat>
          <c:val>
            <c:numRef>
              <c:f>Sheet1!$D$53:$D$55</c:f>
              <c:numCache>
                <c:formatCode>0.0</c:formatCode>
                <c:ptCount val="3"/>
                <c:pt idx="0">
                  <c:v>18.258090291650021</c:v>
                </c:pt>
                <c:pt idx="1">
                  <c:v>18.138234119057131</c:v>
                </c:pt>
                <c:pt idx="2">
                  <c:v>14.422692768677587</c:v>
                </c:pt>
              </c:numCache>
            </c:numRef>
          </c:val>
          <c:extLst>
            <c:ext xmlns:c16="http://schemas.microsoft.com/office/drawing/2014/chart" uri="{C3380CC4-5D6E-409C-BE32-E72D297353CC}">
              <c16:uniqueId val="{00000002-CCD2-4332-AD78-E82B397AFF2C}"/>
            </c:ext>
          </c:extLst>
        </c:ser>
        <c:ser>
          <c:idx val="3"/>
          <c:order val="3"/>
          <c:tx>
            <c:strRef>
              <c:f>Sheet1!$E$52</c:f>
              <c:strCache>
                <c:ptCount val="1"/>
                <c:pt idx="0">
                  <c:v>ΟΧΙ</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Sheet1!$A$53:$A$55</c:f>
              <c:strCache>
                <c:ptCount val="3"/>
                <c:pt idx="0">
                  <c:v>...μέσα στις πόλεις και τα χωριά</c:v>
                </c:pt>
                <c:pt idx="1">
                  <c:v>...στις πλατείες και τα πάρκα</c:v>
                </c:pt>
                <c:pt idx="2">
                  <c:v>...στις παραλίες του Νησιού σας</c:v>
                </c:pt>
              </c:strCache>
            </c:strRef>
          </c:cat>
          <c:val>
            <c:numRef>
              <c:f>Sheet1!$E$53:$E$55</c:f>
              <c:numCache>
                <c:formatCode>0.0</c:formatCode>
                <c:ptCount val="3"/>
                <c:pt idx="0">
                  <c:v>37.834598481821814</c:v>
                </c:pt>
                <c:pt idx="1">
                  <c:v>35.9168997203356</c:v>
                </c:pt>
                <c:pt idx="2">
                  <c:v>26.648022373152216</c:v>
                </c:pt>
              </c:numCache>
            </c:numRef>
          </c:val>
          <c:extLst>
            <c:ext xmlns:c16="http://schemas.microsoft.com/office/drawing/2014/chart" uri="{C3380CC4-5D6E-409C-BE32-E72D297353CC}">
              <c16:uniqueId val="{00000003-CCD2-4332-AD78-E82B397AFF2C}"/>
            </c:ext>
          </c:extLst>
        </c:ser>
        <c:ser>
          <c:idx val="4"/>
          <c:order val="4"/>
          <c:tx>
            <c:strRef>
              <c:f>Sheet1!$F$52</c:f>
              <c:strCache>
                <c:ptCount val="1"/>
                <c:pt idx="0">
                  <c:v>ΔΓ/ΔΑ</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Sheet1!$A$53:$A$55</c:f>
              <c:strCache>
                <c:ptCount val="3"/>
                <c:pt idx="0">
                  <c:v>...μέσα στις πόλεις και τα χωριά</c:v>
                </c:pt>
                <c:pt idx="1">
                  <c:v>...στις πλατείες και τα πάρκα</c:v>
                </c:pt>
                <c:pt idx="2">
                  <c:v>...στις παραλίες του Νησιού σας</c:v>
                </c:pt>
              </c:strCache>
            </c:strRef>
          </c:cat>
          <c:val>
            <c:numRef>
              <c:f>Sheet1!$F$53:$F$55</c:f>
              <c:numCache>
                <c:formatCode>0.0</c:formatCode>
                <c:ptCount val="3"/>
                <c:pt idx="0">
                  <c:v>1.797842588893328</c:v>
                </c:pt>
                <c:pt idx="1">
                  <c:v>1.8377946464242909</c:v>
                </c:pt>
                <c:pt idx="2">
                  <c:v>1.9176987614862164</c:v>
                </c:pt>
              </c:numCache>
            </c:numRef>
          </c:val>
          <c:extLst>
            <c:ext xmlns:c16="http://schemas.microsoft.com/office/drawing/2014/chart" uri="{C3380CC4-5D6E-409C-BE32-E72D297353CC}">
              <c16:uniqueId val="{00000004-CCD2-4332-AD78-E82B397AFF2C}"/>
            </c:ext>
          </c:extLst>
        </c:ser>
        <c:dLbls>
          <c:showLegendKey val="0"/>
          <c:showVal val="1"/>
          <c:showCatName val="0"/>
          <c:showSerName val="0"/>
          <c:showPercent val="0"/>
          <c:showBubbleSize val="0"/>
        </c:dLbls>
        <c:gapWidth val="95"/>
        <c:gapDepth val="95"/>
        <c:shape val="box"/>
        <c:axId val="139604736"/>
        <c:axId val="139606272"/>
        <c:axId val="0"/>
      </c:bar3DChart>
      <c:catAx>
        <c:axId val="139604736"/>
        <c:scaling>
          <c:orientation val="minMax"/>
        </c:scaling>
        <c:delete val="0"/>
        <c:axPos val="l"/>
        <c:numFmt formatCode="General" sourceLinked="0"/>
        <c:majorTickMark val="none"/>
        <c:minorTickMark val="none"/>
        <c:tickLblPos val="nextTo"/>
        <c:crossAx val="139606272"/>
        <c:crosses val="autoZero"/>
        <c:auto val="1"/>
        <c:lblAlgn val="ctr"/>
        <c:lblOffset val="100"/>
        <c:noMultiLvlLbl val="0"/>
      </c:catAx>
      <c:valAx>
        <c:axId val="139606272"/>
        <c:scaling>
          <c:orientation val="minMax"/>
        </c:scaling>
        <c:delete val="1"/>
        <c:axPos val="b"/>
        <c:numFmt formatCode="0%" sourceLinked="1"/>
        <c:majorTickMark val="out"/>
        <c:minorTickMark val="none"/>
        <c:tickLblPos val="nextTo"/>
        <c:crossAx val="139604736"/>
        <c:crosses val="autoZero"/>
        <c:crossBetween val="between"/>
      </c:valAx>
    </c:plotArea>
    <c:legend>
      <c:legendPos val="t"/>
      <c:overlay val="0"/>
    </c:legend>
    <c:plotVisOnly val="1"/>
    <c:dispBlanksAs val="gap"/>
    <c:showDLblsOverMax val="0"/>
  </c:chart>
  <c:txPr>
    <a:bodyPr/>
    <a:lstStyle/>
    <a:p>
      <a:pPr>
        <a:defRPr sz="1200" b="1"/>
      </a:pPr>
      <a:endParaRPr lang="el-GR"/>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explosion val="25"/>
          <c:dLbls>
            <c:numFmt formatCode="0.0%" sourceLinked="0"/>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Sheet1!$B$63:$B$67</c:f>
              <c:strCache>
                <c:ptCount val="5"/>
                <c:pt idx="0">
                  <c:v>Να ενισχυθούν κι άλλο με εργαζόμενους οι Υπηρεσίες Καθαριότητας του Δήμου</c:v>
                </c:pt>
                <c:pt idx="1">
                  <c:v>Να βελτιωθεί ο μηχανολογικός εξοπλισμός των Υπηρεσιών του Δήμου</c:v>
                </c:pt>
                <c:pt idx="2">
                  <c:v>Να υπάρχει εκτεταμένη συνεργασία με ιδιώτες για να λειτουργούν παράλληλα και ενισχυτικά στην δουλειά των Υπηρεσιών του Δ</c:v>
                </c:pt>
                <c:pt idx="3">
                  <c:v>Άλλο</c:v>
                </c:pt>
                <c:pt idx="4">
                  <c:v>ΔΓ/ΔΑ</c:v>
                </c:pt>
              </c:strCache>
            </c:strRef>
          </c:cat>
          <c:val>
            <c:numRef>
              <c:f>Sheet1!$E$63:$E$67</c:f>
              <c:numCache>
                <c:formatCode>0.0</c:formatCode>
                <c:ptCount val="5"/>
                <c:pt idx="0">
                  <c:v>45.065920894926087</c:v>
                </c:pt>
                <c:pt idx="1">
                  <c:v>13.863363963244106</c:v>
                </c:pt>
                <c:pt idx="2">
                  <c:v>25.409508589692368</c:v>
                </c:pt>
                <c:pt idx="3">
                  <c:v>11.626048741510187</c:v>
                </c:pt>
                <c:pt idx="4">
                  <c:v>4.035157810627247</c:v>
                </c:pt>
              </c:numCache>
            </c:numRef>
          </c:val>
          <c:extLst>
            <c:ext xmlns:c16="http://schemas.microsoft.com/office/drawing/2014/chart" uri="{C3380CC4-5D6E-409C-BE32-E72D297353CC}">
              <c16:uniqueId val="{00000000-C378-43FF-B2CD-51F2A65848C3}"/>
            </c:ext>
          </c:extLst>
        </c:ser>
        <c:dLbls>
          <c:showLegendKey val="0"/>
          <c:showVal val="0"/>
          <c:showCatName val="0"/>
          <c:showSerName val="0"/>
          <c:showPercent val="1"/>
          <c:showBubbleSize val="0"/>
          <c:showLeaderLines val="1"/>
        </c:dLbls>
      </c:pie3DChart>
    </c:plotArea>
    <c:legend>
      <c:legendPos val="t"/>
      <c:layout>
        <c:manualLayout>
          <c:xMode val="edge"/>
          <c:yMode val="edge"/>
          <c:x val="7.820454994445343E-2"/>
          <c:y val="2.1350411869618582E-3"/>
          <c:w val="0.84359079748462529"/>
          <c:h val="0.22635219135079684"/>
        </c:manualLayout>
      </c:layout>
      <c:overlay val="0"/>
      <c:txPr>
        <a:bodyPr/>
        <a:lstStyle/>
        <a:p>
          <a:pPr rtl="0">
            <a:defRPr/>
          </a:pPr>
          <a:endParaRPr lang="el-GR"/>
        </a:p>
      </c:txPr>
    </c:legend>
    <c:plotVisOnly val="1"/>
    <c:dispBlanksAs val="gap"/>
    <c:showDLblsOverMax val="0"/>
  </c:chart>
  <c:txPr>
    <a:bodyPr/>
    <a:lstStyle/>
    <a:p>
      <a:pPr>
        <a:defRPr sz="1200" b="1"/>
      </a:pPr>
      <a:endParaRPr lang="el-GR"/>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tx>
            <c:strRef>
              <c:f>[OUTPUT.xls]Sheet!$A$362</c:f>
              <c:strCache>
                <c:ptCount val="1"/>
                <c:pt idx="0">
                  <c:v>ΑΝΔΡΑΣ</c:v>
                </c:pt>
              </c:strCache>
            </c:strRef>
          </c:tx>
          <c:explosion val="25"/>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[OUTPUT.xls]Sheet!$B$361:$F$361</c:f>
              <c:strCache>
                <c:ptCount val="5"/>
                <c:pt idx="0">
                  <c:v>Να ενισχυθούν κι άλλο με εργαζόμενους οι Υπηρεσίες Καθαριότητας του Δήμου</c:v>
                </c:pt>
                <c:pt idx="1">
                  <c:v>Να βελτιωθεί ο μηχανολογικός εξοπλισμός των Υπηρεσιών του Δήμου</c:v>
                </c:pt>
                <c:pt idx="2">
                  <c:v>Να υπάρχει εκτεταμένη συνεργασία με ιδιώτες για να λειτουργούν παράλληλα και ενισχυτικά στην δουλειά των Υπηρεσιών του Δ</c:v>
                </c:pt>
                <c:pt idx="3">
                  <c:v>Άλλο</c:v>
                </c:pt>
                <c:pt idx="4">
                  <c:v>ΔΓ/ΔΑ</c:v>
                </c:pt>
              </c:strCache>
            </c:strRef>
          </c:cat>
          <c:val>
            <c:numRef>
              <c:f>[OUTPUT.xls]Sheet!$B$362:$F$362</c:f>
              <c:numCache>
                <c:formatCode>#,##0.0%</c:formatCode>
                <c:ptCount val="5"/>
                <c:pt idx="0">
                  <c:v>0.4117043121149897</c:v>
                </c:pt>
                <c:pt idx="1">
                  <c:v>0.14989733059548255</c:v>
                </c:pt>
                <c:pt idx="2">
                  <c:v>0.25872689938398358</c:v>
                </c:pt>
                <c:pt idx="3">
                  <c:v>0.13860369609856263</c:v>
                </c:pt>
                <c:pt idx="4">
                  <c:v>4.1067761806981518E-2</c:v>
                </c:pt>
              </c:numCache>
            </c:numRef>
          </c:val>
          <c:extLst>
            <c:ext xmlns:c16="http://schemas.microsoft.com/office/drawing/2014/chart" uri="{C3380CC4-5D6E-409C-BE32-E72D297353CC}">
              <c16:uniqueId val="{00000000-CD63-4AE8-B05D-3A8EC8DAFA7F}"/>
            </c:ext>
          </c:extLst>
        </c:ser>
        <c:dLbls>
          <c:showLegendKey val="0"/>
          <c:showVal val="0"/>
          <c:showCatName val="0"/>
          <c:showSerName val="0"/>
          <c:showPercent val="1"/>
          <c:showBubbleSize val="0"/>
          <c:showLeaderLines val="1"/>
        </c:dLbls>
      </c:pie3DChart>
    </c:plotArea>
    <c:legend>
      <c:legendPos val="t"/>
      <c:overlay val="0"/>
    </c:legend>
    <c:plotVisOnly val="1"/>
    <c:dispBlanksAs val="gap"/>
    <c:showDLblsOverMax val="0"/>
  </c:chart>
  <c:txPr>
    <a:bodyPr/>
    <a:lstStyle/>
    <a:p>
      <a:pPr>
        <a:defRPr sz="1200" b="1"/>
      </a:pPr>
      <a:endParaRPr lang="el-GR"/>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tx>
            <c:strRef>
              <c:f>[OUTPUT.xls]Sheet!$A$363</c:f>
              <c:strCache>
                <c:ptCount val="1"/>
                <c:pt idx="0">
                  <c:v>ΓΥΝΑΙΚΑ</c:v>
                </c:pt>
              </c:strCache>
            </c:strRef>
          </c:tx>
          <c:explosion val="25"/>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[OUTPUT.xls]Sheet!$B$361:$F$361</c:f>
              <c:strCache>
                <c:ptCount val="5"/>
                <c:pt idx="0">
                  <c:v>Να ενισχυθούν κι άλλο με εργαζόμενους οι Υπηρεσίες Καθαριότητας του Δήμου</c:v>
                </c:pt>
                <c:pt idx="1">
                  <c:v>Να βελτιωθεί ο μηχανολογικός εξοπλισμός των Υπηρεσιών του Δήμου</c:v>
                </c:pt>
                <c:pt idx="2">
                  <c:v>Να υπάρχει εκτεταμένη συνεργασία με ιδιώτες για να λειτουργούν παράλληλα και ενισχυτικά στην δουλειά των Υπηρεσιών του Δ</c:v>
                </c:pt>
                <c:pt idx="3">
                  <c:v>Άλλο</c:v>
                </c:pt>
                <c:pt idx="4">
                  <c:v>ΔΓ/ΔΑ</c:v>
                </c:pt>
              </c:strCache>
            </c:strRef>
          </c:cat>
          <c:val>
            <c:numRef>
              <c:f>[OUTPUT.xls]Sheet!$B$363:$F$363</c:f>
              <c:numCache>
                <c:formatCode>#,##0.0%</c:formatCode>
                <c:ptCount val="5"/>
                <c:pt idx="0">
                  <c:v>0.47547416612164817</c:v>
                </c:pt>
                <c:pt idx="1">
                  <c:v>0.13145846958796598</c:v>
                </c:pt>
                <c:pt idx="2">
                  <c:v>0.25114453891432309</c:v>
                </c:pt>
                <c:pt idx="3">
                  <c:v>0.10202746893394375</c:v>
                </c:pt>
                <c:pt idx="4">
                  <c:v>3.9895356442119029E-2</c:v>
                </c:pt>
              </c:numCache>
            </c:numRef>
          </c:val>
          <c:extLst>
            <c:ext xmlns:c16="http://schemas.microsoft.com/office/drawing/2014/chart" uri="{C3380CC4-5D6E-409C-BE32-E72D297353CC}">
              <c16:uniqueId val="{00000000-68EB-41A0-AAA9-E52BFABAFEA4}"/>
            </c:ext>
          </c:extLst>
        </c:ser>
        <c:dLbls>
          <c:showLegendKey val="0"/>
          <c:showVal val="0"/>
          <c:showCatName val="0"/>
          <c:showSerName val="0"/>
          <c:showPercent val="1"/>
          <c:showBubbleSize val="0"/>
          <c:showLeaderLines val="1"/>
        </c:dLbls>
      </c:pie3DChart>
    </c:plotArea>
    <c:legend>
      <c:legendPos val="t"/>
      <c:overlay val="0"/>
    </c:legend>
    <c:plotVisOnly val="1"/>
    <c:dispBlanksAs val="gap"/>
    <c:showDLblsOverMax val="0"/>
  </c:chart>
  <c:txPr>
    <a:bodyPr/>
    <a:lstStyle/>
    <a:p>
      <a:pPr>
        <a:defRPr sz="1200" b="1"/>
      </a:pPr>
      <a:endParaRPr lang="el-GR"/>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floor>
    <c:sideWall>
      <c:thickness val="0"/>
    </c:sideWall>
    <c:backWall>
      <c:thickness val="0"/>
    </c:backWall>
    <c:plotArea>
      <c:layout/>
      <c:bar3DChart>
        <c:barDir val="bar"/>
        <c:grouping val="percentStacked"/>
        <c:varyColors val="0"/>
        <c:ser>
          <c:idx val="0"/>
          <c:order val="0"/>
          <c:tx>
            <c:strRef>
              <c:f>Sheet!$B$369</c:f>
              <c:strCache>
                <c:ptCount val="1"/>
                <c:pt idx="0">
                  <c:v>Να ενισχυθούν κι άλλο με εργαζόμενους οι Υπηρεσίες Καθαριότητας του Δήμου</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Sheet!$A$370:$A$374</c:f>
              <c:strCache>
                <c:ptCount val="5"/>
                <c:pt idx="0">
                  <c:v>17-34</c:v>
                </c:pt>
                <c:pt idx="1">
                  <c:v>35- 44</c:v>
                </c:pt>
                <c:pt idx="2">
                  <c:v>45- 54</c:v>
                </c:pt>
                <c:pt idx="3">
                  <c:v>55- 64</c:v>
                </c:pt>
                <c:pt idx="4">
                  <c:v>65+</c:v>
                </c:pt>
              </c:strCache>
            </c:strRef>
          </c:cat>
          <c:val>
            <c:numRef>
              <c:f>Sheet!$B$370:$B$374</c:f>
              <c:numCache>
                <c:formatCode>#,##0.0%</c:formatCode>
                <c:ptCount val="5"/>
                <c:pt idx="0">
                  <c:v>0.45751633986928103</c:v>
                </c:pt>
                <c:pt idx="1">
                  <c:v>0.45054945054945056</c:v>
                </c:pt>
                <c:pt idx="2">
                  <c:v>0.44363636363636366</c:v>
                </c:pt>
                <c:pt idx="3">
                  <c:v>0.47577854671280279</c:v>
                </c:pt>
                <c:pt idx="4">
                  <c:v>0.45065920894926087</c:v>
                </c:pt>
              </c:numCache>
            </c:numRef>
          </c:val>
          <c:extLst>
            <c:ext xmlns:c16="http://schemas.microsoft.com/office/drawing/2014/chart" uri="{C3380CC4-5D6E-409C-BE32-E72D297353CC}">
              <c16:uniqueId val="{00000000-8945-44CB-977C-06D81B55E598}"/>
            </c:ext>
          </c:extLst>
        </c:ser>
        <c:ser>
          <c:idx val="1"/>
          <c:order val="1"/>
          <c:tx>
            <c:strRef>
              <c:f>Sheet!$C$369</c:f>
              <c:strCache>
                <c:ptCount val="1"/>
                <c:pt idx="0">
                  <c:v>Να βελτιωθεί ο μηχανολογικός εξοπλισμός των Υπηρεσιών του Δήμου</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Sheet!$A$370:$A$374</c:f>
              <c:strCache>
                <c:ptCount val="5"/>
                <c:pt idx="0">
                  <c:v>17-34</c:v>
                </c:pt>
                <c:pt idx="1">
                  <c:v>35- 44</c:v>
                </c:pt>
                <c:pt idx="2">
                  <c:v>45- 54</c:v>
                </c:pt>
                <c:pt idx="3">
                  <c:v>55- 64</c:v>
                </c:pt>
                <c:pt idx="4">
                  <c:v>65+</c:v>
                </c:pt>
              </c:strCache>
            </c:strRef>
          </c:cat>
          <c:val>
            <c:numRef>
              <c:f>Sheet!$C$370:$C$374</c:f>
              <c:numCache>
                <c:formatCode>#,##0.0%</c:formatCode>
                <c:ptCount val="5"/>
                <c:pt idx="0">
                  <c:v>0.16339869281045749</c:v>
                </c:pt>
                <c:pt idx="1">
                  <c:v>0.14560439560439561</c:v>
                </c:pt>
                <c:pt idx="2">
                  <c:v>0.13636363636363635</c:v>
                </c:pt>
                <c:pt idx="3">
                  <c:v>0.14359861591695502</c:v>
                </c:pt>
                <c:pt idx="4">
                  <c:v>0.13863363963244107</c:v>
                </c:pt>
              </c:numCache>
            </c:numRef>
          </c:val>
          <c:extLst>
            <c:ext xmlns:c16="http://schemas.microsoft.com/office/drawing/2014/chart" uri="{C3380CC4-5D6E-409C-BE32-E72D297353CC}">
              <c16:uniqueId val="{00000001-8945-44CB-977C-06D81B55E598}"/>
            </c:ext>
          </c:extLst>
        </c:ser>
        <c:ser>
          <c:idx val="2"/>
          <c:order val="2"/>
          <c:tx>
            <c:strRef>
              <c:f>Sheet!$D$369</c:f>
              <c:strCache>
                <c:ptCount val="1"/>
                <c:pt idx="0">
                  <c:v>Να υπάρχει εκτεταμένη συνεργασία με ιδιώτες για να λειτουργούν παράλληλα και ενισχυτικά στην δουλειά των Υπηρεσιών του Δ</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Sheet!$A$370:$A$374</c:f>
              <c:strCache>
                <c:ptCount val="5"/>
                <c:pt idx="0">
                  <c:v>17-34</c:v>
                </c:pt>
                <c:pt idx="1">
                  <c:v>35- 44</c:v>
                </c:pt>
                <c:pt idx="2">
                  <c:v>45- 54</c:v>
                </c:pt>
                <c:pt idx="3">
                  <c:v>55- 64</c:v>
                </c:pt>
                <c:pt idx="4">
                  <c:v>65+</c:v>
                </c:pt>
              </c:strCache>
            </c:strRef>
          </c:cat>
          <c:val>
            <c:numRef>
              <c:f>Sheet!$D$370:$D$374</c:f>
              <c:numCache>
                <c:formatCode>#,##0.0%</c:formatCode>
                <c:ptCount val="5"/>
                <c:pt idx="0">
                  <c:v>0.33333333333333337</c:v>
                </c:pt>
                <c:pt idx="1">
                  <c:v>0.26098901098901101</c:v>
                </c:pt>
                <c:pt idx="2">
                  <c:v>0.29090909090909089</c:v>
                </c:pt>
                <c:pt idx="3">
                  <c:v>0.24913494809688583</c:v>
                </c:pt>
                <c:pt idx="4">
                  <c:v>0.2540950858969237</c:v>
                </c:pt>
              </c:numCache>
            </c:numRef>
          </c:val>
          <c:extLst>
            <c:ext xmlns:c16="http://schemas.microsoft.com/office/drawing/2014/chart" uri="{C3380CC4-5D6E-409C-BE32-E72D297353CC}">
              <c16:uniqueId val="{00000002-8945-44CB-977C-06D81B55E598}"/>
            </c:ext>
          </c:extLst>
        </c:ser>
        <c:ser>
          <c:idx val="3"/>
          <c:order val="3"/>
          <c:tx>
            <c:strRef>
              <c:f>Sheet!$E$369</c:f>
              <c:strCache>
                <c:ptCount val="1"/>
                <c:pt idx="0">
                  <c:v>Άλλο</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Sheet!$A$370:$A$374</c:f>
              <c:strCache>
                <c:ptCount val="5"/>
                <c:pt idx="0">
                  <c:v>17-34</c:v>
                </c:pt>
                <c:pt idx="1">
                  <c:v>35- 44</c:v>
                </c:pt>
                <c:pt idx="2">
                  <c:v>45- 54</c:v>
                </c:pt>
                <c:pt idx="3">
                  <c:v>55- 64</c:v>
                </c:pt>
                <c:pt idx="4">
                  <c:v>65+</c:v>
                </c:pt>
              </c:strCache>
            </c:strRef>
          </c:cat>
          <c:val>
            <c:numRef>
              <c:f>Sheet!$E$370:$E$374</c:f>
              <c:numCache>
                <c:formatCode>#,##0.0%</c:formatCode>
                <c:ptCount val="5"/>
                <c:pt idx="0">
                  <c:v>3.9215686274509803E-2</c:v>
                </c:pt>
                <c:pt idx="1">
                  <c:v>0.12362637362637363</c:v>
                </c:pt>
                <c:pt idx="2">
                  <c:v>0.10181818181818182</c:v>
                </c:pt>
                <c:pt idx="3">
                  <c:v>0.10380622837370242</c:v>
                </c:pt>
                <c:pt idx="4">
                  <c:v>0.11626048741510188</c:v>
                </c:pt>
              </c:numCache>
            </c:numRef>
          </c:val>
          <c:extLst>
            <c:ext xmlns:c16="http://schemas.microsoft.com/office/drawing/2014/chart" uri="{C3380CC4-5D6E-409C-BE32-E72D297353CC}">
              <c16:uniqueId val="{00000003-8945-44CB-977C-06D81B55E598}"/>
            </c:ext>
          </c:extLst>
        </c:ser>
        <c:ser>
          <c:idx val="4"/>
          <c:order val="4"/>
          <c:tx>
            <c:strRef>
              <c:f>Sheet!$F$369</c:f>
              <c:strCache>
                <c:ptCount val="1"/>
                <c:pt idx="0">
                  <c:v>ΔΓ/ΔΑ</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Sheet!$A$370:$A$374</c:f>
              <c:strCache>
                <c:ptCount val="5"/>
                <c:pt idx="0">
                  <c:v>17-34</c:v>
                </c:pt>
                <c:pt idx="1">
                  <c:v>35- 44</c:v>
                </c:pt>
                <c:pt idx="2">
                  <c:v>45- 54</c:v>
                </c:pt>
                <c:pt idx="3">
                  <c:v>55- 64</c:v>
                </c:pt>
                <c:pt idx="4">
                  <c:v>65+</c:v>
                </c:pt>
              </c:strCache>
            </c:strRef>
          </c:cat>
          <c:val>
            <c:numRef>
              <c:f>Sheet!$F$370:$F$374</c:f>
              <c:numCache>
                <c:formatCode>#,##0.0%</c:formatCode>
                <c:ptCount val="5"/>
                <c:pt idx="0">
                  <c:v>6.5359477124183009E-3</c:v>
                </c:pt>
                <c:pt idx="1">
                  <c:v>1.9230769230769232E-2</c:v>
                </c:pt>
                <c:pt idx="2">
                  <c:v>2.7272727272727271E-2</c:v>
                </c:pt>
                <c:pt idx="3">
                  <c:v>2.7681660899653977E-2</c:v>
                </c:pt>
                <c:pt idx="4">
                  <c:v>4.0351578106272469E-2</c:v>
                </c:pt>
              </c:numCache>
            </c:numRef>
          </c:val>
          <c:extLst>
            <c:ext xmlns:c16="http://schemas.microsoft.com/office/drawing/2014/chart" uri="{C3380CC4-5D6E-409C-BE32-E72D297353CC}">
              <c16:uniqueId val="{00000004-8945-44CB-977C-06D81B55E598}"/>
            </c:ext>
          </c:extLst>
        </c:ser>
        <c:dLbls>
          <c:showLegendKey val="0"/>
          <c:showVal val="0"/>
          <c:showCatName val="0"/>
          <c:showSerName val="0"/>
          <c:showPercent val="0"/>
          <c:showBubbleSize val="0"/>
        </c:dLbls>
        <c:gapWidth val="95"/>
        <c:gapDepth val="95"/>
        <c:shape val="box"/>
        <c:axId val="139298688"/>
        <c:axId val="139300224"/>
        <c:axId val="0"/>
      </c:bar3DChart>
      <c:catAx>
        <c:axId val="139298688"/>
        <c:scaling>
          <c:orientation val="maxMin"/>
        </c:scaling>
        <c:delete val="0"/>
        <c:axPos val="l"/>
        <c:numFmt formatCode="General" sourceLinked="1"/>
        <c:majorTickMark val="none"/>
        <c:minorTickMark val="none"/>
        <c:tickLblPos val="nextTo"/>
        <c:crossAx val="139300224"/>
        <c:crosses val="autoZero"/>
        <c:auto val="1"/>
        <c:lblAlgn val="ctr"/>
        <c:lblOffset val="100"/>
        <c:noMultiLvlLbl val="0"/>
      </c:catAx>
      <c:valAx>
        <c:axId val="139300224"/>
        <c:scaling>
          <c:orientation val="minMax"/>
        </c:scaling>
        <c:delete val="1"/>
        <c:axPos val="t"/>
        <c:numFmt formatCode="0%" sourceLinked="1"/>
        <c:majorTickMark val="out"/>
        <c:minorTickMark val="none"/>
        <c:tickLblPos val="nextTo"/>
        <c:crossAx val="139298688"/>
        <c:crosses val="autoZero"/>
        <c:crossBetween val="between"/>
      </c:valAx>
      <c:spPr>
        <a:noFill/>
        <a:ln w="25400">
          <a:noFill/>
        </a:ln>
      </c:spPr>
    </c:plotArea>
    <c:legend>
      <c:legendPos val="t"/>
      <c:overlay val="0"/>
    </c:legend>
    <c:plotVisOnly val="1"/>
    <c:dispBlanksAs val="gap"/>
    <c:showDLblsOverMax val="0"/>
  </c:chart>
  <c:txPr>
    <a:bodyPr/>
    <a:lstStyle/>
    <a:p>
      <a:pPr>
        <a:defRPr sz="1200" b="1"/>
      </a:pPr>
      <a:endParaRPr lang="el-GR"/>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explosion val="25"/>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0-35B5-44C3-9948-209A7C7B3F33}"/>
              </c:ext>
            </c:extLst>
          </c:dPt>
          <c:dPt>
            <c:idx val="1"/>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1-35B5-44C3-9948-209A7C7B3F33}"/>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2-35B5-44C3-9948-209A7C7B3F33}"/>
              </c:ext>
            </c:extLst>
          </c:dPt>
          <c:dLbls>
            <c:dLbl>
              <c:idx val="0"/>
              <c:numFmt formatCode="0.0%" sourceLinked="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0-35B5-44C3-9948-209A7C7B3F33}"/>
                </c:ext>
              </c:extLst>
            </c:dLbl>
            <c:dLbl>
              <c:idx val="1"/>
              <c:numFmt formatCode="0.0%" sourceLinked="0"/>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2"/>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1-35B5-44C3-9948-209A7C7B3F33}"/>
                </c:ext>
              </c:extLst>
            </c:dLbl>
            <c:dLbl>
              <c:idx val="2"/>
              <c:numFmt formatCode="0.0%" sourceLinked="0"/>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3"/>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2-35B5-44C3-9948-209A7C7B3F33}"/>
                </c:ext>
              </c:extLst>
            </c:dLbl>
            <c:numFmt formatCode="0.0%" sourceLinked="0"/>
            <c:spPr>
              <a:solidFill>
                <a:prstClr val="white">
                  <a:alpha val="90000"/>
                </a:prstClr>
              </a:solidFill>
              <a:ln w="12700" cap="flat" cmpd="sng" algn="ctr">
                <a:solidFill>
                  <a:srgbClr val="4F81BD"/>
                </a:solidFill>
                <a:round/>
              </a:ln>
              <a:effectLst>
                <a:outerShdw blurRad="50800" dist="38100" dir="2700000" algn="tl" rotWithShape="0">
                  <a:srgbClr val="4F81BD">
                    <a:lumMod val="75000"/>
                    <a:alpha val="40000"/>
                  </a:srgb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Sheet1!$B$71:$B$73</c:f>
              <c:strCache>
                <c:ptCount val="3"/>
                <c:pt idx="0">
                  <c:v>ΝΑΙ</c:v>
                </c:pt>
                <c:pt idx="1">
                  <c:v>ΟΧΙ</c:v>
                </c:pt>
                <c:pt idx="2">
                  <c:v>ΔΓ/ΔΑ</c:v>
                </c:pt>
              </c:strCache>
            </c:strRef>
          </c:cat>
          <c:val>
            <c:numRef>
              <c:f>Sheet1!$E$71:$E$73</c:f>
              <c:numCache>
                <c:formatCode>0.0</c:formatCode>
                <c:ptCount val="3"/>
                <c:pt idx="0">
                  <c:v>77.706751897722739</c:v>
                </c:pt>
                <c:pt idx="1">
                  <c:v>20.055932880543349</c:v>
                </c:pt>
                <c:pt idx="2">
                  <c:v>2.2373152217339194</c:v>
                </c:pt>
              </c:numCache>
            </c:numRef>
          </c:val>
          <c:extLst>
            <c:ext xmlns:c16="http://schemas.microsoft.com/office/drawing/2014/chart" uri="{C3380CC4-5D6E-409C-BE32-E72D297353CC}">
              <c16:uniqueId val="{00000000-5246-487B-AF0D-BCD2675B8A06}"/>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[OUTPUT.xls]Sheet!$A$423</c:f>
              <c:strCache>
                <c:ptCount val="1"/>
                <c:pt idx="0">
                  <c:v>ΑΝΔΡΑΣ</c:v>
                </c:pt>
              </c:strCache>
            </c:strRef>
          </c:tx>
          <c:explosion val="25"/>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0-648C-44F8-9B23-91B8F87648F5}"/>
              </c:ext>
            </c:extLst>
          </c:dPt>
          <c:dPt>
            <c:idx val="1"/>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1-648C-44F8-9B23-91B8F87648F5}"/>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2-648C-44F8-9B23-91B8F87648F5}"/>
              </c:ext>
            </c:extLst>
          </c:dPt>
          <c:dLbls>
            <c:dLbl>
              <c:idx val="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0-648C-44F8-9B23-91B8F87648F5}"/>
                </c:ext>
              </c:extLst>
            </c:dLbl>
            <c:dLbl>
              <c:idx val="1"/>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2"/>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1-648C-44F8-9B23-91B8F87648F5}"/>
                </c:ext>
              </c:extLst>
            </c:dLbl>
            <c:dLbl>
              <c:idx val="2"/>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3"/>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2-648C-44F8-9B23-91B8F87648F5}"/>
                </c:ext>
              </c:extLst>
            </c:dLbl>
            <c:spPr>
              <a:solidFill>
                <a:prstClr val="white">
                  <a:alpha val="90000"/>
                </a:prstClr>
              </a:solidFill>
              <a:ln w="12700" cap="flat" cmpd="sng" algn="ctr">
                <a:solidFill>
                  <a:srgbClr val="4F81BD"/>
                </a:solidFill>
                <a:round/>
              </a:ln>
              <a:effectLst>
                <a:outerShdw blurRad="50800" dist="38100" dir="2700000" algn="tl" rotWithShape="0">
                  <a:srgbClr val="4F81BD">
                    <a:lumMod val="75000"/>
                    <a:alpha val="40000"/>
                  </a:srgb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[OUTPUT.xls]Sheet!$B$422:$D$422</c:f>
              <c:strCache>
                <c:ptCount val="3"/>
                <c:pt idx="0">
                  <c:v>ΝΑΙ</c:v>
                </c:pt>
                <c:pt idx="1">
                  <c:v>ΟΧΙ</c:v>
                </c:pt>
                <c:pt idx="2">
                  <c:v>ΔΓ/ΔΑ</c:v>
                </c:pt>
              </c:strCache>
            </c:strRef>
          </c:cat>
          <c:val>
            <c:numRef>
              <c:f>[OUTPUT.xls]Sheet!$B$423:$D$423</c:f>
              <c:numCache>
                <c:formatCode>#,##0.0%</c:formatCode>
                <c:ptCount val="3"/>
                <c:pt idx="0">
                  <c:v>0.77104722792607805</c:v>
                </c:pt>
                <c:pt idx="1">
                  <c:v>0.20841889117043119</c:v>
                </c:pt>
                <c:pt idx="2">
                  <c:v>2.0533880903490759E-2</c:v>
                </c:pt>
              </c:numCache>
            </c:numRef>
          </c:val>
          <c:extLst>
            <c:ext xmlns:c16="http://schemas.microsoft.com/office/drawing/2014/chart" uri="{C3380CC4-5D6E-409C-BE32-E72D297353CC}">
              <c16:uniqueId val="{00000000-6095-4F93-A47D-46C26BD6E645}"/>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[OUTPUT.xls]Sheet!$A$424</c:f>
              <c:strCache>
                <c:ptCount val="1"/>
                <c:pt idx="0">
                  <c:v>ΓΥΝΑΙΚΑ</c:v>
                </c:pt>
              </c:strCache>
            </c:strRef>
          </c:tx>
          <c:explosion val="25"/>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0-0190-4A3F-8B45-3B238AB3F079}"/>
              </c:ext>
            </c:extLst>
          </c:dPt>
          <c:dPt>
            <c:idx val="1"/>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1-0190-4A3F-8B45-3B238AB3F079}"/>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2-0190-4A3F-8B45-3B238AB3F079}"/>
              </c:ext>
            </c:extLst>
          </c:dPt>
          <c:dLbls>
            <c:dLbl>
              <c:idx val="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0-0190-4A3F-8B45-3B238AB3F079}"/>
                </c:ext>
              </c:extLst>
            </c:dLbl>
            <c:dLbl>
              <c:idx val="1"/>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2"/>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1-0190-4A3F-8B45-3B238AB3F079}"/>
                </c:ext>
              </c:extLst>
            </c:dLbl>
            <c:dLbl>
              <c:idx val="2"/>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3"/>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2-0190-4A3F-8B45-3B238AB3F079}"/>
                </c:ext>
              </c:extLst>
            </c:dLbl>
            <c:spPr>
              <a:solidFill>
                <a:prstClr val="white">
                  <a:alpha val="90000"/>
                </a:prstClr>
              </a:solidFill>
              <a:ln w="12700" cap="flat" cmpd="sng" algn="ctr">
                <a:solidFill>
                  <a:srgbClr val="4F81BD"/>
                </a:solidFill>
                <a:round/>
              </a:ln>
              <a:effectLst>
                <a:outerShdw blurRad="50800" dist="38100" dir="2700000" algn="tl" rotWithShape="0">
                  <a:srgbClr val="4F81BD">
                    <a:lumMod val="75000"/>
                    <a:alpha val="40000"/>
                  </a:srgb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[OUTPUT.xls]Sheet!$B$422:$D$422</c:f>
              <c:strCache>
                <c:ptCount val="3"/>
                <c:pt idx="0">
                  <c:v>ΝΑΙ</c:v>
                </c:pt>
                <c:pt idx="1">
                  <c:v>ΟΧΙ</c:v>
                </c:pt>
                <c:pt idx="2">
                  <c:v>ΔΓ/ΔΑ</c:v>
                </c:pt>
              </c:strCache>
            </c:strRef>
          </c:cat>
          <c:val>
            <c:numRef>
              <c:f>[OUTPUT.xls]Sheet!$B$424:$D$424</c:f>
              <c:numCache>
                <c:formatCode>#,##0.0%</c:formatCode>
                <c:ptCount val="3"/>
                <c:pt idx="0">
                  <c:v>0.78090255068672332</c:v>
                </c:pt>
                <c:pt idx="1">
                  <c:v>0.19555264879005885</c:v>
                </c:pt>
                <c:pt idx="2">
                  <c:v>2.354480052321779E-2</c:v>
                </c:pt>
              </c:numCache>
            </c:numRef>
          </c:val>
          <c:extLst>
            <c:ext xmlns:c16="http://schemas.microsoft.com/office/drawing/2014/chart" uri="{C3380CC4-5D6E-409C-BE32-E72D297353CC}">
              <c16:uniqueId val="{00000000-79BB-48E0-8A65-B75E2C25C018}"/>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floor>
    <c:sideWall>
      <c:thickness val="0"/>
    </c:sideWall>
    <c:backWall>
      <c:thickness val="0"/>
    </c:backWall>
    <c:plotArea>
      <c:layout/>
      <c:bar3DChart>
        <c:barDir val="bar"/>
        <c:grouping val="percentStacked"/>
        <c:varyColors val="0"/>
        <c:ser>
          <c:idx val="0"/>
          <c:order val="0"/>
          <c:tx>
            <c:strRef>
              <c:f>Sheet!$B$430</c:f>
              <c:strCache>
                <c:ptCount val="1"/>
                <c:pt idx="0">
                  <c:v>ΝΑΙ</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Sheet!$A$431:$A$435</c:f>
              <c:strCache>
                <c:ptCount val="5"/>
                <c:pt idx="0">
                  <c:v>17-34</c:v>
                </c:pt>
                <c:pt idx="1">
                  <c:v>35- 44</c:v>
                </c:pt>
                <c:pt idx="2">
                  <c:v>45- 54</c:v>
                </c:pt>
                <c:pt idx="3">
                  <c:v>55- 64</c:v>
                </c:pt>
                <c:pt idx="4">
                  <c:v>65+</c:v>
                </c:pt>
              </c:strCache>
            </c:strRef>
          </c:cat>
          <c:val>
            <c:numRef>
              <c:f>Sheet!$B$431:$B$435</c:f>
              <c:numCache>
                <c:formatCode>#,##0.0%</c:formatCode>
                <c:ptCount val="5"/>
                <c:pt idx="0">
                  <c:v>0.69281045751633985</c:v>
                </c:pt>
                <c:pt idx="1">
                  <c:v>0.76648351648351654</c:v>
                </c:pt>
                <c:pt idx="2">
                  <c:v>0.74363636363636365</c:v>
                </c:pt>
                <c:pt idx="3">
                  <c:v>0.79411764705882348</c:v>
                </c:pt>
                <c:pt idx="4">
                  <c:v>0.80652680652680653</c:v>
                </c:pt>
              </c:numCache>
            </c:numRef>
          </c:val>
          <c:extLst>
            <c:ext xmlns:c16="http://schemas.microsoft.com/office/drawing/2014/chart" uri="{C3380CC4-5D6E-409C-BE32-E72D297353CC}">
              <c16:uniqueId val="{00000000-AF06-44B7-BDAC-EA1AD2DDAC11}"/>
            </c:ext>
          </c:extLst>
        </c:ser>
        <c:ser>
          <c:idx val="1"/>
          <c:order val="1"/>
          <c:tx>
            <c:strRef>
              <c:f>Sheet!$C$430</c:f>
              <c:strCache>
                <c:ptCount val="1"/>
                <c:pt idx="0">
                  <c:v>ΟΧΙ</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Sheet!$A$431:$A$435</c:f>
              <c:strCache>
                <c:ptCount val="5"/>
                <c:pt idx="0">
                  <c:v>17-34</c:v>
                </c:pt>
                <c:pt idx="1">
                  <c:v>35- 44</c:v>
                </c:pt>
                <c:pt idx="2">
                  <c:v>45- 54</c:v>
                </c:pt>
                <c:pt idx="3">
                  <c:v>55- 64</c:v>
                </c:pt>
                <c:pt idx="4">
                  <c:v>65+</c:v>
                </c:pt>
              </c:strCache>
            </c:strRef>
          </c:cat>
          <c:val>
            <c:numRef>
              <c:f>Sheet!$C$431:$C$435</c:f>
              <c:numCache>
                <c:formatCode>#,##0.0%</c:formatCode>
                <c:ptCount val="5"/>
                <c:pt idx="0">
                  <c:v>0.28104575163398693</c:v>
                </c:pt>
                <c:pt idx="1">
                  <c:v>0.20604395604395606</c:v>
                </c:pt>
                <c:pt idx="2">
                  <c:v>0.22727272727272727</c:v>
                </c:pt>
                <c:pt idx="3">
                  <c:v>0.17993079584775085</c:v>
                </c:pt>
                <c:pt idx="4">
                  <c:v>0.18065268065268064</c:v>
                </c:pt>
              </c:numCache>
            </c:numRef>
          </c:val>
          <c:extLst>
            <c:ext xmlns:c16="http://schemas.microsoft.com/office/drawing/2014/chart" uri="{C3380CC4-5D6E-409C-BE32-E72D297353CC}">
              <c16:uniqueId val="{00000001-AF06-44B7-BDAC-EA1AD2DDAC11}"/>
            </c:ext>
          </c:extLst>
        </c:ser>
        <c:ser>
          <c:idx val="2"/>
          <c:order val="2"/>
          <c:tx>
            <c:strRef>
              <c:f>Sheet!$D$430</c:f>
              <c:strCache>
                <c:ptCount val="1"/>
                <c:pt idx="0">
                  <c:v>ΔΓ/ΔΑ</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Sheet!$A$431:$A$435</c:f>
              <c:strCache>
                <c:ptCount val="5"/>
                <c:pt idx="0">
                  <c:v>17-34</c:v>
                </c:pt>
                <c:pt idx="1">
                  <c:v>35- 44</c:v>
                </c:pt>
                <c:pt idx="2">
                  <c:v>45- 54</c:v>
                </c:pt>
                <c:pt idx="3">
                  <c:v>55- 64</c:v>
                </c:pt>
                <c:pt idx="4">
                  <c:v>65+</c:v>
                </c:pt>
              </c:strCache>
            </c:strRef>
          </c:cat>
          <c:val>
            <c:numRef>
              <c:f>Sheet!$D$431:$D$435</c:f>
              <c:numCache>
                <c:formatCode>#,##0.0%</c:formatCode>
                <c:ptCount val="5"/>
                <c:pt idx="0">
                  <c:v>2.6143790849673203E-2</c:v>
                </c:pt>
                <c:pt idx="1">
                  <c:v>2.7472527472527472E-2</c:v>
                </c:pt>
                <c:pt idx="2">
                  <c:v>2.9090909090909091E-2</c:v>
                </c:pt>
                <c:pt idx="3">
                  <c:v>2.5951557093425604E-2</c:v>
                </c:pt>
                <c:pt idx="4">
                  <c:v>1.2820512820512822E-2</c:v>
                </c:pt>
              </c:numCache>
            </c:numRef>
          </c:val>
          <c:extLst>
            <c:ext xmlns:c16="http://schemas.microsoft.com/office/drawing/2014/chart" uri="{C3380CC4-5D6E-409C-BE32-E72D297353CC}">
              <c16:uniqueId val="{00000002-AF06-44B7-BDAC-EA1AD2DDAC11}"/>
            </c:ext>
          </c:extLst>
        </c:ser>
        <c:dLbls>
          <c:showLegendKey val="0"/>
          <c:showVal val="0"/>
          <c:showCatName val="0"/>
          <c:showSerName val="0"/>
          <c:showPercent val="0"/>
          <c:showBubbleSize val="0"/>
        </c:dLbls>
        <c:gapWidth val="95"/>
        <c:gapDepth val="95"/>
        <c:shape val="box"/>
        <c:axId val="139986816"/>
        <c:axId val="139988352"/>
        <c:axId val="0"/>
      </c:bar3DChart>
      <c:catAx>
        <c:axId val="139986816"/>
        <c:scaling>
          <c:orientation val="maxMin"/>
        </c:scaling>
        <c:delete val="0"/>
        <c:axPos val="l"/>
        <c:numFmt formatCode="General" sourceLinked="1"/>
        <c:majorTickMark val="none"/>
        <c:minorTickMark val="none"/>
        <c:tickLblPos val="nextTo"/>
        <c:crossAx val="139988352"/>
        <c:crosses val="autoZero"/>
        <c:auto val="1"/>
        <c:lblAlgn val="ctr"/>
        <c:lblOffset val="100"/>
        <c:noMultiLvlLbl val="0"/>
      </c:catAx>
      <c:valAx>
        <c:axId val="139988352"/>
        <c:scaling>
          <c:orientation val="minMax"/>
        </c:scaling>
        <c:delete val="1"/>
        <c:axPos val="t"/>
        <c:numFmt formatCode="0%" sourceLinked="1"/>
        <c:majorTickMark val="out"/>
        <c:minorTickMark val="none"/>
        <c:tickLblPos val="nextTo"/>
        <c:crossAx val="139986816"/>
        <c:crosses val="autoZero"/>
        <c:crossBetween val="between"/>
      </c:valAx>
      <c:spPr>
        <a:noFill/>
        <a:ln w="25400">
          <a:noFill/>
        </a:ln>
      </c:spPr>
    </c:plotArea>
    <c:legend>
      <c:legendPos val="t"/>
      <c:overlay val="0"/>
    </c:legend>
    <c:plotVisOnly val="1"/>
    <c:dispBlanksAs val="gap"/>
    <c:showDLblsOverMax val="0"/>
  </c:chart>
  <c:txPr>
    <a:bodyPr/>
    <a:lstStyle/>
    <a:p>
      <a:pPr>
        <a:defRPr sz="1200" b="1"/>
      </a:pPr>
      <a:endParaRPr lang="el-G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tx>
            <c:strRef>
              <c:f>[OUTPUT.xls]Sheet!$A$51</c:f>
              <c:strCache>
                <c:ptCount val="1"/>
                <c:pt idx="0">
                  <c:v>ΓΥΝΑΙΚΑ</c:v>
                </c:pt>
              </c:strCache>
            </c:strRef>
          </c:tx>
          <c:explosion val="25"/>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[OUTPUT.xls]Sheet!$B$49:$F$49</c:f>
              <c:strCache>
                <c:ptCount val="5"/>
                <c:pt idx="0">
                  <c:v>ΠΟΛΥ</c:v>
                </c:pt>
                <c:pt idx="1">
                  <c:v>ΑΡΚΕΤΑ</c:v>
                </c:pt>
                <c:pt idx="2">
                  <c:v>ΛΙΓΟ</c:v>
                </c:pt>
                <c:pt idx="3">
                  <c:v>ΚΑΘΟΛΟΥ</c:v>
                </c:pt>
                <c:pt idx="4">
                  <c:v>ΔΓ/ΔΑ</c:v>
                </c:pt>
              </c:strCache>
            </c:strRef>
          </c:cat>
          <c:val>
            <c:numRef>
              <c:f>[OUTPUT.xls]Sheet!$B$51:$F$51</c:f>
              <c:numCache>
                <c:formatCode>#,##0.0%</c:formatCode>
                <c:ptCount val="5"/>
                <c:pt idx="0">
                  <c:v>0.1026814911706998</c:v>
                </c:pt>
                <c:pt idx="1">
                  <c:v>0.31131458469587964</c:v>
                </c:pt>
                <c:pt idx="2">
                  <c:v>0.34466971877043817</c:v>
                </c:pt>
                <c:pt idx="3">
                  <c:v>0.23544800523217788</c:v>
                </c:pt>
                <c:pt idx="4">
                  <c:v>5.8862001308044474E-3</c:v>
                </c:pt>
              </c:numCache>
            </c:numRef>
          </c:val>
          <c:extLst>
            <c:ext xmlns:c16="http://schemas.microsoft.com/office/drawing/2014/chart" uri="{C3380CC4-5D6E-409C-BE32-E72D297353CC}">
              <c16:uniqueId val="{00000000-B796-48DD-B480-FB53C138F24A}"/>
            </c:ext>
          </c:extLst>
        </c:ser>
        <c:dLbls>
          <c:showLegendKey val="0"/>
          <c:showVal val="0"/>
          <c:showCatName val="0"/>
          <c:showSerName val="0"/>
          <c:showPercent val="1"/>
          <c:showBubbleSize val="0"/>
          <c:showLeaderLines val="1"/>
        </c:dLbls>
      </c:pie3DChart>
    </c:plotArea>
    <c:legend>
      <c:legendPos val="t"/>
      <c:overlay val="0"/>
    </c:legend>
    <c:plotVisOnly val="1"/>
    <c:dispBlanksAs val="gap"/>
    <c:showDLblsOverMax val="0"/>
  </c:chart>
  <c:txPr>
    <a:bodyPr/>
    <a:lstStyle/>
    <a:p>
      <a:pPr>
        <a:defRPr sz="1200" b="1"/>
      </a:pPr>
      <a:endParaRPr lang="el-GR"/>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explosion val="25"/>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0-2E6C-4CAD-96F1-0F5501705798}"/>
              </c:ext>
            </c:extLst>
          </c:dPt>
          <c:dPt>
            <c:idx val="1"/>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1-2E6C-4CAD-96F1-0F5501705798}"/>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2-2E6C-4CAD-96F1-0F5501705798}"/>
              </c:ext>
            </c:extLst>
          </c:dPt>
          <c:dPt>
            <c:idx val="3"/>
            <c:bubble3D val="0"/>
            <c:spPr>
              <a:solidFill>
                <a:schemeClr val="accent4">
                  <a:alpha val="90000"/>
                </a:schemeClr>
              </a:solidFill>
              <a:ln w="19050">
                <a:solidFill>
                  <a:schemeClr val="accent4">
                    <a:lumMod val="75000"/>
                  </a:schemeClr>
                </a:solid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extLst>
              <c:ext xmlns:c16="http://schemas.microsoft.com/office/drawing/2014/chart" uri="{C3380CC4-5D6E-409C-BE32-E72D297353CC}">
                <c16:uniqueId val="{00000003-2E6C-4CAD-96F1-0F5501705798}"/>
              </c:ext>
            </c:extLst>
          </c:dPt>
          <c:dPt>
            <c:idx val="4"/>
            <c:bubble3D val="0"/>
            <c:spPr>
              <a:solidFill>
                <a:schemeClr val="accent5">
                  <a:alpha val="90000"/>
                </a:schemeClr>
              </a:solidFill>
              <a:ln w="19050">
                <a:solidFill>
                  <a:schemeClr val="accent5">
                    <a:lumMod val="75000"/>
                  </a:schemeClr>
                </a:solidFill>
              </a:ln>
              <a:effectLst>
                <a:innerShdw blurRad="114300">
                  <a:schemeClr val="accent5">
                    <a:lumMod val="75000"/>
                  </a:schemeClr>
                </a:innerShdw>
              </a:effectLst>
              <a:scene3d>
                <a:camera prst="orthographicFront"/>
                <a:lightRig rig="threePt" dir="t"/>
              </a:scene3d>
              <a:sp3d contourW="19050" prstMaterial="flat">
                <a:contourClr>
                  <a:schemeClr val="accent5">
                    <a:lumMod val="75000"/>
                  </a:schemeClr>
                </a:contourClr>
              </a:sp3d>
            </c:spPr>
            <c:extLst>
              <c:ext xmlns:c16="http://schemas.microsoft.com/office/drawing/2014/chart" uri="{C3380CC4-5D6E-409C-BE32-E72D297353CC}">
                <c16:uniqueId val="{00000004-2E6C-4CAD-96F1-0F5501705798}"/>
              </c:ext>
            </c:extLst>
          </c:dPt>
          <c:dLbls>
            <c:dLbl>
              <c:idx val="0"/>
              <c:numFmt formatCode="0.0%" sourceLinked="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0-2E6C-4CAD-96F1-0F5501705798}"/>
                </c:ext>
              </c:extLst>
            </c:dLbl>
            <c:dLbl>
              <c:idx val="1"/>
              <c:numFmt formatCode="0.0%" sourceLinked="0"/>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2"/>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1-2E6C-4CAD-96F1-0F5501705798}"/>
                </c:ext>
              </c:extLst>
            </c:dLbl>
            <c:dLbl>
              <c:idx val="2"/>
              <c:numFmt formatCode="0.0%" sourceLinked="0"/>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3"/>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2-2E6C-4CAD-96F1-0F5501705798}"/>
                </c:ext>
              </c:extLst>
            </c:dLbl>
            <c:dLbl>
              <c:idx val="3"/>
              <c:numFmt formatCode="0.0%" sourceLinked="0"/>
              <c:spPr>
                <a:solidFill>
                  <a:schemeClr val="lt1">
                    <a:alpha val="90000"/>
                  </a:schemeClr>
                </a:solidFill>
                <a:ln w="12700" cap="flat" cmpd="sng" algn="ctr">
                  <a:solidFill>
                    <a:schemeClr val="accent4"/>
                  </a:solidFill>
                  <a:round/>
                </a:ln>
                <a:effectLst>
                  <a:outerShdw blurRad="50800" dist="38100" dir="2700000" algn="tl" rotWithShape="0">
                    <a:schemeClr val="accent4">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4"/>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3-2E6C-4CAD-96F1-0F5501705798}"/>
                </c:ext>
              </c:extLst>
            </c:dLbl>
            <c:dLbl>
              <c:idx val="4"/>
              <c:numFmt formatCode="0.0%" sourceLinked="0"/>
              <c:spPr>
                <a:solidFill>
                  <a:schemeClr val="lt1">
                    <a:alpha val="90000"/>
                  </a:schemeClr>
                </a:solidFill>
                <a:ln w="12700" cap="flat" cmpd="sng" algn="ctr">
                  <a:solidFill>
                    <a:schemeClr val="accent5"/>
                  </a:solidFill>
                  <a:round/>
                </a:ln>
                <a:effectLst>
                  <a:outerShdw blurRad="50800" dist="38100" dir="2700000" algn="tl" rotWithShape="0">
                    <a:schemeClr val="accent5">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5"/>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4-2E6C-4CAD-96F1-0F5501705798}"/>
                </c:ext>
              </c:extLst>
            </c:dLbl>
            <c:numFmt formatCode="0.0%" sourceLinked="0"/>
            <c:spPr>
              <a:solidFill>
                <a:prstClr val="white">
                  <a:alpha val="90000"/>
                </a:prstClr>
              </a:solidFill>
              <a:ln w="12700" cap="flat" cmpd="sng" algn="ctr">
                <a:solidFill>
                  <a:srgbClr val="4F81BD"/>
                </a:solidFill>
                <a:round/>
              </a:ln>
              <a:effectLst>
                <a:outerShdw blurRad="50800" dist="38100" dir="2700000" algn="tl" rotWithShape="0">
                  <a:srgbClr val="4F81BD">
                    <a:lumMod val="75000"/>
                    <a:alpha val="40000"/>
                  </a:srgb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Sheet1!$B$77:$B$81</c:f>
              <c:strCache>
                <c:ptCount val="5"/>
                <c:pt idx="0">
                  <c:v>ΝΑΙ</c:v>
                </c:pt>
                <c:pt idx="1">
                  <c:v>ΜΑΛΛΟΝ ΝΑΙ</c:v>
                </c:pt>
                <c:pt idx="2">
                  <c:v>ΜΑΛΛΟΝ ΟΧΙ</c:v>
                </c:pt>
                <c:pt idx="3">
                  <c:v>ΟΧΙ</c:v>
                </c:pt>
                <c:pt idx="4">
                  <c:v>ΔΓ/ΔΑ</c:v>
                </c:pt>
              </c:strCache>
            </c:strRef>
          </c:cat>
          <c:val>
            <c:numRef>
              <c:f>Sheet1!$E$77:$E$81</c:f>
              <c:numCache>
                <c:formatCode>0.0</c:formatCode>
                <c:ptCount val="5"/>
                <c:pt idx="0">
                  <c:v>41.470235717139431</c:v>
                </c:pt>
                <c:pt idx="1">
                  <c:v>16.859768278066319</c:v>
                </c:pt>
                <c:pt idx="2">
                  <c:v>10.787055533359968</c:v>
                </c:pt>
                <c:pt idx="3">
                  <c:v>26.887734718337995</c:v>
                </c:pt>
                <c:pt idx="4">
                  <c:v>3.9952057530962843</c:v>
                </c:pt>
              </c:numCache>
            </c:numRef>
          </c:val>
          <c:extLst>
            <c:ext xmlns:c16="http://schemas.microsoft.com/office/drawing/2014/chart" uri="{C3380CC4-5D6E-409C-BE32-E72D297353CC}">
              <c16:uniqueId val="{00000000-7127-4249-AEC3-E98002C70ABC}"/>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[OUTPUT.xls]Sheet!$A$484</c:f>
              <c:strCache>
                <c:ptCount val="1"/>
                <c:pt idx="0">
                  <c:v>ΑΝΔΡΑΣ</c:v>
                </c:pt>
              </c:strCache>
            </c:strRef>
          </c:tx>
          <c:explosion val="25"/>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0-6075-4A9C-9395-5DC999FB0B13}"/>
              </c:ext>
            </c:extLst>
          </c:dPt>
          <c:dPt>
            <c:idx val="1"/>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1-6075-4A9C-9395-5DC999FB0B13}"/>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2-6075-4A9C-9395-5DC999FB0B13}"/>
              </c:ext>
            </c:extLst>
          </c:dPt>
          <c:dPt>
            <c:idx val="3"/>
            <c:bubble3D val="0"/>
            <c:spPr>
              <a:solidFill>
                <a:schemeClr val="accent4">
                  <a:alpha val="90000"/>
                </a:schemeClr>
              </a:solidFill>
              <a:ln w="19050">
                <a:solidFill>
                  <a:schemeClr val="accent4">
                    <a:lumMod val="75000"/>
                  </a:schemeClr>
                </a:solid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extLst>
              <c:ext xmlns:c16="http://schemas.microsoft.com/office/drawing/2014/chart" uri="{C3380CC4-5D6E-409C-BE32-E72D297353CC}">
                <c16:uniqueId val="{00000003-6075-4A9C-9395-5DC999FB0B13}"/>
              </c:ext>
            </c:extLst>
          </c:dPt>
          <c:dPt>
            <c:idx val="4"/>
            <c:bubble3D val="0"/>
            <c:spPr>
              <a:solidFill>
                <a:schemeClr val="accent5">
                  <a:alpha val="90000"/>
                </a:schemeClr>
              </a:solidFill>
              <a:ln w="19050">
                <a:solidFill>
                  <a:schemeClr val="accent5">
                    <a:lumMod val="75000"/>
                  </a:schemeClr>
                </a:solidFill>
              </a:ln>
              <a:effectLst>
                <a:innerShdw blurRad="114300">
                  <a:schemeClr val="accent5">
                    <a:lumMod val="75000"/>
                  </a:schemeClr>
                </a:innerShdw>
              </a:effectLst>
              <a:scene3d>
                <a:camera prst="orthographicFront"/>
                <a:lightRig rig="threePt" dir="t"/>
              </a:scene3d>
              <a:sp3d contourW="19050" prstMaterial="flat">
                <a:contourClr>
                  <a:schemeClr val="accent5">
                    <a:lumMod val="75000"/>
                  </a:schemeClr>
                </a:contourClr>
              </a:sp3d>
            </c:spPr>
            <c:extLst>
              <c:ext xmlns:c16="http://schemas.microsoft.com/office/drawing/2014/chart" uri="{C3380CC4-5D6E-409C-BE32-E72D297353CC}">
                <c16:uniqueId val="{00000004-6075-4A9C-9395-5DC999FB0B13}"/>
              </c:ext>
            </c:extLst>
          </c:dPt>
          <c:dLbls>
            <c:dLbl>
              <c:idx val="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0-6075-4A9C-9395-5DC999FB0B13}"/>
                </c:ext>
              </c:extLst>
            </c:dLbl>
            <c:dLbl>
              <c:idx val="1"/>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2"/>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1-6075-4A9C-9395-5DC999FB0B13}"/>
                </c:ext>
              </c:extLst>
            </c:dLbl>
            <c:dLbl>
              <c:idx val="2"/>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3"/>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2-6075-4A9C-9395-5DC999FB0B13}"/>
                </c:ext>
              </c:extLst>
            </c:dLbl>
            <c:dLbl>
              <c:idx val="3"/>
              <c:spPr>
                <a:solidFill>
                  <a:schemeClr val="lt1">
                    <a:alpha val="90000"/>
                  </a:schemeClr>
                </a:solidFill>
                <a:ln w="12700" cap="flat" cmpd="sng" algn="ctr">
                  <a:solidFill>
                    <a:schemeClr val="accent4"/>
                  </a:solidFill>
                  <a:round/>
                </a:ln>
                <a:effectLst>
                  <a:outerShdw blurRad="50800" dist="38100" dir="2700000" algn="tl" rotWithShape="0">
                    <a:schemeClr val="accent4">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4"/>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3-6075-4A9C-9395-5DC999FB0B13}"/>
                </c:ext>
              </c:extLst>
            </c:dLbl>
            <c:dLbl>
              <c:idx val="4"/>
              <c:spPr>
                <a:solidFill>
                  <a:schemeClr val="lt1">
                    <a:alpha val="90000"/>
                  </a:schemeClr>
                </a:solidFill>
                <a:ln w="12700" cap="flat" cmpd="sng" algn="ctr">
                  <a:solidFill>
                    <a:schemeClr val="accent5"/>
                  </a:solidFill>
                  <a:round/>
                </a:ln>
                <a:effectLst>
                  <a:outerShdw blurRad="50800" dist="38100" dir="2700000" algn="tl" rotWithShape="0">
                    <a:schemeClr val="accent5">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5"/>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4-6075-4A9C-9395-5DC999FB0B13}"/>
                </c:ext>
              </c:extLst>
            </c:dLbl>
            <c:spPr>
              <a:solidFill>
                <a:prstClr val="white">
                  <a:alpha val="90000"/>
                </a:prstClr>
              </a:solidFill>
              <a:ln w="12700" cap="flat" cmpd="sng" algn="ctr">
                <a:solidFill>
                  <a:srgbClr val="4F81BD"/>
                </a:solidFill>
                <a:round/>
              </a:ln>
              <a:effectLst>
                <a:outerShdw blurRad="50800" dist="38100" dir="2700000" algn="tl" rotWithShape="0">
                  <a:srgbClr val="4F81BD">
                    <a:lumMod val="75000"/>
                    <a:alpha val="40000"/>
                  </a:srgb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[OUTPUT.xls]Sheet!$B$483:$F$483</c:f>
              <c:strCache>
                <c:ptCount val="5"/>
                <c:pt idx="0">
                  <c:v>ΝΑΙ</c:v>
                </c:pt>
                <c:pt idx="1">
                  <c:v>ΜΑΛΛΟΝ ΝΑΙ</c:v>
                </c:pt>
                <c:pt idx="2">
                  <c:v>ΜΑΛΛΟΝ ΟΧΙ</c:v>
                </c:pt>
                <c:pt idx="3">
                  <c:v>ΟΧΙ</c:v>
                </c:pt>
                <c:pt idx="4">
                  <c:v>ΔΓ/ΔΑ</c:v>
                </c:pt>
              </c:strCache>
            </c:strRef>
          </c:cat>
          <c:val>
            <c:numRef>
              <c:f>[OUTPUT.xls]Sheet!$B$484:$F$484</c:f>
              <c:numCache>
                <c:formatCode>#,##0.0%</c:formatCode>
                <c:ptCount val="5"/>
                <c:pt idx="0">
                  <c:v>0.43942505133470228</c:v>
                </c:pt>
                <c:pt idx="1">
                  <c:v>0.17659137577002051</c:v>
                </c:pt>
                <c:pt idx="2">
                  <c:v>0.11088295687885009</c:v>
                </c:pt>
                <c:pt idx="3">
                  <c:v>0.24127310061601645</c:v>
                </c:pt>
                <c:pt idx="4">
                  <c:v>3.1827515400410678E-2</c:v>
                </c:pt>
              </c:numCache>
            </c:numRef>
          </c:val>
          <c:extLst>
            <c:ext xmlns:c16="http://schemas.microsoft.com/office/drawing/2014/chart" uri="{C3380CC4-5D6E-409C-BE32-E72D297353CC}">
              <c16:uniqueId val="{00000000-CC98-4EEC-9ABC-B75149678035}"/>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[OUTPUT.xls]Sheet!$A$485</c:f>
              <c:strCache>
                <c:ptCount val="1"/>
                <c:pt idx="0">
                  <c:v>ΓΥΝΑΙΚΑ</c:v>
                </c:pt>
              </c:strCache>
            </c:strRef>
          </c:tx>
          <c:explosion val="25"/>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0-9BDC-448B-8280-2BC38D7638AD}"/>
              </c:ext>
            </c:extLst>
          </c:dPt>
          <c:dPt>
            <c:idx val="1"/>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1-9BDC-448B-8280-2BC38D7638AD}"/>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2-9BDC-448B-8280-2BC38D7638AD}"/>
              </c:ext>
            </c:extLst>
          </c:dPt>
          <c:dPt>
            <c:idx val="3"/>
            <c:bubble3D val="0"/>
            <c:spPr>
              <a:solidFill>
                <a:schemeClr val="accent4">
                  <a:alpha val="90000"/>
                </a:schemeClr>
              </a:solidFill>
              <a:ln w="19050">
                <a:solidFill>
                  <a:schemeClr val="accent4">
                    <a:lumMod val="75000"/>
                  </a:schemeClr>
                </a:solid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extLst>
              <c:ext xmlns:c16="http://schemas.microsoft.com/office/drawing/2014/chart" uri="{C3380CC4-5D6E-409C-BE32-E72D297353CC}">
                <c16:uniqueId val="{00000003-9BDC-448B-8280-2BC38D7638AD}"/>
              </c:ext>
            </c:extLst>
          </c:dPt>
          <c:dPt>
            <c:idx val="4"/>
            <c:bubble3D val="0"/>
            <c:spPr>
              <a:solidFill>
                <a:schemeClr val="accent5">
                  <a:alpha val="90000"/>
                </a:schemeClr>
              </a:solidFill>
              <a:ln w="19050">
                <a:solidFill>
                  <a:schemeClr val="accent5">
                    <a:lumMod val="75000"/>
                  </a:schemeClr>
                </a:solidFill>
              </a:ln>
              <a:effectLst>
                <a:innerShdw blurRad="114300">
                  <a:schemeClr val="accent5">
                    <a:lumMod val="75000"/>
                  </a:schemeClr>
                </a:innerShdw>
              </a:effectLst>
              <a:scene3d>
                <a:camera prst="orthographicFront"/>
                <a:lightRig rig="threePt" dir="t"/>
              </a:scene3d>
              <a:sp3d contourW="19050" prstMaterial="flat">
                <a:contourClr>
                  <a:schemeClr val="accent5">
                    <a:lumMod val="75000"/>
                  </a:schemeClr>
                </a:contourClr>
              </a:sp3d>
            </c:spPr>
            <c:extLst>
              <c:ext xmlns:c16="http://schemas.microsoft.com/office/drawing/2014/chart" uri="{C3380CC4-5D6E-409C-BE32-E72D297353CC}">
                <c16:uniqueId val="{00000004-9BDC-448B-8280-2BC38D7638AD}"/>
              </c:ext>
            </c:extLst>
          </c:dPt>
          <c:dLbls>
            <c:dLbl>
              <c:idx val="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0-9BDC-448B-8280-2BC38D7638AD}"/>
                </c:ext>
              </c:extLst>
            </c:dLbl>
            <c:dLbl>
              <c:idx val="1"/>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2"/>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1-9BDC-448B-8280-2BC38D7638AD}"/>
                </c:ext>
              </c:extLst>
            </c:dLbl>
            <c:dLbl>
              <c:idx val="2"/>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3"/>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2-9BDC-448B-8280-2BC38D7638AD}"/>
                </c:ext>
              </c:extLst>
            </c:dLbl>
            <c:dLbl>
              <c:idx val="3"/>
              <c:spPr>
                <a:solidFill>
                  <a:schemeClr val="lt1">
                    <a:alpha val="90000"/>
                  </a:schemeClr>
                </a:solidFill>
                <a:ln w="12700" cap="flat" cmpd="sng" algn="ctr">
                  <a:solidFill>
                    <a:schemeClr val="accent4"/>
                  </a:solidFill>
                  <a:round/>
                </a:ln>
                <a:effectLst>
                  <a:outerShdw blurRad="50800" dist="38100" dir="2700000" algn="tl" rotWithShape="0">
                    <a:schemeClr val="accent4">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4"/>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3-9BDC-448B-8280-2BC38D7638AD}"/>
                </c:ext>
              </c:extLst>
            </c:dLbl>
            <c:dLbl>
              <c:idx val="4"/>
              <c:spPr>
                <a:solidFill>
                  <a:schemeClr val="lt1">
                    <a:alpha val="90000"/>
                  </a:schemeClr>
                </a:solidFill>
                <a:ln w="12700" cap="flat" cmpd="sng" algn="ctr">
                  <a:solidFill>
                    <a:schemeClr val="accent5"/>
                  </a:solidFill>
                  <a:round/>
                </a:ln>
                <a:effectLst>
                  <a:outerShdw blurRad="50800" dist="38100" dir="2700000" algn="tl" rotWithShape="0">
                    <a:schemeClr val="accent5">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5"/>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4-9BDC-448B-8280-2BC38D7638AD}"/>
                </c:ext>
              </c:extLst>
            </c:dLbl>
            <c:spPr>
              <a:solidFill>
                <a:prstClr val="white">
                  <a:alpha val="90000"/>
                </a:prstClr>
              </a:solidFill>
              <a:ln w="12700" cap="flat" cmpd="sng" algn="ctr">
                <a:solidFill>
                  <a:srgbClr val="4F81BD"/>
                </a:solidFill>
                <a:round/>
              </a:ln>
              <a:effectLst>
                <a:outerShdw blurRad="50800" dist="38100" dir="2700000" algn="tl" rotWithShape="0">
                  <a:srgbClr val="4F81BD">
                    <a:lumMod val="75000"/>
                    <a:alpha val="40000"/>
                  </a:srgb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[OUTPUT.xls]Sheet!$B$483:$F$483</c:f>
              <c:strCache>
                <c:ptCount val="5"/>
                <c:pt idx="0">
                  <c:v>ΝΑΙ</c:v>
                </c:pt>
                <c:pt idx="1">
                  <c:v>ΜΑΛΛΟΝ ΝΑΙ</c:v>
                </c:pt>
                <c:pt idx="2">
                  <c:v>ΜΑΛΛΟΝ ΟΧΙ</c:v>
                </c:pt>
                <c:pt idx="3">
                  <c:v>ΟΧΙ</c:v>
                </c:pt>
                <c:pt idx="4">
                  <c:v>ΔΓ/ΔΑ</c:v>
                </c:pt>
              </c:strCache>
            </c:strRef>
          </c:cat>
          <c:val>
            <c:numRef>
              <c:f>[OUTPUT.xls]Sheet!$B$485:$F$485</c:f>
              <c:numCache>
                <c:formatCode>#,##0.0%</c:formatCode>
                <c:ptCount val="5"/>
                <c:pt idx="0">
                  <c:v>0.39895356442119029</c:v>
                </c:pt>
                <c:pt idx="1">
                  <c:v>0.16350555918901244</c:v>
                </c:pt>
                <c:pt idx="2">
                  <c:v>0.10595160235448006</c:v>
                </c:pt>
                <c:pt idx="3">
                  <c:v>0.28646173969914979</c:v>
                </c:pt>
                <c:pt idx="4">
                  <c:v>4.5127534336167424E-2</c:v>
                </c:pt>
              </c:numCache>
            </c:numRef>
          </c:val>
          <c:extLst>
            <c:ext xmlns:c16="http://schemas.microsoft.com/office/drawing/2014/chart" uri="{C3380CC4-5D6E-409C-BE32-E72D297353CC}">
              <c16:uniqueId val="{00000000-05F7-4F9D-996B-745B0A243FE5}"/>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floor>
    <c:sideWall>
      <c:thickness val="0"/>
    </c:sideWall>
    <c:backWall>
      <c:thickness val="0"/>
    </c:backWall>
    <c:plotArea>
      <c:layout/>
      <c:bar3DChart>
        <c:barDir val="bar"/>
        <c:grouping val="percentStacked"/>
        <c:varyColors val="0"/>
        <c:ser>
          <c:idx val="0"/>
          <c:order val="0"/>
          <c:tx>
            <c:strRef>
              <c:f>Sheet!$B$492</c:f>
              <c:strCache>
                <c:ptCount val="1"/>
                <c:pt idx="0">
                  <c:v>ΝΑΙ</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Sheet!$A$493:$A$497</c:f>
              <c:strCache>
                <c:ptCount val="5"/>
                <c:pt idx="0">
                  <c:v>17 - 34</c:v>
                </c:pt>
                <c:pt idx="1">
                  <c:v>35- 44</c:v>
                </c:pt>
                <c:pt idx="2">
                  <c:v>45- 54</c:v>
                </c:pt>
                <c:pt idx="3">
                  <c:v>55- 64</c:v>
                </c:pt>
                <c:pt idx="4">
                  <c:v>65+</c:v>
                </c:pt>
              </c:strCache>
            </c:strRef>
          </c:cat>
          <c:val>
            <c:numRef>
              <c:f>Sheet!$B$493:$B$497</c:f>
              <c:numCache>
                <c:formatCode>#,##0.0%</c:formatCode>
                <c:ptCount val="5"/>
                <c:pt idx="0">
                  <c:v>0.51</c:v>
                </c:pt>
                <c:pt idx="1">
                  <c:v>0.46978021978021978</c:v>
                </c:pt>
                <c:pt idx="2">
                  <c:v>0.42</c:v>
                </c:pt>
                <c:pt idx="3">
                  <c:v>0.40138408304498269</c:v>
                </c:pt>
                <c:pt idx="4">
                  <c:v>0.37995337995337997</c:v>
                </c:pt>
              </c:numCache>
            </c:numRef>
          </c:val>
          <c:extLst>
            <c:ext xmlns:c16="http://schemas.microsoft.com/office/drawing/2014/chart" uri="{C3380CC4-5D6E-409C-BE32-E72D297353CC}">
              <c16:uniqueId val="{00000000-F7D7-4BF3-8945-3657AA14DE7B}"/>
            </c:ext>
          </c:extLst>
        </c:ser>
        <c:ser>
          <c:idx val="1"/>
          <c:order val="1"/>
          <c:tx>
            <c:strRef>
              <c:f>Sheet!$C$492</c:f>
              <c:strCache>
                <c:ptCount val="1"/>
                <c:pt idx="0">
                  <c:v>ΜΑΛΛΟΝ ΝΑΙ</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Sheet!$A$493:$A$497</c:f>
              <c:strCache>
                <c:ptCount val="5"/>
                <c:pt idx="0">
                  <c:v>17 - 34</c:v>
                </c:pt>
                <c:pt idx="1">
                  <c:v>35- 44</c:v>
                </c:pt>
                <c:pt idx="2">
                  <c:v>45- 54</c:v>
                </c:pt>
                <c:pt idx="3">
                  <c:v>55- 64</c:v>
                </c:pt>
                <c:pt idx="4">
                  <c:v>65+</c:v>
                </c:pt>
              </c:strCache>
            </c:strRef>
          </c:cat>
          <c:val>
            <c:numRef>
              <c:f>Sheet!$C$493:$C$497</c:f>
              <c:numCache>
                <c:formatCode>#,##0.0%</c:formatCode>
                <c:ptCount val="5"/>
                <c:pt idx="0">
                  <c:v>0.157</c:v>
                </c:pt>
                <c:pt idx="1">
                  <c:v>0.2087912087912088</c:v>
                </c:pt>
                <c:pt idx="2">
                  <c:v>0.18181818181818182</c:v>
                </c:pt>
                <c:pt idx="3">
                  <c:v>0.19896193771626297</c:v>
                </c:pt>
                <c:pt idx="4">
                  <c:v>0.1247086247086247</c:v>
                </c:pt>
              </c:numCache>
            </c:numRef>
          </c:val>
          <c:extLst>
            <c:ext xmlns:c16="http://schemas.microsoft.com/office/drawing/2014/chart" uri="{C3380CC4-5D6E-409C-BE32-E72D297353CC}">
              <c16:uniqueId val="{00000001-F7D7-4BF3-8945-3657AA14DE7B}"/>
            </c:ext>
          </c:extLst>
        </c:ser>
        <c:ser>
          <c:idx val="2"/>
          <c:order val="2"/>
          <c:tx>
            <c:strRef>
              <c:f>Sheet!$D$492</c:f>
              <c:strCache>
                <c:ptCount val="1"/>
                <c:pt idx="0">
                  <c:v>ΜΑΛΛΟΝ ΟΧΙ</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Sheet!$A$493:$A$497</c:f>
              <c:strCache>
                <c:ptCount val="5"/>
                <c:pt idx="0">
                  <c:v>17 - 34</c:v>
                </c:pt>
                <c:pt idx="1">
                  <c:v>35- 44</c:v>
                </c:pt>
                <c:pt idx="2">
                  <c:v>45- 54</c:v>
                </c:pt>
                <c:pt idx="3">
                  <c:v>55- 64</c:v>
                </c:pt>
                <c:pt idx="4">
                  <c:v>65+</c:v>
                </c:pt>
              </c:strCache>
            </c:strRef>
          </c:cat>
          <c:val>
            <c:numRef>
              <c:f>Sheet!$D$493:$D$497</c:f>
              <c:numCache>
                <c:formatCode>#,##0.0%</c:formatCode>
                <c:ptCount val="5"/>
                <c:pt idx="0">
                  <c:v>0.13100000000000001</c:v>
                </c:pt>
                <c:pt idx="1">
                  <c:v>9.6153846153846145E-2</c:v>
                </c:pt>
                <c:pt idx="2">
                  <c:v>0.12363636363636363</c:v>
                </c:pt>
                <c:pt idx="3">
                  <c:v>0.10207612456747406</c:v>
                </c:pt>
                <c:pt idx="4">
                  <c:v>0.10256410256410257</c:v>
                </c:pt>
              </c:numCache>
            </c:numRef>
          </c:val>
          <c:extLst>
            <c:ext xmlns:c16="http://schemas.microsoft.com/office/drawing/2014/chart" uri="{C3380CC4-5D6E-409C-BE32-E72D297353CC}">
              <c16:uniqueId val="{00000002-F7D7-4BF3-8945-3657AA14DE7B}"/>
            </c:ext>
          </c:extLst>
        </c:ser>
        <c:ser>
          <c:idx val="3"/>
          <c:order val="3"/>
          <c:tx>
            <c:strRef>
              <c:f>Sheet!$E$492</c:f>
              <c:strCache>
                <c:ptCount val="1"/>
                <c:pt idx="0">
                  <c:v>ΟΧΙ</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Sheet!$A$493:$A$497</c:f>
              <c:strCache>
                <c:ptCount val="5"/>
                <c:pt idx="0">
                  <c:v>17 - 34</c:v>
                </c:pt>
                <c:pt idx="1">
                  <c:v>35- 44</c:v>
                </c:pt>
                <c:pt idx="2">
                  <c:v>45- 54</c:v>
                </c:pt>
                <c:pt idx="3">
                  <c:v>55- 64</c:v>
                </c:pt>
                <c:pt idx="4">
                  <c:v>65+</c:v>
                </c:pt>
              </c:strCache>
            </c:strRef>
          </c:cat>
          <c:val>
            <c:numRef>
              <c:f>Sheet!$E$493:$E$497</c:f>
              <c:numCache>
                <c:formatCode>#,##0.0%</c:formatCode>
                <c:ptCount val="5"/>
                <c:pt idx="0">
                  <c:v>0.16300000000000001</c:v>
                </c:pt>
                <c:pt idx="1">
                  <c:v>0.20604395604395606</c:v>
                </c:pt>
                <c:pt idx="2">
                  <c:v>0.24181818181818182</c:v>
                </c:pt>
                <c:pt idx="3">
                  <c:v>0.26643598615916952</c:v>
                </c:pt>
                <c:pt idx="4">
                  <c:v>0.33333333333333337</c:v>
                </c:pt>
              </c:numCache>
            </c:numRef>
          </c:val>
          <c:extLst>
            <c:ext xmlns:c16="http://schemas.microsoft.com/office/drawing/2014/chart" uri="{C3380CC4-5D6E-409C-BE32-E72D297353CC}">
              <c16:uniqueId val="{00000003-F7D7-4BF3-8945-3657AA14DE7B}"/>
            </c:ext>
          </c:extLst>
        </c:ser>
        <c:ser>
          <c:idx val="4"/>
          <c:order val="4"/>
          <c:tx>
            <c:strRef>
              <c:f>Sheet!$F$492</c:f>
              <c:strCache>
                <c:ptCount val="1"/>
                <c:pt idx="0">
                  <c:v>ΔΓ/ΔΑ</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Sheet!$A$493:$A$497</c:f>
              <c:strCache>
                <c:ptCount val="5"/>
                <c:pt idx="0">
                  <c:v>17 - 34</c:v>
                </c:pt>
                <c:pt idx="1">
                  <c:v>35- 44</c:v>
                </c:pt>
                <c:pt idx="2">
                  <c:v>45- 54</c:v>
                </c:pt>
                <c:pt idx="3">
                  <c:v>55- 64</c:v>
                </c:pt>
                <c:pt idx="4">
                  <c:v>65+</c:v>
                </c:pt>
              </c:strCache>
            </c:strRef>
          </c:cat>
          <c:val>
            <c:numRef>
              <c:f>Sheet!$F$493:$F$497</c:f>
              <c:numCache>
                <c:formatCode>#,##0.0%</c:formatCode>
                <c:ptCount val="5"/>
                <c:pt idx="0">
                  <c:v>3.9E-2</c:v>
                </c:pt>
                <c:pt idx="1">
                  <c:v>1.9230769230769232E-2</c:v>
                </c:pt>
                <c:pt idx="2">
                  <c:v>3.272727272727273E-2</c:v>
                </c:pt>
                <c:pt idx="3">
                  <c:v>3.1141868512110728E-2</c:v>
                </c:pt>
                <c:pt idx="4">
                  <c:v>5.944055944055944E-2</c:v>
                </c:pt>
              </c:numCache>
            </c:numRef>
          </c:val>
          <c:extLst>
            <c:ext xmlns:c16="http://schemas.microsoft.com/office/drawing/2014/chart" uri="{C3380CC4-5D6E-409C-BE32-E72D297353CC}">
              <c16:uniqueId val="{00000004-F7D7-4BF3-8945-3657AA14DE7B}"/>
            </c:ext>
          </c:extLst>
        </c:ser>
        <c:dLbls>
          <c:showLegendKey val="0"/>
          <c:showVal val="0"/>
          <c:showCatName val="0"/>
          <c:showSerName val="0"/>
          <c:showPercent val="0"/>
          <c:showBubbleSize val="0"/>
        </c:dLbls>
        <c:gapWidth val="95"/>
        <c:gapDepth val="95"/>
        <c:shape val="box"/>
        <c:axId val="140201344"/>
        <c:axId val="140235904"/>
        <c:axId val="0"/>
      </c:bar3DChart>
      <c:catAx>
        <c:axId val="140201344"/>
        <c:scaling>
          <c:orientation val="maxMin"/>
        </c:scaling>
        <c:delete val="0"/>
        <c:axPos val="l"/>
        <c:numFmt formatCode="General" sourceLinked="1"/>
        <c:majorTickMark val="none"/>
        <c:minorTickMark val="none"/>
        <c:tickLblPos val="nextTo"/>
        <c:crossAx val="140235904"/>
        <c:crosses val="autoZero"/>
        <c:auto val="1"/>
        <c:lblAlgn val="ctr"/>
        <c:lblOffset val="100"/>
        <c:noMultiLvlLbl val="0"/>
      </c:catAx>
      <c:valAx>
        <c:axId val="140235904"/>
        <c:scaling>
          <c:orientation val="minMax"/>
        </c:scaling>
        <c:delete val="1"/>
        <c:axPos val="t"/>
        <c:numFmt formatCode="0%" sourceLinked="1"/>
        <c:majorTickMark val="out"/>
        <c:minorTickMark val="none"/>
        <c:tickLblPos val="nextTo"/>
        <c:crossAx val="140201344"/>
        <c:crosses val="autoZero"/>
        <c:crossBetween val="between"/>
      </c:valAx>
      <c:spPr>
        <a:noFill/>
        <a:ln w="25400">
          <a:noFill/>
        </a:ln>
      </c:spPr>
    </c:plotArea>
    <c:legend>
      <c:legendPos val="t"/>
      <c:overlay val="0"/>
    </c:legend>
    <c:plotVisOnly val="1"/>
    <c:dispBlanksAs val="gap"/>
    <c:showDLblsOverMax val="0"/>
  </c:chart>
  <c:txPr>
    <a:bodyPr/>
    <a:lstStyle/>
    <a:p>
      <a:pPr>
        <a:defRPr sz="1200" b="1"/>
      </a:pPr>
      <a:endParaRPr lang="el-GR"/>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explosion val="25"/>
          <c:dLbls>
            <c:numFmt formatCode="0.0%" sourceLinked="0"/>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Sheet1!$B$85:$B$90</c:f>
              <c:strCache>
                <c:ptCount val="6"/>
                <c:pt idx="0">
                  <c:v>Ναι και έχω θετική άποψη</c:v>
                </c:pt>
                <c:pt idx="1">
                  <c:v>Ναι και έχω μάλλον θετική άποψη</c:v>
                </c:pt>
                <c:pt idx="2">
                  <c:v>Ναι και έχω μάλλον αρνητική άποψη</c:v>
                </c:pt>
                <c:pt idx="3">
                  <c:v>Ναι και έχω αρνητική άποψη</c:v>
                </c:pt>
                <c:pt idx="4">
                  <c:v>Όχι και επομένως δεν έχω άποψη</c:v>
                </c:pt>
                <c:pt idx="5">
                  <c:v>ΔΓ/ΔΑ</c:v>
                </c:pt>
              </c:strCache>
            </c:strRef>
          </c:cat>
          <c:val>
            <c:numRef>
              <c:f>Sheet1!$E$85:$E$90</c:f>
              <c:numCache>
                <c:formatCode>0.0</c:formatCode>
                <c:ptCount val="6"/>
                <c:pt idx="0">
                  <c:v>9.1889732321214534</c:v>
                </c:pt>
                <c:pt idx="1">
                  <c:v>7.1514182980423495</c:v>
                </c:pt>
                <c:pt idx="2">
                  <c:v>3.076308429884139</c:v>
                </c:pt>
                <c:pt idx="3">
                  <c:v>4.035157810627247</c:v>
                </c:pt>
                <c:pt idx="4">
                  <c:v>73.911306432281265</c:v>
                </c:pt>
                <c:pt idx="5">
                  <c:v>2.6368357970435476</c:v>
                </c:pt>
              </c:numCache>
            </c:numRef>
          </c:val>
          <c:extLst>
            <c:ext xmlns:c16="http://schemas.microsoft.com/office/drawing/2014/chart" uri="{C3380CC4-5D6E-409C-BE32-E72D297353CC}">
              <c16:uniqueId val="{00000000-29CA-4A96-A221-737A27A3E859}"/>
            </c:ext>
          </c:extLst>
        </c:ser>
        <c:dLbls>
          <c:showLegendKey val="0"/>
          <c:showVal val="0"/>
          <c:showCatName val="0"/>
          <c:showSerName val="0"/>
          <c:showPercent val="1"/>
          <c:showBubbleSize val="0"/>
          <c:showLeaderLines val="1"/>
        </c:dLbls>
      </c:pie3DChart>
    </c:plotArea>
    <c:legend>
      <c:legendPos val="t"/>
      <c:overlay val="0"/>
      <c:txPr>
        <a:bodyPr/>
        <a:lstStyle/>
        <a:p>
          <a:pPr rtl="0">
            <a:defRPr/>
          </a:pPr>
          <a:endParaRPr lang="el-GR"/>
        </a:p>
      </c:txPr>
    </c:legend>
    <c:plotVisOnly val="1"/>
    <c:dispBlanksAs val="gap"/>
    <c:showDLblsOverMax val="0"/>
  </c:chart>
  <c:txPr>
    <a:bodyPr/>
    <a:lstStyle/>
    <a:p>
      <a:pPr>
        <a:defRPr sz="1200" b="1"/>
      </a:pPr>
      <a:endParaRPr lang="el-GR"/>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tx>
            <c:strRef>
              <c:f>[OUTPUT.xls]Sheet!$A$545</c:f>
              <c:strCache>
                <c:ptCount val="1"/>
                <c:pt idx="0">
                  <c:v>ΑΝΔΡΑΣ</c:v>
                </c:pt>
              </c:strCache>
            </c:strRef>
          </c:tx>
          <c:explosion val="25"/>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[OUTPUT.xls]Sheet!$B$544:$G$544</c:f>
              <c:strCache>
                <c:ptCount val="6"/>
                <c:pt idx="0">
                  <c:v>Ναι και έχω θετική άποψη</c:v>
                </c:pt>
                <c:pt idx="1">
                  <c:v>Ναι και έχω μάλλον θετική άποψη</c:v>
                </c:pt>
                <c:pt idx="2">
                  <c:v>Ναι και έχω μάλλον αρνητική άποψη</c:v>
                </c:pt>
                <c:pt idx="3">
                  <c:v>Ναι και έχω αρνητική άποψη</c:v>
                </c:pt>
                <c:pt idx="4">
                  <c:v>Όχι και επομένως δεν έχω άποψη</c:v>
                </c:pt>
                <c:pt idx="5">
                  <c:v>ΔΓ/ΔΑ</c:v>
                </c:pt>
              </c:strCache>
            </c:strRef>
          </c:cat>
          <c:val>
            <c:numRef>
              <c:f>[OUTPUT.xls]Sheet!$B$545:$G$545</c:f>
              <c:numCache>
                <c:formatCode>#,##0.0%</c:formatCode>
                <c:ptCount val="6"/>
                <c:pt idx="0">
                  <c:v>0.11806981519507186</c:v>
                </c:pt>
                <c:pt idx="1">
                  <c:v>8.1108829568788496E-2</c:v>
                </c:pt>
                <c:pt idx="2">
                  <c:v>4.0041067761806985E-2</c:v>
                </c:pt>
                <c:pt idx="3">
                  <c:v>5.0308008213552365E-2</c:v>
                </c:pt>
                <c:pt idx="4">
                  <c:v>0.68583162217659133</c:v>
                </c:pt>
                <c:pt idx="5">
                  <c:v>2.4640657084188913E-2</c:v>
                </c:pt>
              </c:numCache>
            </c:numRef>
          </c:val>
          <c:extLst>
            <c:ext xmlns:c16="http://schemas.microsoft.com/office/drawing/2014/chart" uri="{C3380CC4-5D6E-409C-BE32-E72D297353CC}">
              <c16:uniqueId val="{00000000-EF2F-4D3C-A077-F29EA435ADE4}"/>
            </c:ext>
          </c:extLst>
        </c:ser>
        <c:dLbls>
          <c:showLegendKey val="0"/>
          <c:showVal val="0"/>
          <c:showCatName val="0"/>
          <c:showSerName val="0"/>
          <c:showPercent val="1"/>
          <c:showBubbleSize val="0"/>
          <c:showLeaderLines val="1"/>
        </c:dLbls>
      </c:pie3DChart>
    </c:plotArea>
    <c:legend>
      <c:legendPos val="t"/>
      <c:overlay val="0"/>
    </c:legend>
    <c:plotVisOnly val="1"/>
    <c:dispBlanksAs val="gap"/>
    <c:showDLblsOverMax val="0"/>
  </c:chart>
  <c:txPr>
    <a:bodyPr/>
    <a:lstStyle/>
    <a:p>
      <a:pPr>
        <a:defRPr sz="1200" b="1"/>
      </a:pPr>
      <a:endParaRPr lang="el-GR"/>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tx>
            <c:strRef>
              <c:f>[OUTPUT.xls]Sheet!$A$546</c:f>
              <c:strCache>
                <c:ptCount val="1"/>
                <c:pt idx="0">
                  <c:v>ΓΥΝΑΙΚΑ</c:v>
                </c:pt>
              </c:strCache>
            </c:strRef>
          </c:tx>
          <c:explosion val="25"/>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[OUTPUT.xls]Sheet!$B$544:$G$544</c:f>
              <c:strCache>
                <c:ptCount val="6"/>
                <c:pt idx="0">
                  <c:v>Ναι και έχω θετική άποψη</c:v>
                </c:pt>
                <c:pt idx="1">
                  <c:v>Ναι και έχω μάλλον θετική άποψη</c:v>
                </c:pt>
                <c:pt idx="2">
                  <c:v>Ναι και έχω μάλλον αρνητική άποψη</c:v>
                </c:pt>
                <c:pt idx="3">
                  <c:v>Ναι και έχω αρνητική άποψη</c:v>
                </c:pt>
                <c:pt idx="4">
                  <c:v>Όχι και επομένως δεν έχω άποψη</c:v>
                </c:pt>
                <c:pt idx="5">
                  <c:v>ΔΓ/ΔΑ</c:v>
                </c:pt>
              </c:strCache>
            </c:strRef>
          </c:cat>
          <c:val>
            <c:numRef>
              <c:f>[OUTPUT.xls]Sheet!$B$546:$G$546</c:f>
              <c:numCache>
                <c:formatCode>#,##0.0%</c:formatCode>
                <c:ptCount val="6"/>
                <c:pt idx="0">
                  <c:v>7.5212557226945712E-2</c:v>
                </c:pt>
                <c:pt idx="1">
                  <c:v>6.540222367560497E-2</c:v>
                </c:pt>
                <c:pt idx="2">
                  <c:v>2.4852844996729889E-2</c:v>
                </c:pt>
                <c:pt idx="3">
                  <c:v>3.4009156311314584E-2</c:v>
                </c:pt>
                <c:pt idx="4">
                  <c:v>0.77305428384565078</c:v>
                </c:pt>
                <c:pt idx="5">
                  <c:v>2.746893394375409E-2</c:v>
                </c:pt>
              </c:numCache>
            </c:numRef>
          </c:val>
          <c:extLst>
            <c:ext xmlns:c16="http://schemas.microsoft.com/office/drawing/2014/chart" uri="{C3380CC4-5D6E-409C-BE32-E72D297353CC}">
              <c16:uniqueId val="{00000000-BC77-4F91-908E-CB38D0E86E3F}"/>
            </c:ext>
          </c:extLst>
        </c:ser>
        <c:dLbls>
          <c:showLegendKey val="0"/>
          <c:showVal val="0"/>
          <c:showCatName val="0"/>
          <c:showSerName val="0"/>
          <c:showPercent val="1"/>
          <c:showBubbleSize val="0"/>
          <c:showLeaderLines val="1"/>
        </c:dLbls>
      </c:pie3DChart>
    </c:plotArea>
    <c:legend>
      <c:legendPos val="t"/>
      <c:overlay val="0"/>
    </c:legend>
    <c:plotVisOnly val="1"/>
    <c:dispBlanksAs val="gap"/>
    <c:showDLblsOverMax val="0"/>
  </c:chart>
  <c:txPr>
    <a:bodyPr/>
    <a:lstStyle/>
    <a:p>
      <a:pPr>
        <a:defRPr sz="1200" b="1"/>
      </a:pPr>
      <a:endParaRPr lang="el-GR"/>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floor>
    <c:sideWall>
      <c:thickness val="0"/>
    </c:sideWall>
    <c:backWall>
      <c:thickness val="0"/>
    </c:backWall>
    <c:plotArea>
      <c:layout/>
      <c:bar3DChart>
        <c:barDir val="bar"/>
        <c:grouping val="percentStacked"/>
        <c:varyColors val="0"/>
        <c:ser>
          <c:idx val="0"/>
          <c:order val="0"/>
          <c:tx>
            <c:strRef>
              <c:f>Sheet!$B$553</c:f>
              <c:strCache>
                <c:ptCount val="1"/>
                <c:pt idx="0">
                  <c:v>Ναι και έχω θετική άποψη</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Sheet!$A$554:$A$558</c:f>
              <c:strCache>
                <c:ptCount val="5"/>
                <c:pt idx="0">
                  <c:v>17-34</c:v>
                </c:pt>
                <c:pt idx="1">
                  <c:v>35- 44</c:v>
                </c:pt>
                <c:pt idx="2">
                  <c:v>45- 54</c:v>
                </c:pt>
                <c:pt idx="3">
                  <c:v>55- 64</c:v>
                </c:pt>
                <c:pt idx="4">
                  <c:v>65+</c:v>
                </c:pt>
              </c:strCache>
            </c:strRef>
          </c:cat>
          <c:val>
            <c:numRef>
              <c:f>Sheet!$B$554:$B$558</c:f>
              <c:numCache>
                <c:formatCode>#,##0.0%</c:formatCode>
                <c:ptCount val="5"/>
                <c:pt idx="0">
                  <c:v>9.1503267973856203E-2</c:v>
                </c:pt>
                <c:pt idx="1">
                  <c:v>6.8681318681318673E-2</c:v>
                </c:pt>
                <c:pt idx="2">
                  <c:v>0.1</c:v>
                </c:pt>
                <c:pt idx="3">
                  <c:v>9.8615916955017299E-2</c:v>
                </c:pt>
                <c:pt idx="4">
                  <c:v>9.2074592074592065E-2</c:v>
                </c:pt>
              </c:numCache>
            </c:numRef>
          </c:val>
          <c:extLst>
            <c:ext xmlns:c16="http://schemas.microsoft.com/office/drawing/2014/chart" uri="{C3380CC4-5D6E-409C-BE32-E72D297353CC}">
              <c16:uniqueId val="{00000000-0AD6-4077-831F-8FA046EAC34F}"/>
            </c:ext>
          </c:extLst>
        </c:ser>
        <c:ser>
          <c:idx val="1"/>
          <c:order val="1"/>
          <c:tx>
            <c:strRef>
              <c:f>Sheet!$C$553</c:f>
              <c:strCache>
                <c:ptCount val="1"/>
                <c:pt idx="0">
                  <c:v>Ναι και έχω μάλλον θετική άποψη</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Sheet!$A$554:$A$558</c:f>
              <c:strCache>
                <c:ptCount val="5"/>
                <c:pt idx="0">
                  <c:v>17-34</c:v>
                </c:pt>
                <c:pt idx="1">
                  <c:v>35- 44</c:v>
                </c:pt>
                <c:pt idx="2">
                  <c:v>45- 54</c:v>
                </c:pt>
                <c:pt idx="3">
                  <c:v>55- 64</c:v>
                </c:pt>
                <c:pt idx="4">
                  <c:v>65+</c:v>
                </c:pt>
              </c:strCache>
            </c:strRef>
          </c:cat>
          <c:val>
            <c:numRef>
              <c:f>Sheet!$C$554:$C$558</c:f>
              <c:numCache>
                <c:formatCode>#,##0.0%</c:formatCode>
                <c:ptCount val="5"/>
                <c:pt idx="0">
                  <c:v>7.8431372549019607E-2</c:v>
                </c:pt>
                <c:pt idx="1">
                  <c:v>8.7912087912087919E-2</c:v>
                </c:pt>
                <c:pt idx="2">
                  <c:v>7.636363636363637E-2</c:v>
                </c:pt>
                <c:pt idx="3">
                  <c:v>8.1314878892733575E-2</c:v>
                </c:pt>
                <c:pt idx="4">
                  <c:v>5.3613053613053616E-2</c:v>
                </c:pt>
              </c:numCache>
            </c:numRef>
          </c:val>
          <c:extLst>
            <c:ext xmlns:c16="http://schemas.microsoft.com/office/drawing/2014/chart" uri="{C3380CC4-5D6E-409C-BE32-E72D297353CC}">
              <c16:uniqueId val="{00000001-0AD6-4077-831F-8FA046EAC34F}"/>
            </c:ext>
          </c:extLst>
        </c:ser>
        <c:ser>
          <c:idx val="2"/>
          <c:order val="2"/>
          <c:tx>
            <c:strRef>
              <c:f>Sheet!$D$553</c:f>
              <c:strCache>
                <c:ptCount val="1"/>
                <c:pt idx="0">
                  <c:v>Ναι και έχω μάλλον αρνητική άποψη</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Sheet!$A$554:$A$558</c:f>
              <c:strCache>
                <c:ptCount val="5"/>
                <c:pt idx="0">
                  <c:v>17-34</c:v>
                </c:pt>
                <c:pt idx="1">
                  <c:v>35- 44</c:v>
                </c:pt>
                <c:pt idx="2">
                  <c:v>45- 54</c:v>
                </c:pt>
                <c:pt idx="3">
                  <c:v>55- 64</c:v>
                </c:pt>
                <c:pt idx="4">
                  <c:v>65+</c:v>
                </c:pt>
              </c:strCache>
            </c:strRef>
          </c:cat>
          <c:val>
            <c:numRef>
              <c:f>Sheet!$D$554:$D$558</c:f>
              <c:numCache>
                <c:formatCode>#,##0.0%</c:formatCode>
                <c:ptCount val="5"/>
                <c:pt idx="0">
                  <c:v>1.9607843137254902E-2</c:v>
                </c:pt>
                <c:pt idx="1">
                  <c:v>2.197802197802198E-2</c:v>
                </c:pt>
                <c:pt idx="2">
                  <c:v>3.0909090909090907E-2</c:v>
                </c:pt>
                <c:pt idx="3">
                  <c:v>4.3252595155709346E-2</c:v>
                </c:pt>
                <c:pt idx="4">
                  <c:v>2.7972027972027972E-2</c:v>
                </c:pt>
              </c:numCache>
            </c:numRef>
          </c:val>
          <c:extLst>
            <c:ext xmlns:c16="http://schemas.microsoft.com/office/drawing/2014/chart" uri="{C3380CC4-5D6E-409C-BE32-E72D297353CC}">
              <c16:uniqueId val="{00000002-0AD6-4077-831F-8FA046EAC34F}"/>
            </c:ext>
          </c:extLst>
        </c:ser>
        <c:ser>
          <c:idx val="3"/>
          <c:order val="3"/>
          <c:tx>
            <c:strRef>
              <c:f>Sheet!$E$553</c:f>
              <c:strCache>
                <c:ptCount val="1"/>
                <c:pt idx="0">
                  <c:v>Ναι και έχω αρνητική άποψη</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Sheet!$A$554:$A$558</c:f>
              <c:strCache>
                <c:ptCount val="5"/>
                <c:pt idx="0">
                  <c:v>17-34</c:v>
                </c:pt>
                <c:pt idx="1">
                  <c:v>35- 44</c:v>
                </c:pt>
                <c:pt idx="2">
                  <c:v>45- 54</c:v>
                </c:pt>
                <c:pt idx="3">
                  <c:v>55- 64</c:v>
                </c:pt>
                <c:pt idx="4">
                  <c:v>65+</c:v>
                </c:pt>
              </c:strCache>
            </c:strRef>
          </c:cat>
          <c:val>
            <c:numRef>
              <c:f>Sheet!$E$554:$E$558</c:f>
              <c:numCache>
                <c:formatCode>#,##0.0%</c:formatCode>
                <c:ptCount val="5"/>
                <c:pt idx="0">
                  <c:v>1.9607843137254902E-2</c:v>
                </c:pt>
                <c:pt idx="1">
                  <c:v>3.5714285714285719E-2</c:v>
                </c:pt>
                <c:pt idx="2">
                  <c:v>4.5454545454545456E-2</c:v>
                </c:pt>
                <c:pt idx="3">
                  <c:v>3.9792387543252594E-2</c:v>
                </c:pt>
                <c:pt idx="4">
                  <c:v>4.312354312354312E-2</c:v>
                </c:pt>
              </c:numCache>
            </c:numRef>
          </c:val>
          <c:extLst>
            <c:ext xmlns:c16="http://schemas.microsoft.com/office/drawing/2014/chart" uri="{C3380CC4-5D6E-409C-BE32-E72D297353CC}">
              <c16:uniqueId val="{00000003-0AD6-4077-831F-8FA046EAC34F}"/>
            </c:ext>
          </c:extLst>
        </c:ser>
        <c:ser>
          <c:idx val="4"/>
          <c:order val="4"/>
          <c:tx>
            <c:strRef>
              <c:f>Sheet!$F$553</c:f>
              <c:strCache>
                <c:ptCount val="1"/>
                <c:pt idx="0">
                  <c:v>Όχι και επομένως δεν έχω άποψη</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Sheet!$A$554:$A$558</c:f>
              <c:strCache>
                <c:ptCount val="5"/>
                <c:pt idx="0">
                  <c:v>17-34</c:v>
                </c:pt>
                <c:pt idx="1">
                  <c:v>35- 44</c:v>
                </c:pt>
                <c:pt idx="2">
                  <c:v>45- 54</c:v>
                </c:pt>
                <c:pt idx="3">
                  <c:v>55- 64</c:v>
                </c:pt>
                <c:pt idx="4">
                  <c:v>65+</c:v>
                </c:pt>
              </c:strCache>
            </c:strRef>
          </c:cat>
          <c:val>
            <c:numRef>
              <c:f>Sheet!$F$554:$F$558</c:f>
              <c:numCache>
                <c:formatCode>#,##0.0%</c:formatCode>
                <c:ptCount val="5"/>
                <c:pt idx="0">
                  <c:v>0.75816993464052285</c:v>
                </c:pt>
                <c:pt idx="1">
                  <c:v>0.75549450549450559</c:v>
                </c:pt>
                <c:pt idx="2">
                  <c:v>0.71636363636363642</c:v>
                </c:pt>
                <c:pt idx="3">
                  <c:v>0.71280276816609001</c:v>
                </c:pt>
                <c:pt idx="4">
                  <c:v>0.76107226107226111</c:v>
                </c:pt>
              </c:numCache>
            </c:numRef>
          </c:val>
          <c:extLst>
            <c:ext xmlns:c16="http://schemas.microsoft.com/office/drawing/2014/chart" uri="{C3380CC4-5D6E-409C-BE32-E72D297353CC}">
              <c16:uniqueId val="{00000004-0AD6-4077-831F-8FA046EAC34F}"/>
            </c:ext>
          </c:extLst>
        </c:ser>
        <c:ser>
          <c:idx val="5"/>
          <c:order val="5"/>
          <c:tx>
            <c:strRef>
              <c:f>Sheet!$G$553</c:f>
              <c:strCache>
                <c:ptCount val="1"/>
                <c:pt idx="0">
                  <c:v>ΔΓ/ΔΑ</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Sheet!$A$554:$A$558</c:f>
              <c:strCache>
                <c:ptCount val="5"/>
                <c:pt idx="0">
                  <c:v>17-34</c:v>
                </c:pt>
                <c:pt idx="1">
                  <c:v>35- 44</c:v>
                </c:pt>
                <c:pt idx="2">
                  <c:v>45- 54</c:v>
                </c:pt>
                <c:pt idx="3">
                  <c:v>55- 64</c:v>
                </c:pt>
                <c:pt idx="4">
                  <c:v>65+</c:v>
                </c:pt>
              </c:strCache>
            </c:strRef>
          </c:cat>
          <c:val>
            <c:numRef>
              <c:f>Sheet!$G$554:$G$558</c:f>
              <c:numCache>
                <c:formatCode>#,##0.0%</c:formatCode>
                <c:ptCount val="5"/>
                <c:pt idx="0">
                  <c:v>3.2679738562091505E-2</c:v>
                </c:pt>
                <c:pt idx="1">
                  <c:v>3.021978021978022E-2</c:v>
                </c:pt>
                <c:pt idx="2">
                  <c:v>3.0909090909090907E-2</c:v>
                </c:pt>
                <c:pt idx="3">
                  <c:v>2.4221453287197228E-2</c:v>
                </c:pt>
                <c:pt idx="4">
                  <c:v>2.2144522144522144E-2</c:v>
                </c:pt>
              </c:numCache>
            </c:numRef>
          </c:val>
          <c:extLst>
            <c:ext xmlns:c16="http://schemas.microsoft.com/office/drawing/2014/chart" uri="{C3380CC4-5D6E-409C-BE32-E72D297353CC}">
              <c16:uniqueId val="{00000005-0AD6-4077-831F-8FA046EAC34F}"/>
            </c:ext>
          </c:extLst>
        </c:ser>
        <c:dLbls>
          <c:showLegendKey val="0"/>
          <c:showVal val="0"/>
          <c:showCatName val="0"/>
          <c:showSerName val="0"/>
          <c:showPercent val="0"/>
          <c:showBubbleSize val="0"/>
        </c:dLbls>
        <c:gapWidth val="95"/>
        <c:gapDepth val="95"/>
        <c:shape val="box"/>
        <c:axId val="140409088"/>
        <c:axId val="140427264"/>
        <c:axId val="0"/>
      </c:bar3DChart>
      <c:catAx>
        <c:axId val="140409088"/>
        <c:scaling>
          <c:orientation val="maxMin"/>
        </c:scaling>
        <c:delete val="0"/>
        <c:axPos val="l"/>
        <c:numFmt formatCode="General" sourceLinked="1"/>
        <c:majorTickMark val="none"/>
        <c:minorTickMark val="none"/>
        <c:tickLblPos val="nextTo"/>
        <c:crossAx val="140427264"/>
        <c:crosses val="autoZero"/>
        <c:auto val="1"/>
        <c:lblAlgn val="ctr"/>
        <c:lblOffset val="100"/>
        <c:noMultiLvlLbl val="0"/>
      </c:catAx>
      <c:valAx>
        <c:axId val="140427264"/>
        <c:scaling>
          <c:orientation val="minMax"/>
        </c:scaling>
        <c:delete val="1"/>
        <c:axPos val="t"/>
        <c:numFmt formatCode="0%" sourceLinked="1"/>
        <c:majorTickMark val="out"/>
        <c:minorTickMark val="none"/>
        <c:tickLblPos val="nextTo"/>
        <c:crossAx val="140409088"/>
        <c:crosses val="autoZero"/>
        <c:crossBetween val="between"/>
      </c:valAx>
      <c:spPr>
        <a:noFill/>
        <a:ln w="25400">
          <a:noFill/>
        </a:ln>
      </c:spPr>
    </c:plotArea>
    <c:legend>
      <c:legendPos val="t"/>
      <c:overlay val="0"/>
    </c:legend>
    <c:plotVisOnly val="1"/>
    <c:dispBlanksAs val="gap"/>
    <c:showDLblsOverMax val="0"/>
  </c:chart>
  <c:txPr>
    <a:bodyPr/>
    <a:lstStyle/>
    <a:p>
      <a:pPr>
        <a:defRPr sz="1200" b="1"/>
      </a:pPr>
      <a:endParaRPr lang="el-GR"/>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explosion val="25"/>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0-CE62-478A-A52E-46EF85AED7DA}"/>
              </c:ext>
            </c:extLst>
          </c:dPt>
          <c:dPt>
            <c:idx val="1"/>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1-CE62-478A-A52E-46EF85AED7DA}"/>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2-CE62-478A-A52E-46EF85AED7DA}"/>
              </c:ext>
            </c:extLst>
          </c:dPt>
          <c:dLbls>
            <c:dLbl>
              <c:idx val="0"/>
              <c:numFmt formatCode="0.0%" sourceLinked="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0-CE62-478A-A52E-46EF85AED7DA}"/>
                </c:ext>
              </c:extLst>
            </c:dLbl>
            <c:dLbl>
              <c:idx val="1"/>
              <c:numFmt formatCode="0.0%" sourceLinked="0"/>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2"/>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1-CE62-478A-A52E-46EF85AED7DA}"/>
                </c:ext>
              </c:extLst>
            </c:dLbl>
            <c:dLbl>
              <c:idx val="2"/>
              <c:numFmt formatCode="0.0%" sourceLinked="0"/>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3"/>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2-CE62-478A-A52E-46EF85AED7DA}"/>
                </c:ext>
              </c:extLst>
            </c:dLbl>
            <c:numFmt formatCode="0.0%" sourceLinked="0"/>
            <c:spPr>
              <a:solidFill>
                <a:prstClr val="white">
                  <a:alpha val="90000"/>
                </a:prstClr>
              </a:solidFill>
              <a:ln w="12700" cap="flat" cmpd="sng" algn="ctr">
                <a:solidFill>
                  <a:srgbClr val="4F81BD"/>
                </a:solidFill>
                <a:round/>
              </a:ln>
              <a:effectLst>
                <a:outerShdw blurRad="50800" dist="38100" dir="2700000" algn="tl" rotWithShape="0">
                  <a:srgbClr val="4F81BD">
                    <a:lumMod val="75000"/>
                    <a:alpha val="40000"/>
                  </a:srgb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Sheet1!$B$94:$B$96</c:f>
              <c:strCache>
                <c:ptCount val="3"/>
                <c:pt idx="0">
                  <c:v>ΝΑΙ</c:v>
                </c:pt>
                <c:pt idx="1">
                  <c:v>ΟΧΙ</c:v>
                </c:pt>
                <c:pt idx="2">
                  <c:v>ΔΓ/ΔΑ</c:v>
                </c:pt>
              </c:strCache>
            </c:strRef>
          </c:cat>
          <c:val>
            <c:numRef>
              <c:f>Sheet1!$E$94:$E$96</c:f>
              <c:numCache>
                <c:formatCode>0.0</c:formatCode>
                <c:ptCount val="3"/>
                <c:pt idx="0">
                  <c:v>47.622852576907711</c:v>
                </c:pt>
                <c:pt idx="1">
                  <c:v>52.217339192968439</c:v>
                </c:pt>
                <c:pt idx="2">
                  <c:v>0.15980823012385137</c:v>
                </c:pt>
              </c:numCache>
            </c:numRef>
          </c:val>
          <c:extLst>
            <c:ext xmlns:c16="http://schemas.microsoft.com/office/drawing/2014/chart" uri="{C3380CC4-5D6E-409C-BE32-E72D297353CC}">
              <c16:uniqueId val="{00000000-8E2A-41BE-B9DD-DBDDB36B2397}"/>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[OUTPUT.xls]Sheet!$A$608</c:f>
              <c:strCache>
                <c:ptCount val="1"/>
                <c:pt idx="0">
                  <c:v>ΑΝΔΡΑΣ</c:v>
                </c:pt>
              </c:strCache>
            </c:strRef>
          </c:tx>
          <c:explosion val="25"/>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0-7F7D-446B-A12B-756710FA283C}"/>
              </c:ext>
            </c:extLst>
          </c:dPt>
          <c:dPt>
            <c:idx val="1"/>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1-7F7D-446B-A12B-756710FA283C}"/>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2-7F7D-446B-A12B-756710FA283C}"/>
              </c:ext>
            </c:extLst>
          </c:dPt>
          <c:dLbls>
            <c:dLbl>
              <c:idx val="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0-7F7D-446B-A12B-756710FA283C}"/>
                </c:ext>
              </c:extLst>
            </c:dLbl>
            <c:dLbl>
              <c:idx val="1"/>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2"/>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1-7F7D-446B-A12B-756710FA283C}"/>
                </c:ext>
              </c:extLst>
            </c:dLbl>
            <c:dLbl>
              <c:idx val="2"/>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3"/>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2-7F7D-446B-A12B-756710FA283C}"/>
                </c:ext>
              </c:extLst>
            </c:dLbl>
            <c:spPr>
              <a:solidFill>
                <a:prstClr val="white">
                  <a:alpha val="90000"/>
                </a:prstClr>
              </a:solidFill>
              <a:ln w="12700" cap="flat" cmpd="sng" algn="ctr">
                <a:solidFill>
                  <a:srgbClr val="4F81BD"/>
                </a:solidFill>
                <a:round/>
              </a:ln>
              <a:effectLst>
                <a:outerShdw blurRad="50800" dist="38100" dir="2700000" algn="tl" rotWithShape="0">
                  <a:srgbClr val="4F81BD">
                    <a:lumMod val="75000"/>
                    <a:alpha val="40000"/>
                  </a:srgb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[OUTPUT.xls]Sheet!$B$607:$D$607</c:f>
              <c:strCache>
                <c:ptCount val="3"/>
                <c:pt idx="0">
                  <c:v>ΝΑΙ</c:v>
                </c:pt>
                <c:pt idx="1">
                  <c:v>ΟΧΙ</c:v>
                </c:pt>
                <c:pt idx="2">
                  <c:v>ΔΓ/ΔΑ</c:v>
                </c:pt>
              </c:strCache>
            </c:strRef>
          </c:cat>
          <c:val>
            <c:numRef>
              <c:f>[OUTPUT.xls]Sheet!$B$608:$D$608</c:f>
              <c:numCache>
                <c:formatCode>#,##0.0%</c:formatCode>
                <c:ptCount val="3"/>
                <c:pt idx="0">
                  <c:v>0.45585215605749491</c:v>
                </c:pt>
                <c:pt idx="1">
                  <c:v>0.54312114989733062</c:v>
                </c:pt>
                <c:pt idx="2">
                  <c:v>1.026694045174538E-3</c:v>
                </c:pt>
              </c:numCache>
            </c:numRef>
          </c:val>
          <c:extLst>
            <c:ext xmlns:c16="http://schemas.microsoft.com/office/drawing/2014/chart" uri="{C3380CC4-5D6E-409C-BE32-E72D297353CC}">
              <c16:uniqueId val="{00000000-D7AD-455F-90EE-D04FF4616AD7}"/>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floor>
    <c:sideWall>
      <c:thickness val="0"/>
    </c:sideWall>
    <c:backWall>
      <c:thickness val="0"/>
    </c:backWall>
    <c:plotArea>
      <c:layout/>
      <c:bar3DChart>
        <c:barDir val="bar"/>
        <c:grouping val="percentStacked"/>
        <c:varyColors val="0"/>
        <c:ser>
          <c:idx val="0"/>
          <c:order val="0"/>
          <c:tx>
            <c:strRef>
              <c:f>Sheet!$B$56</c:f>
              <c:strCache>
                <c:ptCount val="1"/>
                <c:pt idx="0">
                  <c:v>ΠΟΛΥ</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Sheet!$A$57:$A$61</c:f>
              <c:strCache>
                <c:ptCount val="5"/>
                <c:pt idx="0">
                  <c:v>17-34</c:v>
                </c:pt>
                <c:pt idx="1">
                  <c:v>35- 44</c:v>
                </c:pt>
                <c:pt idx="2">
                  <c:v>45- 54</c:v>
                </c:pt>
                <c:pt idx="3">
                  <c:v>55- 64</c:v>
                </c:pt>
                <c:pt idx="4">
                  <c:v>65+</c:v>
                </c:pt>
              </c:strCache>
            </c:strRef>
          </c:cat>
          <c:val>
            <c:numRef>
              <c:f>Sheet!$B$57:$B$61</c:f>
              <c:numCache>
                <c:formatCode>#,##0.0%</c:formatCode>
                <c:ptCount val="5"/>
                <c:pt idx="0">
                  <c:v>9.8039215686274522E-2</c:v>
                </c:pt>
                <c:pt idx="1">
                  <c:v>0.10714285714285714</c:v>
                </c:pt>
                <c:pt idx="2">
                  <c:v>8.545454545454545E-2</c:v>
                </c:pt>
                <c:pt idx="3">
                  <c:v>8.4775086505190306E-2</c:v>
                </c:pt>
                <c:pt idx="4">
                  <c:v>0.13403263403263405</c:v>
                </c:pt>
              </c:numCache>
            </c:numRef>
          </c:val>
          <c:extLst>
            <c:ext xmlns:c16="http://schemas.microsoft.com/office/drawing/2014/chart" uri="{C3380CC4-5D6E-409C-BE32-E72D297353CC}">
              <c16:uniqueId val="{00000000-B93C-4889-882F-FC4A5BBCC4F8}"/>
            </c:ext>
          </c:extLst>
        </c:ser>
        <c:ser>
          <c:idx val="1"/>
          <c:order val="1"/>
          <c:tx>
            <c:strRef>
              <c:f>Sheet!$C$56</c:f>
              <c:strCache>
                <c:ptCount val="1"/>
                <c:pt idx="0">
                  <c:v>ΑΡΚΕΤΑ</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Sheet!$A$57:$A$61</c:f>
              <c:strCache>
                <c:ptCount val="5"/>
                <c:pt idx="0">
                  <c:v>17-34</c:v>
                </c:pt>
                <c:pt idx="1">
                  <c:v>35- 44</c:v>
                </c:pt>
                <c:pt idx="2">
                  <c:v>45- 54</c:v>
                </c:pt>
                <c:pt idx="3">
                  <c:v>55- 64</c:v>
                </c:pt>
                <c:pt idx="4">
                  <c:v>65+</c:v>
                </c:pt>
              </c:strCache>
            </c:strRef>
          </c:cat>
          <c:val>
            <c:numRef>
              <c:f>Sheet!$C$57:$C$61</c:f>
              <c:numCache>
                <c:formatCode>#,##0.0%</c:formatCode>
                <c:ptCount val="5"/>
                <c:pt idx="0">
                  <c:v>0.33986928104575165</c:v>
                </c:pt>
                <c:pt idx="1">
                  <c:v>0.3351648351648352</c:v>
                </c:pt>
                <c:pt idx="2">
                  <c:v>0.31454545454545452</c:v>
                </c:pt>
                <c:pt idx="3">
                  <c:v>0.33391003460207613</c:v>
                </c:pt>
                <c:pt idx="4">
                  <c:v>0.32867132867132864</c:v>
                </c:pt>
              </c:numCache>
            </c:numRef>
          </c:val>
          <c:extLst>
            <c:ext xmlns:c16="http://schemas.microsoft.com/office/drawing/2014/chart" uri="{C3380CC4-5D6E-409C-BE32-E72D297353CC}">
              <c16:uniqueId val="{00000001-B93C-4889-882F-FC4A5BBCC4F8}"/>
            </c:ext>
          </c:extLst>
        </c:ser>
        <c:ser>
          <c:idx val="2"/>
          <c:order val="2"/>
          <c:tx>
            <c:strRef>
              <c:f>Sheet!$D$56</c:f>
              <c:strCache>
                <c:ptCount val="1"/>
                <c:pt idx="0">
                  <c:v>ΛΙΓΟ</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Sheet!$A$57:$A$61</c:f>
              <c:strCache>
                <c:ptCount val="5"/>
                <c:pt idx="0">
                  <c:v>17-34</c:v>
                </c:pt>
                <c:pt idx="1">
                  <c:v>35- 44</c:v>
                </c:pt>
                <c:pt idx="2">
                  <c:v>45- 54</c:v>
                </c:pt>
                <c:pt idx="3">
                  <c:v>55- 64</c:v>
                </c:pt>
                <c:pt idx="4">
                  <c:v>65+</c:v>
                </c:pt>
              </c:strCache>
            </c:strRef>
          </c:cat>
          <c:val>
            <c:numRef>
              <c:f>Sheet!$D$57:$D$61</c:f>
              <c:numCache>
                <c:formatCode>#,##0.0%</c:formatCode>
                <c:ptCount val="5"/>
                <c:pt idx="0">
                  <c:v>0.36601307189542481</c:v>
                </c:pt>
                <c:pt idx="1">
                  <c:v>0.31043956043956045</c:v>
                </c:pt>
                <c:pt idx="2">
                  <c:v>0.36909090909090908</c:v>
                </c:pt>
                <c:pt idx="3">
                  <c:v>0.3252595155709343</c:v>
                </c:pt>
                <c:pt idx="4">
                  <c:v>0.30652680652680653</c:v>
                </c:pt>
              </c:numCache>
            </c:numRef>
          </c:val>
          <c:extLst>
            <c:ext xmlns:c16="http://schemas.microsoft.com/office/drawing/2014/chart" uri="{C3380CC4-5D6E-409C-BE32-E72D297353CC}">
              <c16:uniqueId val="{00000002-B93C-4889-882F-FC4A5BBCC4F8}"/>
            </c:ext>
          </c:extLst>
        </c:ser>
        <c:ser>
          <c:idx val="3"/>
          <c:order val="3"/>
          <c:tx>
            <c:strRef>
              <c:f>Sheet!$E$56</c:f>
              <c:strCache>
                <c:ptCount val="1"/>
                <c:pt idx="0">
                  <c:v>ΚΑΘΟΛΟΥ</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Sheet!$A$57:$A$61</c:f>
              <c:strCache>
                <c:ptCount val="5"/>
                <c:pt idx="0">
                  <c:v>17-34</c:v>
                </c:pt>
                <c:pt idx="1">
                  <c:v>35- 44</c:v>
                </c:pt>
                <c:pt idx="2">
                  <c:v>45- 54</c:v>
                </c:pt>
                <c:pt idx="3">
                  <c:v>55- 64</c:v>
                </c:pt>
                <c:pt idx="4">
                  <c:v>65+</c:v>
                </c:pt>
              </c:strCache>
            </c:strRef>
          </c:cat>
          <c:val>
            <c:numRef>
              <c:f>Sheet!$E$57:$E$61</c:f>
              <c:numCache>
                <c:formatCode>#,##0.0%</c:formatCode>
                <c:ptCount val="5"/>
                <c:pt idx="0">
                  <c:v>0.19607843137254904</c:v>
                </c:pt>
                <c:pt idx="1">
                  <c:v>0.24175824175824176</c:v>
                </c:pt>
                <c:pt idx="2">
                  <c:v>0.22545454545454546</c:v>
                </c:pt>
                <c:pt idx="3">
                  <c:v>0.25086505190311414</c:v>
                </c:pt>
                <c:pt idx="4">
                  <c:v>0.22610722610722611</c:v>
                </c:pt>
              </c:numCache>
            </c:numRef>
          </c:val>
          <c:extLst>
            <c:ext xmlns:c16="http://schemas.microsoft.com/office/drawing/2014/chart" uri="{C3380CC4-5D6E-409C-BE32-E72D297353CC}">
              <c16:uniqueId val="{00000003-B93C-4889-882F-FC4A5BBCC4F8}"/>
            </c:ext>
          </c:extLst>
        </c:ser>
        <c:ser>
          <c:idx val="4"/>
          <c:order val="4"/>
          <c:tx>
            <c:strRef>
              <c:f>Sheet!$F$56</c:f>
              <c:strCache>
                <c:ptCount val="1"/>
                <c:pt idx="0">
                  <c:v>ΔΓ/ΔΑ</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Sheet!$A$57:$A$61</c:f>
              <c:strCache>
                <c:ptCount val="5"/>
                <c:pt idx="0">
                  <c:v>17-34</c:v>
                </c:pt>
                <c:pt idx="1">
                  <c:v>35- 44</c:v>
                </c:pt>
                <c:pt idx="2">
                  <c:v>45- 54</c:v>
                </c:pt>
                <c:pt idx="3">
                  <c:v>55- 64</c:v>
                </c:pt>
                <c:pt idx="4">
                  <c:v>65+</c:v>
                </c:pt>
              </c:strCache>
            </c:strRef>
          </c:cat>
          <c:val>
            <c:numRef>
              <c:f>Sheet!$F$57:$F$61</c:f>
              <c:numCache>
                <c:formatCode>#,##0.0%</c:formatCode>
                <c:ptCount val="5"/>
                <c:pt idx="1">
                  <c:v>5.4945054945054949E-3</c:v>
                </c:pt>
                <c:pt idx="2">
                  <c:v>5.4545454545454541E-3</c:v>
                </c:pt>
                <c:pt idx="3">
                  <c:v>5.1903114186851208E-3</c:v>
                </c:pt>
                <c:pt idx="4">
                  <c:v>4.662004662004662E-3</c:v>
                </c:pt>
              </c:numCache>
            </c:numRef>
          </c:val>
          <c:extLst>
            <c:ext xmlns:c16="http://schemas.microsoft.com/office/drawing/2014/chart" uri="{C3380CC4-5D6E-409C-BE32-E72D297353CC}">
              <c16:uniqueId val="{00000004-B93C-4889-882F-FC4A5BBCC4F8}"/>
            </c:ext>
          </c:extLst>
        </c:ser>
        <c:dLbls>
          <c:showLegendKey val="0"/>
          <c:showVal val="0"/>
          <c:showCatName val="0"/>
          <c:showSerName val="0"/>
          <c:showPercent val="0"/>
          <c:showBubbleSize val="0"/>
        </c:dLbls>
        <c:gapWidth val="95"/>
        <c:gapDepth val="95"/>
        <c:shape val="box"/>
        <c:axId val="138103424"/>
        <c:axId val="138109312"/>
        <c:axId val="0"/>
      </c:bar3DChart>
      <c:catAx>
        <c:axId val="138103424"/>
        <c:scaling>
          <c:orientation val="maxMin"/>
        </c:scaling>
        <c:delete val="0"/>
        <c:axPos val="l"/>
        <c:numFmt formatCode="General" sourceLinked="1"/>
        <c:majorTickMark val="none"/>
        <c:minorTickMark val="none"/>
        <c:tickLblPos val="nextTo"/>
        <c:crossAx val="138109312"/>
        <c:crosses val="autoZero"/>
        <c:auto val="1"/>
        <c:lblAlgn val="ctr"/>
        <c:lblOffset val="100"/>
        <c:noMultiLvlLbl val="0"/>
      </c:catAx>
      <c:valAx>
        <c:axId val="138109312"/>
        <c:scaling>
          <c:orientation val="minMax"/>
        </c:scaling>
        <c:delete val="1"/>
        <c:axPos val="t"/>
        <c:numFmt formatCode="0%" sourceLinked="1"/>
        <c:majorTickMark val="out"/>
        <c:minorTickMark val="none"/>
        <c:tickLblPos val="nextTo"/>
        <c:crossAx val="138103424"/>
        <c:crosses val="autoZero"/>
        <c:crossBetween val="between"/>
      </c:valAx>
      <c:spPr>
        <a:noFill/>
        <a:ln w="25400">
          <a:noFill/>
        </a:ln>
      </c:spPr>
    </c:plotArea>
    <c:legend>
      <c:legendPos val="t"/>
      <c:overlay val="0"/>
    </c:legend>
    <c:plotVisOnly val="1"/>
    <c:dispBlanksAs val="gap"/>
    <c:showDLblsOverMax val="0"/>
  </c:chart>
  <c:txPr>
    <a:bodyPr/>
    <a:lstStyle/>
    <a:p>
      <a:pPr>
        <a:defRPr sz="1200" b="1"/>
      </a:pPr>
      <a:endParaRPr lang="el-GR"/>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[OUTPUT.xls]Sheet!$A$609</c:f>
              <c:strCache>
                <c:ptCount val="1"/>
                <c:pt idx="0">
                  <c:v>ΓΥΝΑΙΚΑ</c:v>
                </c:pt>
              </c:strCache>
            </c:strRef>
          </c:tx>
          <c:explosion val="25"/>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0-006E-4DA4-A702-2CE33AFB1273}"/>
              </c:ext>
            </c:extLst>
          </c:dPt>
          <c:dPt>
            <c:idx val="1"/>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1-006E-4DA4-A702-2CE33AFB1273}"/>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2-006E-4DA4-A702-2CE33AFB1273}"/>
              </c:ext>
            </c:extLst>
          </c:dPt>
          <c:dLbls>
            <c:dLbl>
              <c:idx val="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0-006E-4DA4-A702-2CE33AFB1273}"/>
                </c:ext>
              </c:extLst>
            </c:dLbl>
            <c:dLbl>
              <c:idx val="1"/>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2"/>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1-006E-4DA4-A702-2CE33AFB1273}"/>
                </c:ext>
              </c:extLst>
            </c:dLbl>
            <c:dLbl>
              <c:idx val="2"/>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3"/>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2-006E-4DA4-A702-2CE33AFB1273}"/>
                </c:ext>
              </c:extLst>
            </c:dLbl>
            <c:spPr>
              <a:solidFill>
                <a:prstClr val="white">
                  <a:alpha val="90000"/>
                </a:prstClr>
              </a:solidFill>
              <a:ln w="12700" cap="flat" cmpd="sng" algn="ctr">
                <a:solidFill>
                  <a:srgbClr val="4F81BD"/>
                </a:solidFill>
                <a:round/>
              </a:ln>
              <a:effectLst>
                <a:outerShdw blurRad="50800" dist="38100" dir="2700000" algn="tl" rotWithShape="0">
                  <a:srgbClr val="4F81BD">
                    <a:lumMod val="75000"/>
                    <a:alpha val="40000"/>
                  </a:srgb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[OUTPUT.xls]Sheet!$B$607:$D$607</c:f>
              <c:strCache>
                <c:ptCount val="3"/>
                <c:pt idx="0">
                  <c:v>ΝΑΙ</c:v>
                </c:pt>
                <c:pt idx="1">
                  <c:v>ΟΧΙ</c:v>
                </c:pt>
                <c:pt idx="2">
                  <c:v>ΔΓ/ΔΑ</c:v>
                </c:pt>
              </c:strCache>
            </c:strRef>
          </c:cat>
          <c:val>
            <c:numRef>
              <c:f>[OUTPUT.xls]Sheet!$B$609:$D$609</c:f>
              <c:numCache>
                <c:formatCode>#,##0.0%</c:formatCode>
                <c:ptCount val="3"/>
                <c:pt idx="0">
                  <c:v>0.48920863309352519</c:v>
                </c:pt>
                <c:pt idx="1">
                  <c:v>0.50882930019620665</c:v>
                </c:pt>
                <c:pt idx="2">
                  <c:v>1.9620667102681491E-3</c:v>
                </c:pt>
              </c:numCache>
            </c:numRef>
          </c:val>
          <c:extLst>
            <c:ext xmlns:c16="http://schemas.microsoft.com/office/drawing/2014/chart" uri="{C3380CC4-5D6E-409C-BE32-E72D297353CC}">
              <c16:uniqueId val="{00000000-F233-4FDE-8541-2C450B749DBA}"/>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floor>
    <c:sideWall>
      <c:thickness val="0"/>
    </c:sideWall>
    <c:backWall>
      <c:thickness val="0"/>
    </c:backWall>
    <c:plotArea>
      <c:layout/>
      <c:bar3DChart>
        <c:barDir val="bar"/>
        <c:grouping val="percentStacked"/>
        <c:varyColors val="0"/>
        <c:ser>
          <c:idx val="0"/>
          <c:order val="0"/>
          <c:tx>
            <c:strRef>
              <c:f>Sheet!$B$616</c:f>
              <c:strCache>
                <c:ptCount val="1"/>
                <c:pt idx="0">
                  <c:v>ΝΑΙ</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Sheet!$A$617:$A$621</c:f>
              <c:strCache>
                <c:ptCount val="5"/>
                <c:pt idx="0">
                  <c:v>17-34</c:v>
                </c:pt>
                <c:pt idx="1">
                  <c:v>35- 44</c:v>
                </c:pt>
                <c:pt idx="2">
                  <c:v>45- 54</c:v>
                </c:pt>
                <c:pt idx="3">
                  <c:v>55- 64</c:v>
                </c:pt>
                <c:pt idx="4">
                  <c:v>65+</c:v>
                </c:pt>
              </c:strCache>
            </c:strRef>
          </c:cat>
          <c:val>
            <c:numRef>
              <c:f>Sheet!$B$617:$B$621</c:f>
              <c:numCache>
                <c:formatCode>#,##0.0%</c:formatCode>
                <c:ptCount val="5"/>
                <c:pt idx="0">
                  <c:v>0.57516339869281052</c:v>
                </c:pt>
                <c:pt idx="1">
                  <c:v>0.5851648351648352</c:v>
                </c:pt>
                <c:pt idx="2">
                  <c:v>0.57272727272727275</c:v>
                </c:pt>
                <c:pt idx="3">
                  <c:v>0.48269896193771628</c:v>
                </c:pt>
                <c:pt idx="4">
                  <c:v>0.34615384615384615</c:v>
                </c:pt>
              </c:numCache>
            </c:numRef>
          </c:val>
          <c:extLst>
            <c:ext xmlns:c16="http://schemas.microsoft.com/office/drawing/2014/chart" uri="{C3380CC4-5D6E-409C-BE32-E72D297353CC}">
              <c16:uniqueId val="{00000000-0C8A-4631-9F6D-51CFC83C8FF5}"/>
            </c:ext>
          </c:extLst>
        </c:ser>
        <c:ser>
          <c:idx val="1"/>
          <c:order val="1"/>
          <c:tx>
            <c:strRef>
              <c:f>Sheet!$C$616</c:f>
              <c:strCache>
                <c:ptCount val="1"/>
                <c:pt idx="0">
                  <c:v>ΟΧΙ</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Sheet!$A$617:$A$621</c:f>
              <c:strCache>
                <c:ptCount val="5"/>
                <c:pt idx="0">
                  <c:v>17-34</c:v>
                </c:pt>
                <c:pt idx="1">
                  <c:v>35- 44</c:v>
                </c:pt>
                <c:pt idx="2">
                  <c:v>45- 54</c:v>
                </c:pt>
                <c:pt idx="3">
                  <c:v>55- 64</c:v>
                </c:pt>
                <c:pt idx="4">
                  <c:v>65+</c:v>
                </c:pt>
              </c:strCache>
            </c:strRef>
          </c:cat>
          <c:val>
            <c:numRef>
              <c:f>Sheet!$C$617:$C$621</c:f>
              <c:numCache>
                <c:formatCode>#,##0.0%</c:formatCode>
                <c:ptCount val="5"/>
                <c:pt idx="0">
                  <c:v>0.42483660130718953</c:v>
                </c:pt>
                <c:pt idx="1">
                  <c:v>0.4148351648351648</c:v>
                </c:pt>
                <c:pt idx="2">
                  <c:v>0.42545454545454547</c:v>
                </c:pt>
                <c:pt idx="3">
                  <c:v>0.51557093425605538</c:v>
                </c:pt>
                <c:pt idx="4">
                  <c:v>0.6515151515151516</c:v>
                </c:pt>
              </c:numCache>
            </c:numRef>
          </c:val>
          <c:extLst>
            <c:ext xmlns:c16="http://schemas.microsoft.com/office/drawing/2014/chart" uri="{C3380CC4-5D6E-409C-BE32-E72D297353CC}">
              <c16:uniqueId val="{00000001-0C8A-4631-9F6D-51CFC83C8FF5}"/>
            </c:ext>
          </c:extLst>
        </c:ser>
        <c:ser>
          <c:idx val="2"/>
          <c:order val="2"/>
          <c:tx>
            <c:strRef>
              <c:f>Sheet!$D$616</c:f>
              <c:strCache>
                <c:ptCount val="1"/>
                <c:pt idx="0">
                  <c:v>ΔΓ/ΔΑ</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Sheet!$A$617:$A$621</c:f>
              <c:strCache>
                <c:ptCount val="5"/>
                <c:pt idx="0">
                  <c:v>17-34</c:v>
                </c:pt>
                <c:pt idx="1">
                  <c:v>35- 44</c:v>
                </c:pt>
                <c:pt idx="2">
                  <c:v>45- 54</c:v>
                </c:pt>
                <c:pt idx="3">
                  <c:v>55- 64</c:v>
                </c:pt>
                <c:pt idx="4">
                  <c:v>65+</c:v>
                </c:pt>
              </c:strCache>
            </c:strRef>
          </c:cat>
          <c:val>
            <c:numRef>
              <c:f>Sheet!$D$617:$D$621</c:f>
              <c:numCache>
                <c:formatCode>General</c:formatCode>
                <c:ptCount val="5"/>
                <c:pt idx="2" formatCode="#,##0.0%">
                  <c:v>1.8181818181818182E-3</c:v>
                </c:pt>
                <c:pt idx="3" formatCode="#,##0.0%">
                  <c:v>1.7301038062283735E-3</c:v>
                </c:pt>
                <c:pt idx="4" formatCode="#,##0.0%">
                  <c:v>2.331002331002331E-3</c:v>
                </c:pt>
              </c:numCache>
            </c:numRef>
          </c:val>
          <c:extLst>
            <c:ext xmlns:c16="http://schemas.microsoft.com/office/drawing/2014/chart" uri="{C3380CC4-5D6E-409C-BE32-E72D297353CC}">
              <c16:uniqueId val="{00000002-0C8A-4631-9F6D-51CFC83C8FF5}"/>
            </c:ext>
          </c:extLst>
        </c:ser>
        <c:dLbls>
          <c:showLegendKey val="0"/>
          <c:showVal val="0"/>
          <c:showCatName val="0"/>
          <c:showSerName val="0"/>
          <c:showPercent val="0"/>
          <c:showBubbleSize val="0"/>
        </c:dLbls>
        <c:gapWidth val="95"/>
        <c:gapDepth val="95"/>
        <c:shape val="box"/>
        <c:axId val="140568448"/>
        <c:axId val="140569984"/>
        <c:axId val="0"/>
      </c:bar3DChart>
      <c:catAx>
        <c:axId val="140568448"/>
        <c:scaling>
          <c:orientation val="maxMin"/>
        </c:scaling>
        <c:delete val="0"/>
        <c:axPos val="l"/>
        <c:numFmt formatCode="General" sourceLinked="1"/>
        <c:majorTickMark val="none"/>
        <c:minorTickMark val="none"/>
        <c:tickLblPos val="nextTo"/>
        <c:crossAx val="140569984"/>
        <c:crosses val="autoZero"/>
        <c:auto val="1"/>
        <c:lblAlgn val="ctr"/>
        <c:lblOffset val="100"/>
        <c:noMultiLvlLbl val="0"/>
      </c:catAx>
      <c:valAx>
        <c:axId val="140569984"/>
        <c:scaling>
          <c:orientation val="minMax"/>
        </c:scaling>
        <c:delete val="1"/>
        <c:axPos val="t"/>
        <c:numFmt formatCode="0%" sourceLinked="1"/>
        <c:majorTickMark val="out"/>
        <c:minorTickMark val="none"/>
        <c:tickLblPos val="nextTo"/>
        <c:crossAx val="140568448"/>
        <c:crosses val="autoZero"/>
        <c:crossBetween val="between"/>
      </c:valAx>
      <c:spPr>
        <a:noFill/>
        <a:ln w="25400">
          <a:noFill/>
        </a:ln>
      </c:spPr>
    </c:plotArea>
    <c:legend>
      <c:legendPos val="t"/>
      <c:overlay val="0"/>
    </c:legend>
    <c:plotVisOnly val="1"/>
    <c:dispBlanksAs val="gap"/>
    <c:showDLblsOverMax val="0"/>
  </c:chart>
  <c:txPr>
    <a:bodyPr/>
    <a:lstStyle/>
    <a:p>
      <a:pPr>
        <a:defRPr sz="1200" b="1"/>
      </a:pPr>
      <a:endParaRPr lang="el-GR"/>
    </a:p>
  </c:tx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explosion val="25"/>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0-B46D-4D4C-85D4-900E03416960}"/>
              </c:ext>
            </c:extLst>
          </c:dPt>
          <c:dPt>
            <c:idx val="1"/>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1-B46D-4D4C-85D4-900E03416960}"/>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2-B46D-4D4C-85D4-900E03416960}"/>
              </c:ext>
            </c:extLst>
          </c:dPt>
          <c:dPt>
            <c:idx val="3"/>
            <c:bubble3D val="0"/>
            <c:spPr>
              <a:solidFill>
                <a:schemeClr val="accent4">
                  <a:alpha val="90000"/>
                </a:schemeClr>
              </a:solidFill>
              <a:ln w="19050">
                <a:solidFill>
                  <a:schemeClr val="accent4">
                    <a:lumMod val="75000"/>
                  </a:schemeClr>
                </a:solid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extLst>
              <c:ext xmlns:c16="http://schemas.microsoft.com/office/drawing/2014/chart" uri="{C3380CC4-5D6E-409C-BE32-E72D297353CC}">
                <c16:uniqueId val="{00000003-B46D-4D4C-85D4-900E03416960}"/>
              </c:ext>
            </c:extLst>
          </c:dPt>
          <c:dPt>
            <c:idx val="4"/>
            <c:bubble3D val="0"/>
            <c:spPr>
              <a:solidFill>
                <a:schemeClr val="accent5">
                  <a:alpha val="90000"/>
                </a:schemeClr>
              </a:solidFill>
              <a:ln w="19050">
                <a:solidFill>
                  <a:schemeClr val="accent5">
                    <a:lumMod val="75000"/>
                  </a:schemeClr>
                </a:solidFill>
              </a:ln>
              <a:effectLst>
                <a:innerShdw blurRad="114300">
                  <a:schemeClr val="accent5">
                    <a:lumMod val="75000"/>
                  </a:schemeClr>
                </a:innerShdw>
              </a:effectLst>
              <a:scene3d>
                <a:camera prst="orthographicFront"/>
                <a:lightRig rig="threePt" dir="t"/>
              </a:scene3d>
              <a:sp3d contourW="19050" prstMaterial="flat">
                <a:contourClr>
                  <a:schemeClr val="accent5">
                    <a:lumMod val="75000"/>
                  </a:schemeClr>
                </a:contourClr>
              </a:sp3d>
            </c:spPr>
            <c:extLst>
              <c:ext xmlns:c16="http://schemas.microsoft.com/office/drawing/2014/chart" uri="{C3380CC4-5D6E-409C-BE32-E72D297353CC}">
                <c16:uniqueId val="{00000004-B46D-4D4C-85D4-900E03416960}"/>
              </c:ext>
            </c:extLst>
          </c:dPt>
          <c:dLbls>
            <c:dLbl>
              <c:idx val="0"/>
              <c:numFmt formatCode="0.0%" sourceLinked="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0-B46D-4D4C-85D4-900E03416960}"/>
                </c:ext>
              </c:extLst>
            </c:dLbl>
            <c:dLbl>
              <c:idx val="1"/>
              <c:numFmt formatCode="0.0%" sourceLinked="0"/>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accent2"/>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1-B46D-4D4C-85D4-900E03416960}"/>
                </c:ext>
              </c:extLst>
            </c:dLbl>
            <c:dLbl>
              <c:idx val="2"/>
              <c:numFmt formatCode="0.0%" sourceLinked="0"/>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accent3"/>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2-B46D-4D4C-85D4-900E03416960}"/>
                </c:ext>
              </c:extLst>
            </c:dLbl>
            <c:dLbl>
              <c:idx val="3"/>
              <c:numFmt formatCode="0.0%" sourceLinked="0"/>
              <c:spPr>
                <a:solidFill>
                  <a:schemeClr val="lt1">
                    <a:alpha val="90000"/>
                  </a:schemeClr>
                </a:solidFill>
                <a:ln w="12700" cap="flat" cmpd="sng" algn="ctr">
                  <a:solidFill>
                    <a:schemeClr val="accent4"/>
                  </a:solidFill>
                  <a:round/>
                </a:ln>
                <a:effectLst>
                  <a:outerShdw blurRad="50800" dist="38100" dir="2700000" algn="tl" rotWithShape="0">
                    <a:schemeClr val="accent4">
                      <a:lumMod val="75000"/>
                      <a:alpha val="40000"/>
                    </a:schemeClr>
                  </a:outerShdw>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accent4"/>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3-B46D-4D4C-85D4-900E03416960}"/>
                </c:ext>
              </c:extLst>
            </c:dLbl>
            <c:dLbl>
              <c:idx val="4"/>
              <c:numFmt formatCode="0.0%" sourceLinked="0"/>
              <c:spPr>
                <a:solidFill>
                  <a:schemeClr val="lt1">
                    <a:alpha val="90000"/>
                  </a:schemeClr>
                </a:solidFill>
                <a:ln w="12700" cap="flat" cmpd="sng" algn="ctr">
                  <a:solidFill>
                    <a:schemeClr val="accent5"/>
                  </a:solidFill>
                  <a:round/>
                </a:ln>
                <a:effectLst>
                  <a:outerShdw blurRad="50800" dist="38100" dir="2700000" algn="tl" rotWithShape="0">
                    <a:schemeClr val="accent5">
                      <a:lumMod val="75000"/>
                      <a:alpha val="40000"/>
                    </a:schemeClr>
                  </a:outerShdw>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accent5"/>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4-B46D-4D4C-85D4-900E03416960}"/>
                </c:ext>
              </c:extLst>
            </c:dLbl>
            <c:numFmt formatCode="0.0%" sourceLinked="0"/>
            <c:spPr>
              <a:solidFill>
                <a:prstClr val="white">
                  <a:alpha val="90000"/>
                </a:prstClr>
              </a:solidFill>
              <a:ln w="12700" cap="flat" cmpd="sng" algn="ctr">
                <a:solidFill>
                  <a:srgbClr val="4F81BD"/>
                </a:solidFill>
                <a:round/>
              </a:ln>
              <a:effectLst>
                <a:outerShdw blurRad="50800" dist="38100" dir="2700000" algn="tl" rotWithShape="0">
                  <a:srgbClr val="4F81BD">
                    <a:lumMod val="75000"/>
                    <a:alpha val="40000"/>
                  </a:srgbClr>
                </a:outerShdw>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Sheet1!$B$101:$B$105</c:f>
              <c:strCache>
                <c:ptCount val="5"/>
                <c:pt idx="0">
                  <c:v>ΝΑΙ</c:v>
                </c:pt>
                <c:pt idx="1">
                  <c:v>ΜΑΛΛΟΝ ΝΑΙ</c:v>
                </c:pt>
                <c:pt idx="2">
                  <c:v>ΜΑΛΛΟΝ ΟΧΙ</c:v>
                </c:pt>
                <c:pt idx="3">
                  <c:v>ΟΧΙ</c:v>
                </c:pt>
                <c:pt idx="4">
                  <c:v>ΔΓ/ΔΑ</c:v>
                </c:pt>
              </c:strCache>
            </c:strRef>
          </c:cat>
          <c:val>
            <c:numRef>
              <c:f>Sheet1!$E$101:$E$105</c:f>
              <c:numCache>
                <c:formatCode>0.0</c:formatCode>
                <c:ptCount val="5"/>
                <c:pt idx="0">
                  <c:v>45.721476510067113</c:v>
                </c:pt>
                <c:pt idx="1">
                  <c:v>21.812080536912752</c:v>
                </c:pt>
                <c:pt idx="2">
                  <c:v>11.996644295302014</c:v>
                </c:pt>
                <c:pt idx="3">
                  <c:v>18.959731543624162</c:v>
                </c:pt>
                <c:pt idx="4">
                  <c:v>1.5100671140939597</c:v>
                </c:pt>
              </c:numCache>
            </c:numRef>
          </c:val>
          <c:extLst>
            <c:ext xmlns:c16="http://schemas.microsoft.com/office/drawing/2014/chart" uri="{C3380CC4-5D6E-409C-BE32-E72D297353CC}">
              <c16:uniqueId val="{00000000-2C94-4B1C-8A7F-11BEF228D54E}"/>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[OUTPUT.xls]Sheet!$A$671</c:f>
              <c:strCache>
                <c:ptCount val="1"/>
                <c:pt idx="0">
                  <c:v>ΑΝΔΡΑΣ</c:v>
                </c:pt>
              </c:strCache>
            </c:strRef>
          </c:tx>
          <c:explosion val="25"/>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0-B279-4C8B-A2D9-5643BCC69E26}"/>
              </c:ext>
            </c:extLst>
          </c:dPt>
          <c:dPt>
            <c:idx val="1"/>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1-B279-4C8B-A2D9-5643BCC69E26}"/>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2-B279-4C8B-A2D9-5643BCC69E26}"/>
              </c:ext>
            </c:extLst>
          </c:dPt>
          <c:dPt>
            <c:idx val="3"/>
            <c:bubble3D val="0"/>
            <c:spPr>
              <a:solidFill>
                <a:schemeClr val="accent4">
                  <a:alpha val="90000"/>
                </a:schemeClr>
              </a:solidFill>
              <a:ln w="19050">
                <a:solidFill>
                  <a:schemeClr val="accent4">
                    <a:lumMod val="75000"/>
                  </a:schemeClr>
                </a:solid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extLst>
              <c:ext xmlns:c16="http://schemas.microsoft.com/office/drawing/2014/chart" uri="{C3380CC4-5D6E-409C-BE32-E72D297353CC}">
                <c16:uniqueId val="{00000003-B279-4C8B-A2D9-5643BCC69E26}"/>
              </c:ext>
            </c:extLst>
          </c:dPt>
          <c:dPt>
            <c:idx val="4"/>
            <c:bubble3D val="0"/>
            <c:spPr>
              <a:solidFill>
                <a:schemeClr val="accent5">
                  <a:alpha val="90000"/>
                </a:schemeClr>
              </a:solidFill>
              <a:ln w="19050">
                <a:solidFill>
                  <a:schemeClr val="accent5">
                    <a:lumMod val="75000"/>
                  </a:schemeClr>
                </a:solidFill>
              </a:ln>
              <a:effectLst>
                <a:innerShdw blurRad="114300">
                  <a:schemeClr val="accent5">
                    <a:lumMod val="75000"/>
                  </a:schemeClr>
                </a:innerShdw>
              </a:effectLst>
              <a:scene3d>
                <a:camera prst="orthographicFront"/>
                <a:lightRig rig="threePt" dir="t"/>
              </a:scene3d>
              <a:sp3d contourW="19050" prstMaterial="flat">
                <a:contourClr>
                  <a:schemeClr val="accent5">
                    <a:lumMod val="75000"/>
                  </a:schemeClr>
                </a:contourClr>
              </a:sp3d>
            </c:spPr>
            <c:extLst>
              <c:ext xmlns:c16="http://schemas.microsoft.com/office/drawing/2014/chart" uri="{C3380CC4-5D6E-409C-BE32-E72D297353CC}">
                <c16:uniqueId val="{00000004-B279-4C8B-A2D9-5643BCC69E26}"/>
              </c:ext>
            </c:extLst>
          </c:dPt>
          <c:dLbls>
            <c:dLbl>
              <c:idx val="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0-B279-4C8B-A2D9-5643BCC69E26}"/>
                </c:ext>
              </c:extLst>
            </c:dLbl>
            <c:dLbl>
              <c:idx val="1"/>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2"/>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1-B279-4C8B-A2D9-5643BCC69E26}"/>
                </c:ext>
              </c:extLst>
            </c:dLbl>
            <c:dLbl>
              <c:idx val="2"/>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3"/>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2-B279-4C8B-A2D9-5643BCC69E26}"/>
                </c:ext>
              </c:extLst>
            </c:dLbl>
            <c:dLbl>
              <c:idx val="3"/>
              <c:spPr>
                <a:solidFill>
                  <a:schemeClr val="lt1">
                    <a:alpha val="90000"/>
                  </a:schemeClr>
                </a:solidFill>
                <a:ln w="12700" cap="flat" cmpd="sng" algn="ctr">
                  <a:solidFill>
                    <a:schemeClr val="accent4"/>
                  </a:solidFill>
                  <a:round/>
                </a:ln>
                <a:effectLst>
                  <a:outerShdw blurRad="50800" dist="38100" dir="2700000" algn="tl" rotWithShape="0">
                    <a:schemeClr val="accent4">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4"/>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3-B279-4C8B-A2D9-5643BCC69E26}"/>
                </c:ext>
              </c:extLst>
            </c:dLbl>
            <c:dLbl>
              <c:idx val="4"/>
              <c:spPr>
                <a:solidFill>
                  <a:schemeClr val="lt1">
                    <a:alpha val="90000"/>
                  </a:schemeClr>
                </a:solidFill>
                <a:ln w="12700" cap="flat" cmpd="sng" algn="ctr">
                  <a:solidFill>
                    <a:schemeClr val="accent5"/>
                  </a:solidFill>
                  <a:round/>
                </a:ln>
                <a:effectLst>
                  <a:outerShdw blurRad="50800" dist="38100" dir="2700000" algn="tl" rotWithShape="0">
                    <a:schemeClr val="accent5">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5"/>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4-B279-4C8B-A2D9-5643BCC69E26}"/>
                </c:ext>
              </c:extLst>
            </c:dLbl>
            <c:spPr>
              <a:solidFill>
                <a:prstClr val="white">
                  <a:alpha val="90000"/>
                </a:prstClr>
              </a:solidFill>
              <a:ln w="12700" cap="flat" cmpd="sng" algn="ctr">
                <a:solidFill>
                  <a:srgbClr val="4F81BD"/>
                </a:solidFill>
                <a:round/>
              </a:ln>
              <a:effectLst>
                <a:outerShdw blurRad="50800" dist="38100" dir="2700000" algn="tl" rotWithShape="0">
                  <a:srgbClr val="4F81BD">
                    <a:lumMod val="75000"/>
                    <a:alpha val="40000"/>
                  </a:srgb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[OUTPUT.xls]Sheet!$B$670:$F$670</c:f>
              <c:strCache>
                <c:ptCount val="5"/>
                <c:pt idx="0">
                  <c:v>ΝΑΙ</c:v>
                </c:pt>
                <c:pt idx="1">
                  <c:v>ΜΑΛΛΟΝ ΝΑΙ</c:v>
                </c:pt>
                <c:pt idx="2">
                  <c:v>ΜΑΛΛΟΝ ΟΧΙ</c:v>
                </c:pt>
                <c:pt idx="3">
                  <c:v>ΟΧΙ</c:v>
                </c:pt>
                <c:pt idx="4">
                  <c:v>ΔΓ/ΔΑ</c:v>
                </c:pt>
              </c:strCache>
            </c:strRef>
          </c:cat>
          <c:val>
            <c:numRef>
              <c:f>[OUTPUT.xls]Sheet!$B$671:$F$671</c:f>
              <c:numCache>
                <c:formatCode>#,##0.0%</c:formatCode>
                <c:ptCount val="5"/>
                <c:pt idx="0">
                  <c:v>0.42342342342342343</c:v>
                </c:pt>
                <c:pt idx="1">
                  <c:v>0.2162162162162162</c:v>
                </c:pt>
                <c:pt idx="2">
                  <c:v>0.12612612612612614</c:v>
                </c:pt>
                <c:pt idx="3">
                  <c:v>0.22972972972972971</c:v>
                </c:pt>
                <c:pt idx="4">
                  <c:v>4.5045045045045045E-3</c:v>
                </c:pt>
              </c:numCache>
            </c:numRef>
          </c:val>
          <c:extLst>
            <c:ext xmlns:c16="http://schemas.microsoft.com/office/drawing/2014/chart" uri="{C3380CC4-5D6E-409C-BE32-E72D297353CC}">
              <c16:uniqueId val="{00000000-0F98-4F6F-8356-80AE5D4DADB5}"/>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[OUTPUT.xls]Sheet!$A$672</c:f>
              <c:strCache>
                <c:ptCount val="1"/>
                <c:pt idx="0">
                  <c:v>ΓΥΝΑΙΚΑ</c:v>
                </c:pt>
              </c:strCache>
            </c:strRef>
          </c:tx>
          <c:explosion val="25"/>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0-C1EC-49BC-97D0-18A9B33C9EC6}"/>
              </c:ext>
            </c:extLst>
          </c:dPt>
          <c:dPt>
            <c:idx val="1"/>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1-C1EC-49BC-97D0-18A9B33C9EC6}"/>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2-C1EC-49BC-97D0-18A9B33C9EC6}"/>
              </c:ext>
            </c:extLst>
          </c:dPt>
          <c:dPt>
            <c:idx val="3"/>
            <c:bubble3D val="0"/>
            <c:spPr>
              <a:solidFill>
                <a:schemeClr val="accent4">
                  <a:alpha val="90000"/>
                </a:schemeClr>
              </a:solidFill>
              <a:ln w="19050">
                <a:solidFill>
                  <a:schemeClr val="accent4">
                    <a:lumMod val="75000"/>
                  </a:schemeClr>
                </a:solid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extLst>
              <c:ext xmlns:c16="http://schemas.microsoft.com/office/drawing/2014/chart" uri="{C3380CC4-5D6E-409C-BE32-E72D297353CC}">
                <c16:uniqueId val="{00000003-C1EC-49BC-97D0-18A9B33C9EC6}"/>
              </c:ext>
            </c:extLst>
          </c:dPt>
          <c:dPt>
            <c:idx val="4"/>
            <c:bubble3D val="0"/>
            <c:spPr>
              <a:solidFill>
                <a:schemeClr val="accent5">
                  <a:alpha val="90000"/>
                </a:schemeClr>
              </a:solidFill>
              <a:ln w="19050">
                <a:solidFill>
                  <a:schemeClr val="accent5">
                    <a:lumMod val="75000"/>
                  </a:schemeClr>
                </a:solidFill>
              </a:ln>
              <a:effectLst>
                <a:innerShdw blurRad="114300">
                  <a:schemeClr val="accent5">
                    <a:lumMod val="75000"/>
                  </a:schemeClr>
                </a:innerShdw>
              </a:effectLst>
              <a:scene3d>
                <a:camera prst="orthographicFront"/>
                <a:lightRig rig="threePt" dir="t"/>
              </a:scene3d>
              <a:sp3d contourW="19050" prstMaterial="flat">
                <a:contourClr>
                  <a:schemeClr val="accent5">
                    <a:lumMod val="75000"/>
                  </a:schemeClr>
                </a:contourClr>
              </a:sp3d>
            </c:spPr>
            <c:extLst>
              <c:ext xmlns:c16="http://schemas.microsoft.com/office/drawing/2014/chart" uri="{C3380CC4-5D6E-409C-BE32-E72D297353CC}">
                <c16:uniqueId val="{00000004-C1EC-49BC-97D0-18A9B33C9EC6}"/>
              </c:ext>
            </c:extLst>
          </c:dPt>
          <c:dLbls>
            <c:dLbl>
              <c:idx val="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0-C1EC-49BC-97D0-18A9B33C9EC6}"/>
                </c:ext>
              </c:extLst>
            </c:dLbl>
            <c:dLbl>
              <c:idx val="1"/>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2"/>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1-C1EC-49BC-97D0-18A9B33C9EC6}"/>
                </c:ext>
              </c:extLst>
            </c:dLbl>
            <c:dLbl>
              <c:idx val="2"/>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3"/>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2-C1EC-49BC-97D0-18A9B33C9EC6}"/>
                </c:ext>
              </c:extLst>
            </c:dLbl>
            <c:dLbl>
              <c:idx val="3"/>
              <c:spPr>
                <a:solidFill>
                  <a:schemeClr val="lt1">
                    <a:alpha val="90000"/>
                  </a:schemeClr>
                </a:solidFill>
                <a:ln w="12700" cap="flat" cmpd="sng" algn="ctr">
                  <a:solidFill>
                    <a:schemeClr val="accent4"/>
                  </a:solidFill>
                  <a:round/>
                </a:ln>
                <a:effectLst>
                  <a:outerShdw blurRad="50800" dist="38100" dir="2700000" algn="tl" rotWithShape="0">
                    <a:schemeClr val="accent4">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4"/>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3-C1EC-49BC-97D0-18A9B33C9EC6}"/>
                </c:ext>
              </c:extLst>
            </c:dLbl>
            <c:dLbl>
              <c:idx val="4"/>
              <c:spPr>
                <a:solidFill>
                  <a:schemeClr val="lt1">
                    <a:alpha val="90000"/>
                  </a:schemeClr>
                </a:solidFill>
                <a:ln w="12700" cap="flat" cmpd="sng" algn="ctr">
                  <a:solidFill>
                    <a:schemeClr val="accent5"/>
                  </a:solidFill>
                  <a:round/>
                </a:ln>
                <a:effectLst>
                  <a:outerShdw blurRad="50800" dist="38100" dir="2700000" algn="tl" rotWithShape="0">
                    <a:schemeClr val="accent5">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5"/>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4-C1EC-49BC-97D0-18A9B33C9EC6}"/>
                </c:ext>
              </c:extLst>
            </c:dLbl>
            <c:spPr>
              <a:solidFill>
                <a:prstClr val="white">
                  <a:alpha val="90000"/>
                </a:prstClr>
              </a:solidFill>
              <a:ln w="12700" cap="flat" cmpd="sng" algn="ctr">
                <a:solidFill>
                  <a:srgbClr val="4F81BD"/>
                </a:solidFill>
                <a:round/>
              </a:ln>
              <a:effectLst>
                <a:outerShdw blurRad="50800" dist="38100" dir="2700000" algn="tl" rotWithShape="0">
                  <a:srgbClr val="4F81BD">
                    <a:lumMod val="75000"/>
                    <a:alpha val="40000"/>
                  </a:srgb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[OUTPUT.xls]Sheet!$B$670:$F$670</c:f>
              <c:strCache>
                <c:ptCount val="5"/>
                <c:pt idx="0">
                  <c:v>ΝΑΙ</c:v>
                </c:pt>
                <c:pt idx="1">
                  <c:v>ΜΑΛΛΟΝ ΝΑΙ</c:v>
                </c:pt>
                <c:pt idx="2">
                  <c:v>ΜΑΛΛΟΝ ΟΧΙ</c:v>
                </c:pt>
                <c:pt idx="3">
                  <c:v>ΟΧΙ</c:v>
                </c:pt>
                <c:pt idx="4">
                  <c:v>ΔΓ/ΔΑ</c:v>
                </c:pt>
              </c:strCache>
            </c:strRef>
          </c:cat>
          <c:val>
            <c:numRef>
              <c:f>[OUTPUT.xls]Sheet!$B$672:$F$672</c:f>
              <c:numCache>
                <c:formatCode>#,##0.0%</c:formatCode>
                <c:ptCount val="5"/>
                <c:pt idx="0">
                  <c:v>0.47727272727272729</c:v>
                </c:pt>
                <c:pt idx="1">
                  <c:v>0.21925133689839574</c:v>
                </c:pt>
                <c:pt idx="2">
                  <c:v>0.11631016042780748</c:v>
                </c:pt>
                <c:pt idx="3">
                  <c:v>0.16577540106951871</c:v>
                </c:pt>
                <c:pt idx="4">
                  <c:v>2.1390374331550804E-2</c:v>
                </c:pt>
              </c:numCache>
            </c:numRef>
          </c:val>
          <c:extLst>
            <c:ext xmlns:c16="http://schemas.microsoft.com/office/drawing/2014/chart" uri="{C3380CC4-5D6E-409C-BE32-E72D297353CC}">
              <c16:uniqueId val="{00000000-4F68-47E9-A19A-14281E115A83}"/>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floor>
    <c:sideWall>
      <c:thickness val="0"/>
    </c:sideWall>
    <c:backWall>
      <c:thickness val="0"/>
    </c:backWall>
    <c:plotArea>
      <c:layout/>
      <c:bar3DChart>
        <c:barDir val="bar"/>
        <c:grouping val="percentStacked"/>
        <c:varyColors val="0"/>
        <c:ser>
          <c:idx val="0"/>
          <c:order val="0"/>
          <c:tx>
            <c:strRef>
              <c:f>Sheet!$B$679</c:f>
              <c:strCache>
                <c:ptCount val="1"/>
                <c:pt idx="0">
                  <c:v>ΝΑΙ</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Sheet!$A$680:$A$684</c:f>
              <c:strCache>
                <c:ptCount val="5"/>
                <c:pt idx="0">
                  <c:v>17-34</c:v>
                </c:pt>
                <c:pt idx="1">
                  <c:v>35- 44</c:v>
                </c:pt>
                <c:pt idx="2">
                  <c:v>45- 54</c:v>
                </c:pt>
                <c:pt idx="3">
                  <c:v>55- 64</c:v>
                </c:pt>
                <c:pt idx="4">
                  <c:v>65+</c:v>
                </c:pt>
              </c:strCache>
            </c:strRef>
          </c:cat>
          <c:val>
            <c:numRef>
              <c:f>Sheet!$B$680:$B$684</c:f>
              <c:numCache>
                <c:formatCode>#,##0.0%</c:formatCode>
                <c:ptCount val="5"/>
                <c:pt idx="0">
                  <c:v>0.47727272727272729</c:v>
                </c:pt>
                <c:pt idx="1">
                  <c:v>0.42723004694835681</c:v>
                </c:pt>
                <c:pt idx="2">
                  <c:v>0.40952380952380951</c:v>
                </c:pt>
                <c:pt idx="3">
                  <c:v>0.46236559139784944</c:v>
                </c:pt>
                <c:pt idx="4">
                  <c:v>0.5185185185185186</c:v>
                </c:pt>
              </c:numCache>
            </c:numRef>
          </c:val>
          <c:extLst>
            <c:ext xmlns:c16="http://schemas.microsoft.com/office/drawing/2014/chart" uri="{C3380CC4-5D6E-409C-BE32-E72D297353CC}">
              <c16:uniqueId val="{00000000-BA96-4CBA-B887-B79529E9759E}"/>
            </c:ext>
          </c:extLst>
        </c:ser>
        <c:ser>
          <c:idx val="1"/>
          <c:order val="1"/>
          <c:tx>
            <c:strRef>
              <c:f>Sheet!$C$679</c:f>
              <c:strCache>
                <c:ptCount val="1"/>
                <c:pt idx="0">
                  <c:v>ΜΑΛΛΟΝ ΝΑΙ</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Sheet!$A$680:$A$684</c:f>
              <c:strCache>
                <c:ptCount val="5"/>
                <c:pt idx="0">
                  <c:v>17-34</c:v>
                </c:pt>
                <c:pt idx="1">
                  <c:v>35- 44</c:v>
                </c:pt>
                <c:pt idx="2">
                  <c:v>45- 54</c:v>
                </c:pt>
                <c:pt idx="3">
                  <c:v>55- 64</c:v>
                </c:pt>
                <c:pt idx="4">
                  <c:v>65+</c:v>
                </c:pt>
              </c:strCache>
            </c:strRef>
          </c:cat>
          <c:val>
            <c:numRef>
              <c:f>Sheet!$C$680:$C$684</c:f>
              <c:numCache>
                <c:formatCode>#,##0.0%</c:formatCode>
                <c:ptCount val="5"/>
                <c:pt idx="0">
                  <c:v>0.17045454545454547</c:v>
                </c:pt>
                <c:pt idx="1">
                  <c:v>0.215962441314554</c:v>
                </c:pt>
                <c:pt idx="2">
                  <c:v>0.25396825396825395</c:v>
                </c:pt>
                <c:pt idx="3">
                  <c:v>0.21863799283154123</c:v>
                </c:pt>
                <c:pt idx="4">
                  <c:v>0.19528619528619529</c:v>
                </c:pt>
              </c:numCache>
            </c:numRef>
          </c:val>
          <c:extLst>
            <c:ext xmlns:c16="http://schemas.microsoft.com/office/drawing/2014/chart" uri="{C3380CC4-5D6E-409C-BE32-E72D297353CC}">
              <c16:uniqueId val="{00000001-BA96-4CBA-B887-B79529E9759E}"/>
            </c:ext>
          </c:extLst>
        </c:ser>
        <c:ser>
          <c:idx val="2"/>
          <c:order val="2"/>
          <c:tx>
            <c:strRef>
              <c:f>Sheet!$D$679</c:f>
              <c:strCache>
                <c:ptCount val="1"/>
                <c:pt idx="0">
                  <c:v>ΜΑΛΛΟΝ ΟΧΙ</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Sheet!$A$680:$A$684</c:f>
              <c:strCache>
                <c:ptCount val="5"/>
                <c:pt idx="0">
                  <c:v>17-34</c:v>
                </c:pt>
                <c:pt idx="1">
                  <c:v>35- 44</c:v>
                </c:pt>
                <c:pt idx="2">
                  <c:v>45- 54</c:v>
                </c:pt>
                <c:pt idx="3">
                  <c:v>55- 64</c:v>
                </c:pt>
                <c:pt idx="4">
                  <c:v>65+</c:v>
                </c:pt>
              </c:strCache>
            </c:strRef>
          </c:cat>
          <c:val>
            <c:numRef>
              <c:f>Sheet!$D$680:$D$684</c:f>
              <c:numCache>
                <c:formatCode>#,##0.0%</c:formatCode>
                <c:ptCount val="5"/>
                <c:pt idx="0">
                  <c:v>0.11363636363636363</c:v>
                </c:pt>
                <c:pt idx="1">
                  <c:v>0.12206572769953052</c:v>
                </c:pt>
                <c:pt idx="2">
                  <c:v>0.13015873015873017</c:v>
                </c:pt>
                <c:pt idx="3">
                  <c:v>0.12903225806451613</c:v>
                </c:pt>
                <c:pt idx="4">
                  <c:v>0.10101010101010101</c:v>
                </c:pt>
              </c:numCache>
            </c:numRef>
          </c:val>
          <c:extLst>
            <c:ext xmlns:c16="http://schemas.microsoft.com/office/drawing/2014/chart" uri="{C3380CC4-5D6E-409C-BE32-E72D297353CC}">
              <c16:uniqueId val="{00000002-BA96-4CBA-B887-B79529E9759E}"/>
            </c:ext>
          </c:extLst>
        </c:ser>
        <c:ser>
          <c:idx val="3"/>
          <c:order val="3"/>
          <c:tx>
            <c:strRef>
              <c:f>Sheet!$E$679</c:f>
              <c:strCache>
                <c:ptCount val="1"/>
                <c:pt idx="0">
                  <c:v>ΟΧΙ</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Sheet!$A$680:$A$684</c:f>
              <c:strCache>
                <c:ptCount val="5"/>
                <c:pt idx="0">
                  <c:v>17-34</c:v>
                </c:pt>
                <c:pt idx="1">
                  <c:v>35- 44</c:v>
                </c:pt>
                <c:pt idx="2">
                  <c:v>45- 54</c:v>
                </c:pt>
                <c:pt idx="3">
                  <c:v>55- 64</c:v>
                </c:pt>
                <c:pt idx="4">
                  <c:v>65+</c:v>
                </c:pt>
              </c:strCache>
            </c:strRef>
          </c:cat>
          <c:val>
            <c:numRef>
              <c:f>Sheet!$E$680:$E$684</c:f>
              <c:numCache>
                <c:formatCode>#,##0.0%</c:formatCode>
                <c:ptCount val="5"/>
                <c:pt idx="0">
                  <c:v>0.22727272727272727</c:v>
                </c:pt>
                <c:pt idx="1">
                  <c:v>0.22065727699530516</c:v>
                </c:pt>
                <c:pt idx="2">
                  <c:v>0.19682539682539685</c:v>
                </c:pt>
                <c:pt idx="3">
                  <c:v>0.16487455197132614</c:v>
                </c:pt>
                <c:pt idx="4">
                  <c:v>0.17171717171717174</c:v>
                </c:pt>
              </c:numCache>
            </c:numRef>
          </c:val>
          <c:extLst>
            <c:ext xmlns:c16="http://schemas.microsoft.com/office/drawing/2014/chart" uri="{C3380CC4-5D6E-409C-BE32-E72D297353CC}">
              <c16:uniqueId val="{00000003-BA96-4CBA-B887-B79529E9759E}"/>
            </c:ext>
          </c:extLst>
        </c:ser>
        <c:ser>
          <c:idx val="4"/>
          <c:order val="4"/>
          <c:tx>
            <c:strRef>
              <c:f>Sheet!$F$679</c:f>
              <c:strCache>
                <c:ptCount val="1"/>
                <c:pt idx="0">
                  <c:v>ΔΓ/ΔΑ</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Sheet!$A$680:$A$684</c:f>
              <c:strCache>
                <c:ptCount val="5"/>
                <c:pt idx="0">
                  <c:v>17-34</c:v>
                </c:pt>
                <c:pt idx="1">
                  <c:v>35- 44</c:v>
                </c:pt>
                <c:pt idx="2">
                  <c:v>45- 54</c:v>
                </c:pt>
                <c:pt idx="3">
                  <c:v>55- 64</c:v>
                </c:pt>
                <c:pt idx="4">
                  <c:v>65+</c:v>
                </c:pt>
              </c:strCache>
            </c:strRef>
          </c:cat>
          <c:val>
            <c:numRef>
              <c:f>Sheet!$F$680:$F$684</c:f>
              <c:numCache>
                <c:formatCode>#,##0.0%</c:formatCode>
                <c:ptCount val="5"/>
                <c:pt idx="0">
                  <c:v>1.1363636363636364E-2</c:v>
                </c:pt>
                <c:pt idx="1">
                  <c:v>1.408450704225352E-2</c:v>
                </c:pt>
                <c:pt idx="2">
                  <c:v>9.5238095238095229E-3</c:v>
                </c:pt>
                <c:pt idx="3">
                  <c:v>2.5089605734767026E-2</c:v>
                </c:pt>
                <c:pt idx="4">
                  <c:v>1.3468013468013469E-2</c:v>
                </c:pt>
              </c:numCache>
            </c:numRef>
          </c:val>
          <c:extLst>
            <c:ext xmlns:c16="http://schemas.microsoft.com/office/drawing/2014/chart" uri="{C3380CC4-5D6E-409C-BE32-E72D297353CC}">
              <c16:uniqueId val="{00000004-BA96-4CBA-B887-B79529E9759E}"/>
            </c:ext>
          </c:extLst>
        </c:ser>
        <c:dLbls>
          <c:showLegendKey val="0"/>
          <c:showVal val="0"/>
          <c:showCatName val="0"/>
          <c:showSerName val="0"/>
          <c:showPercent val="0"/>
          <c:showBubbleSize val="0"/>
        </c:dLbls>
        <c:gapWidth val="95"/>
        <c:gapDepth val="95"/>
        <c:shape val="box"/>
        <c:axId val="139872896"/>
        <c:axId val="139886976"/>
        <c:axId val="0"/>
      </c:bar3DChart>
      <c:catAx>
        <c:axId val="139872896"/>
        <c:scaling>
          <c:orientation val="maxMin"/>
        </c:scaling>
        <c:delete val="0"/>
        <c:axPos val="l"/>
        <c:numFmt formatCode="General" sourceLinked="1"/>
        <c:majorTickMark val="none"/>
        <c:minorTickMark val="none"/>
        <c:tickLblPos val="nextTo"/>
        <c:crossAx val="139886976"/>
        <c:crosses val="autoZero"/>
        <c:auto val="1"/>
        <c:lblAlgn val="ctr"/>
        <c:lblOffset val="100"/>
        <c:noMultiLvlLbl val="0"/>
      </c:catAx>
      <c:valAx>
        <c:axId val="139886976"/>
        <c:scaling>
          <c:orientation val="minMax"/>
        </c:scaling>
        <c:delete val="1"/>
        <c:axPos val="t"/>
        <c:numFmt formatCode="0%" sourceLinked="1"/>
        <c:majorTickMark val="out"/>
        <c:minorTickMark val="none"/>
        <c:tickLblPos val="nextTo"/>
        <c:crossAx val="139872896"/>
        <c:crosses val="autoZero"/>
        <c:crossBetween val="between"/>
      </c:valAx>
      <c:spPr>
        <a:noFill/>
        <a:ln w="25400">
          <a:noFill/>
        </a:ln>
      </c:spPr>
    </c:plotArea>
    <c:legend>
      <c:legendPos val="t"/>
      <c:overlay val="0"/>
    </c:legend>
    <c:plotVisOnly val="1"/>
    <c:dispBlanksAs val="gap"/>
    <c:showDLblsOverMax val="0"/>
  </c:chart>
  <c:txPr>
    <a:bodyPr/>
    <a:lstStyle/>
    <a:p>
      <a:pPr>
        <a:defRPr sz="1200" b="1"/>
      </a:pPr>
      <a:endParaRPr lang="el-GR"/>
    </a:p>
  </c:tx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explosion val="25"/>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0-B564-439F-BDF6-C36ACA2327CC}"/>
              </c:ext>
            </c:extLst>
          </c:dPt>
          <c:dPt>
            <c:idx val="1"/>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1-B564-439F-BDF6-C36ACA2327CC}"/>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2-B564-439F-BDF6-C36ACA2327CC}"/>
              </c:ext>
            </c:extLst>
          </c:dPt>
          <c:dPt>
            <c:idx val="3"/>
            <c:bubble3D val="0"/>
            <c:spPr>
              <a:solidFill>
                <a:schemeClr val="accent4">
                  <a:alpha val="90000"/>
                </a:schemeClr>
              </a:solidFill>
              <a:ln w="19050">
                <a:solidFill>
                  <a:schemeClr val="accent4">
                    <a:lumMod val="75000"/>
                  </a:schemeClr>
                </a:solid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extLst>
              <c:ext xmlns:c16="http://schemas.microsoft.com/office/drawing/2014/chart" uri="{C3380CC4-5D6E-409C-BE32-E72D297353CC}">
                <c16:uniqueId val="{00000003-B564-439F-BDF6-C36ACA2327CC}"/>
              </c:ext>
            </c:extLst>
          </c:dPt>
          <c:dPt>
            <c:idx val="4"/>
            <c:bubble3D val="0"/>
            <c:spPr>
              <a:solidFill>
                <a:schemeClr val="accent5">
                  <a:alpha val="90000"/>
                </a:schemeClr>
              </a:solidFill>
              <a:ln w="19050">
                <a:solidFill>
                  <a:schemeClr val="accent5">
                    <a:lumMod val="75000"/>
                  </a:schemeClr>
                </a:solidFill>
              </a:ln>
              <a:effectLst>
                <a:innerShdw blurRad="114300">
                  <a:schemeClr val="accent5">
                    <a:lumMod val="75000"/>
                  </a:schemeClr>
                </a:innerShdw>
              </a:effectLst>
              <a:scene3d>
                <a:camera prst="orthographicFront"/>
                <a:lightRig rig="threePt" dir="t"/>
              </a:scene3d>
              <a:sp3d contourW="19050" prstMaterial="flat">
                <a:contourClr>
                  <a:schemeClr val="accent5">
                    <a:lumMod val="75000"/>
                  </a:schemeClr>
                </a:contourClr>
              </a:sp3d>
            </c:spPr>
            <c:extLst>
              <c:ext xmlns:c16="http://schemas.microsoft.com/office/drawing/2014/chart" uri="{C3380CC4-5D6E-409C-BE32-E72D297353CC}">
                <c16:uniqueId val="{00000004-B564-439F-BDF6-C36ACA2327CC}"/>
              </c:ext>
            </c:extLst>
          </c:dPt>
          <c:dLbls>
            <c:dLbl>
              <c:idx val="0"/>
              <c:numFmt formatCode="0.0%" sourceLinked="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0-B564-439F-BDF6-C36ACA2327CC}"/>
                </c:ext>
              </c:extLst>
            </c:dLbl>
            <c:dLbl>
              <c:idx val="1"/>
              <c:numFmt formatCode="0.0%" sourceLinked="0"/>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2"/>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1-B564-439F-BDF6-C36ACA2327CC}"/>
                </c:ext>
              </c:extLst>
            </c:dLbl>
            <c:dLbl>
              <c:idx val="2"/>
              <c:numFmt formatCode="0.0%" sourceLinked="0"/>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3"/>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2-B564-439F-BDF6-C36ACA2327CC}"/>
                </c:ext>
              </c:extLst>
            </c:dLbl>
            <c:dLbl>
              <c:idx val="3"/>
              <c:numFmt formatCode="0.0%" sourceLinked="0"/>
              <c:spPr>
                <a:solidFill>
                  <a:schemeClr val="lt1">
                    <a:alpha val="90000"/>
                  </a:schemeClr>
                </a:solidFill>
                <a:ln w="12700" cap="flat" cmpd="sng" algn="ctr">
                  <a:solidFill>
                    <a:schemeClr val="accent4"/>
                  </a:solidFill>
                  <a:round/>
                </a:ln>
                <a:effectLst>
                  <a:outerShdw blurRad="50800" dist="38100" dir="2700000" algn="tl" rotWithShape="0">
                    <a:schemeClr val="accent4">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4"/>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3-B564-439F-BDF6-C36ACA2327CC}"/>
                </c:ext>
              </c:extLst>
            </c:dLbl>
            <c:dLbl>
              <c:idx val="4"/>
              <c:numFmt formatCode="0.0%" sourceLinked="0"/>
              <c:spPr>
                <a:solidFill>
                  <a:schemeClr val="lt1">
                    <a:alpha val="90000"/>
                  </a:schemeClr>
                </a:solidFill>
                <a:ln w="12700" cap="flat" cmpd="sng" algn="ctr">
                  <a:solidFill>
                    <a:schemeClr val="accent5"/>
                  </a:solidFill>
                  <a:round/>
                </a:ln>
                <a:effectLst>
                  <a:outerShdw blurRad="50800" dist="38100" dir="2700000" algn="tl" rotWithShape="0">
                    <a:schemeClr val="accent5">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5"/>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4-B564-439F-BDF6-C36ACA2327CC}"/>
                </c:ext>
              </c:extLst>
            </c:dLbl>
            <c:numFmt formatCode="0.0%" sourceLinked="0"/>
            <c:spPr>
              <a:solidFill>
                <a:prstClr val="white">
                  <a:alpha val="90000"/>
                </a:prstClr>
              </a:solidFill>
              <a:ln w="12700" cap="flat" cmpd="sng" algn="ctr">
                <a:solidFill>
                  <a:srgbClr val="4F81BD"/>
                </a:solidFill>
                <a:round/>
              </a:ln>
              <a:effectLst>
                <a:outerShdw blurRad="50800" dist="38100" dir="2700000" algn="tl" rotWithShape="0">
                  <a:srgbClr val="4F81BD">
                    <a:lumMod val="75000"/>
                    <a:alpha val="40000"/>
                  </a:srgb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Sheet1!$B$111:$B$115</c:f>
              <c:strCache>
                <c:ptCount val="5"/>
                <c:pt idx="0">
                  <c:v>ΝΑΙ</c:v>
                </c:pt>
                <c:pt idx="1">
                  <c:v>ΜΑΛΛΟΝ ΝΑΙ</c:v>
                </c:pt>
                <c:pt idx="2">
                  <c:v>ΜΑΛΛΟΝ ΟΧΙ</c:v>
                </c:pt>
                <c:pt idx="3">
                  <c:v>ΟΧΙ</c:v>
                </c:pt>
                <c:pt idx="4">
                  <c:v>ΔΓ/ΔΑ</c:v>
                </c:pt>
              </c:strCache>
            </c:strRef>
          </c:cat>
          <c:val>
            <c:numRef>
              <c:f>Sheet1!$E$111:$E$115</c:f>
              <c:numCache>
                <c:formatCode>0.0</c:formatCode>
                <c:ptCount val="5"/>
                <c:pt idx="0">
                  <c:v>13.743507790651218</c:v>
                </c:pt>
                <c:pt idx="1">
                  <c:v>16.340391530163803</c:v>
                </c:pt>
                <c:pt idx="2">
                  <c:v>19.936076707950459</c:v>
                </c:pt>
                <c:pt idx="3">
                  <c:v>44.826208549740315</c:v>
                </c:pt>
                <c:pt idx="4">
                  <c:v>5.1538154214942073</c:v>
                </c:pt>
              </c:numCache>
            </c:numRef>
          </c:val>
          <c:extLst>
            <c:ext xmlns:c16="http://schemas.microsoft.com/office/drawing/2014/chart" uri="{C3380CC4-5D6E-409C-BE32-E72D297353CC}">
              <c16:uniqueId val="{00000000-4EAD-4230-8D68-3AD873379243}"/>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[OUTPUT.xls]Sheet!$A$734</c:f>
              <c:strCache>
                <c:ptCount val="1"/>
                <c:pt idx="0">
                  <c:v>ΑΝΔΡΑΣ</c:v>
                </c:pt>
              </c:strCache>
            </c:strRef>
          </c:tx>
          <c:explosion val="25"/>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0-00D4-46E4-A67D-7C5256D76E5A}"/>
              </c:ext>
            </c:extLst>
          </c:dPt>
          <c:dPt>
            <c:idx val="1"/>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1-00D4-46E4-A67D-7C5256D76E5A}"/>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2-00D4-46E4-A67D-7C5256D76E5A}"/>
              </c:ext>
            </c:extLst>
          </c:dPt>
          <c:dPt>
            <c:idx val="3"/>
            <c:bubble3D val="0"/>
            <c:spPr>
              <a:solidFill>
                <a:schemeClr val="accent4">
                  <a:alpha val="90000"/>
                </a:schemeClr>
              </a:solidFill>
              <a:ln w="19050">
                <a:solidFill>
                  <a:schemeClr val="accent4">
                    <a:lumMod val="75000"/>
                  </a:schemeClr>
                </a:solid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extLst>
              <c:ext xmlns:c16="http://schemas.microsoft.com/office/drawing/2014/chart" uri="{C3380CC4-5D6E-409C-BE32-E72D297353CC}">
                <c16:uniqueId val="{00000003-00D4-46E4-A67D-7C5256D76E5A}"/>
              </c:ext>
            </c:extLst>
          </c:dPt>
          <c:dPt>
            <c:idx val="4"/>
            <c:bubble3D val="0"/>
            <c:spPr>
              <a:solidFill>
                <a:schemeClr val="accent5">
                  <a:alpha val="90000"/>
                </a:schemeClr>
              </a:solidFill>
              <a:ln w="19050">
                <a:solidFill>
                  <a:schemeClr val="accent5">
                    <a:lumMod val="75000"/>
                  </a:schemeClr>
                </a:solidFill>
              </a:ln>
              <a:effectLst>
                <a:innerShdw blurRad="114300">
                  <a:schemeClr val="accent5">
                    <a:lumMod val="75000"/>
                  </a:schemeClr>
                </a:innerShdw>
              </a:effectLst>
              <a:scene3d>
                <a:camera prst="orthographicFront"/>
                <a:lightRig rig="threePt" dir="t"/>
              </a:scene3d>
              <a:sp3d contourW="19050" prstMaterial="flat">
                <a:contourClr>
                  <a:schemeClr val="accent5">
                    <a:lumMod val="75000"/>
                  </a:schemeClr>
                </a:contourClr>
              </a:sp3d>
            </c:spPr>
            <c:extLst>
              <c:ext xmlns:c16="http://schemas.microsoft.com/office/drawing/2014/chart" uri="{C3380CC4-5D6E-409C-BE32-E72D297353CC}">
                <c16:uniqueId val="{00000004-00D4-46E4-A67D-7C5256D76E5A}"/>
              </c:ext>
            </c:extLst>
          </c:dPt>
          <c:dLbls>
            <c:dLbl>
              <c:idx val="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0-00D4-46E4-A67D-7C5256D76E5A}"/>
                </c:ext>
              </c:extLst>
            </c:dLbl>
            <c:dLbl>
              <c:idx val="1"/>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2"/>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1-00D4-46E4-A67D-7C5256D76E5A}"/>
                </c:ext>
              </c:extLst>
            </c:dLbl>
            <c:dLbl>
              <c:idx val="2"/>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3"/>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2-00D4-46E4-A67D-7C5256D76E5A}"/>
                </c:ext>
              </c:extLst>
            </c:dLbl>
            <c:dLbl>
              <c:idx val="3"/>
              <c:spPr>
                <a:solidFill>
                  <a:schemeClr val="lt1">
                    <a:alpha val="90000"/>
                  </a:schemeClr>
                </a:solidFill>
                <a:ln w="12700" cap="flat" cmpd="sng" algn="ctr">
                  <a:solidFill>
                    <a:schemeClr val="accent4"/>
                  </a:solidFill>
                  <a:round/>
                </a:ln>
                <a:effectLst>
                  <a:outerShdw blurRad="50800" dist="38100" dir="2700000" algn="tl" rotWithShape="0">
                    <a:schemeClr val="accent4">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4"/>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3-00D4-46E4-A67D-7C5256D76E5A}"/>
                </c:ext>
              </c:extLst>
            </c:dLbl>
            <c:dLbl>
              <c:idx val="4"/>
              <c:spPr>
                <a:solidFill>
                  <a:schemeClr val="lt1">
                    <a:alpha val="90000"/>
                  </a:schemeClr>
                </a:solidFill>
                <a:ln w="12700" cap="flat" cmpd="sng" algn="ctr">
                  <a:solidFill>
                    <a:schemeClr val="accent5"/>
                  </a:solidFill>
                  <a:round/>
                </a:ln>
                <a:effectLst>
                  <a:outerShdw blurRad="50800" dist="38100" dir="2700000" algn="tl" rotWithShape="0">
                    <a:schemeClr val="accent5">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5"/>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4-00D4-46E4-A67D-7C5256D76E5A}"/>
                </c:ext>
              </c:extLst>
            </c:dLbl>
            <c:spPr>
              <a:solidFill>
                <a:prstClr val="white">
                  <a:alpha val="90000"/>
                </a:prstClr>
              </a:solidFill>
              <a:ln w="12700" cap="flat" cmpd="sng" algn="ctr">
                <a:solidFill>
                  <a:srgbClr val="4F81BD"/>
                </a:solidFill>
                <a:round/>
              </a:ln>
              <a:effectLst>
                <a:outerShdw blurRad="50800" dist="38100" dir="2700000" algn="tl" rotWithShape="0">
                  <a:srgbClr val="4F81BD">
                    <a:lumMod val="75000"/>
                    <a:alpha val="40000"/>
                  </a:srgb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[OUTPUT.xls]Sheet!$B$733:$F$733</c:f>
              <c:strCache>
                <c:ptCount val="5"/>
                <c:pt idx="0">
                  <c:v>ΝΑΙ</c:v>
                </c:pt>
                <c:pt idx="1">
                  <c:v>ΜΑΛΛΟΝ ΝΑΙ</c:v>
                </c:pt>
                <c:pt idx="2">
                  <c:v>ΜΑΛΛΟΝ ΟΧΙ</c:v>
                </c:pt>
                <c:pt idx="3">
                  <c:v>ΟΧΙ</c:v>
                </c:pt>
                <c:pt idx="4">
                  <c:v>ΔΓ/ΔΑ</c:v>
                </c:pt>
              </c:strCache>
            </c:strRef>
          </c:cat>
          <c:val>
            <c:numRef>
              <c:f>[OUTPUT.xls]Sheet!$B$734:$F$734</c:f>
              <c:numCache>
                <c:formatCode>#,##0.0%</c:formatCode>
                <c:ptCount val="5"/>
                <c:pt idx="0">
                  <c:v>0.16427104722792607</c:v>
                </c:pt>
                <c:pt idx="1">
                  <c:v>0.16940451745379878</c:v>
                </c:pt>
                <c:pt idx="2">
                  <c:v>0.20020533880903491</c:v>
                </c:pt>
                <c:pt idx="3">
                  <c:v>0.43942505133470228</c:v>
                </c:pt>
                <c:pt idx="4">
                  <c:v>2.6694045174537984E-2</c:v>
                </c:pt>
              </c:numCache>
            </c:numRef>
          </c:val>
          <c:extLst>
            <c:ext xmlns:c16="http://schemas.microsoft.com/office/drawing/2014/chart" uri="{C3380CC4-5D6E-409C-BE32-E72D297353CC}">
              <c16:uniqueId val="{00000000-286F-4D2D-AB97-FBF160567832}"/>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[OUTPUT.xls]Sheet!$A$735</c:f>
              <c:strCache>
                <c:ptCount val="1"/>
                <c:pt idx="0">
                  <c:v>ΓΥΝΑΙΚΑ</c:v>
                </c:pt>
              </c:strCache>
            </c:strRef>
          </c:tx>
          <c:explosion val="25"/>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0-B936-4071-9B93-DAB56418B24D}"/>
              </c:ext>
            </c:extLst>
          </c:dPt>
          <c:dPt>
            <c:idx val="1"/>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1-B936-4071-9B93-DAB56418B24D}"/>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2-B936-4071-9B93-DAB56418B24D}"/>
              </c:ext>
            </c:extLst>
          </c:dPt>
          <c:dPt>
            <c:idx val="3"/>
            <c:bubble3D val="0"/>
            <c:spPr>
              <a:solidFill>
                <a:schemeClr val="accent4">
                  <a:alpha val="90000"/>
                </a:schemeClr>
              </a:solidFill>
              <a:ln w="19050">
                <a:solidFill>
                  <a:schemeClr val="accent4">
                    <a:lumMod val="75000"/>
                  </a:schemeClr>
                </a:solid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extLst>
              <c:ext xmlns:c16="http://schemas.microsoft.com/office/drawing/2014/chart" uri="{C3380CC4-5D6E-409C-BE32-E72D297353CC}">
                <c16:uniqueId val="{00000003-B936-4071-9B93-DAB56418B24D}"/>
              </c:ext>
            </c:extLst>
          </c:dPt>
          <c:dPt>
            <c:idx val="4"/>
            <c:bubble3D val="0"/>
            <c:spPr>
              <a:solidFill>
                <a:schemeClr val="accent5">
                  <a:alpha val="90000"/>
                </a:schemeClr>
              </a:solidFill>
              <a:ln w="19050">
                <a:solidFill>
                  <a:schemeClr val="accent5">
                    <a:lumMod val="75000"/>
                  </a:schemeClr>
                </a:solidFill>
              </a:ln>
              <a:effectLst>
                <a:innerShdw blurRad="114300">
                  <a:schemeClr val="accent5">
                    <a:lumMod val="75000"/>
                  </a:schemeClr>
                </a:innerShdw>
              </a:effectLst>
              <a:scene3d>
                <a:camera prst="orthographicFront"/>
                <a:lightRig rig="threePt" dir="t"/>
              </a:scene3d>
              <a:sp3d contourW="19050" prstMaterial="flat">
                <a:contourClr>
                  <a:schemeClr val="accent5">
                    <a:lumMod val="75000"/>
                  </a:schemeClr>
                </a:contourClr>
              </a:sp3d>
            </c:spPr>
            <c:extLst>
              <c:ext xmlns:c16="http://schemas.microsoft.com/office/drawing/2014/chart" uri="{C3380CC4-5D6E-409C-BE32-E72D297353CC}">
                <c16:uniqueId val="{00000004-B936-4071-9B93-DAB56418B24D}"/>
              </c:ext>
            </c:extLst>
          </c:dPt>
          <c:dLbls>
            <c:dLbl>
              <c:idx val="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0-B936-4071-9B93-DAB56418B24D}"/>
                </c:ext>
              </c:extLst>
            </c:dLbl>
            <c:dLbl>
              <c:idx val="1"/>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2"/>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1-B936-4071-9B93-DAB56418B24D}"/>
                </c:ext>
              </c:extLst>
            </c:dLbl>
            <c:dLbl>
              <c:idx val="2"/>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3"/>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2-B936-4071-9B93-DAB56418B24D}"/>
                </c:ext>
              </c:extLst>
            </c:dLbl>
            <c:dLbl>
              <c:idx val="3"/>
              <c:spPr>
                <a:solidFill>
                  <a:schemeClr val="lt1">
                    <a:alpha val="90000"/>
                  </a:schemeClr>
                </a:solidFill>
                <a:ln w="12700" cap="flat" cmpd="sng" algn="ctr">
                  <a:solidFill>
                    <a:schemeClr val="accent4"/>
                  </a:solidFill>
                  <a:round/>
                </a:ln>
                <a:effectLst>
                  <a:outerShdw blurRad="50800" dist="38100" dir="2700000" algn="tl" rotWithShape="0">
                    <a:schemeClr val="accent4">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4"/>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3-B936-4071-9B93-DAB56418B24D}"/>
                </c:ext>
              </c:extLst>
            </c:dLbl>
            <c:dLbl>
              <c:idx val="4"/>
              <c:spPr>
                <a:solidFill>
                  <a:schemeClr val="lt1">
                    <a:alpha val="90000"/>
                  </a:schemeClr>
                </a:solidFill>
                <a:ln w="12700" cap="flat" cmpd="sng" algn="ctr">
                  <a:solidFill>
                    <a:schemeClr val="accent5"/>
                  </a:solidFill>
                  <a:round/>
                </a:ln>
                <a:effectLst>
                  <a:outerShdw blurRad="50800" dist="38100" dir="2700000" algn="tl" rotWithShape="0">
                    <a:schemeClr val="accent5">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5"/>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4-B936-4071-9B93-DAB56418B24D}"/>
                </c:ext>
              </c:extLst>
            </c:dLbl>
            <c:spPr>
              <a:solidFill>
                <a:prstClr val="white">
                  <a:alpha val="90000"/>
                </a:prstClr>
              </a:solidFill>
              <a:ln w="12700" cap="flat" cmpd="sng" algn="ctr">
                <a:solidFill>
                  <a:srgbClr val="4F81BD"/>
                </a:solidFill>
                <a:round/>
              </a:ln>
              <a:effectLst>
                <a:outerShdw blurRad="50800" dist="38100" dir="2700000" algn="tl" rotWithShape="0">
                  <a:srgbClr val="4F81BD">
                    <a:lumMod val="75000"/>
                    <a:alpha val="40000"/>
                  </a:srgb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[OUTPUT.xls]Sheet!$B$733:$F$733</c:f>
              <c:strCache>
                <c:ptCount val="5"/>
                <c:pt idx="0">
                  <c:v>ΝΑΙ</c:v>
                </c:pt>
                <c:pt idx="1">
                  <c:v>ΜΑΛΛΟΝ ΝΑΙ</c:v>
                </c:pt>
                <c:pt idx="2">
                  <c:v>ΜΑΛΛΟΝ ΟΧΙ</c:v>
                </c:pt>
                <c:pt idx="3">
                  <c:v>ΟΧΙ</c:v>
                </c:pt>
                <c:pt idx="4">
                  <c:v>ΔΓ/ΔΑ</c:v>
                </c:pt>
              </c:strCache>
            </c:strRef>
          </c:cat>
          <c:val>
            <c:numRef>
              <c:f>[OUTPUT.xls]Sheet!$B$735:$F$735</c:f>
              <c:numCache>
                <c:formatCode>#,##0.0%</c:formatCode>
                <c:ptCount val="5"/>
                <c:pt idx="0">
                  <c:v>0.12034009156311315</c:v>
                </c:pt>
                <c:pt idx="1">
                  <c:v>0.15958142576847612</c:v>
                </c:pt>
                <c:pt idx="2">
                  <c:v>0.19882275997383911</c:v>
                </c:pt>
                <c:pt idx="3">
                  <c:v>0.45389143230869849</c:v>
                </c:pt>
                <c:pt idx="4">
                  <c:v>6.7364290385873118E-2</c:v>
                </c:pt>
              </c:numCache>
            </c:numRef>
          </c:val>
          <c:extLst>
            <c:ext xmlns:c16="http://schemas.microsoft.com/office/drawing/2014/chart" uri="{C3380CC4-5D6E-409C-BE32-E72D297353CC}">
              <c16:uniqueId val="{00000000-4FAE-4DA6-9634-159C34C3A886}"/>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floor>
    <c:sideWall>
      <c:thickness val="0"/>
    </c:sideWall>
    <c:backWall>
      <c:thickness val="0"/>
    </c:backWall>
    <c:plotArea>
      <c:layout/>
      <c:bar3DChart>
        <c:barDir val="bar"/>
        <c:grouping val="percentStacked"/>
        <c:varyColors val="0"/>
        <c:ser>
          <c:idx val="0"/>
          <c:order val="0"/>
          <c:tx>
            <c:strRef>
              <c:f>Sheet!$B$742</c:f>
              <c:strCache>
                <c:ptCount val="1"/>
                <c:pt idx="0">
                  <c:v>ΝΑΙ</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Sheet!$A$743:$A$747</c:f>
              <c:strCache>
                <c:ptCount val="5"/>
                <c:pt idx="0">
                  <c:v>17-34</c:v>
                </c:pt>
                <c:pt idx="1">
                  <c:v>35- 44</c:v>
                </c:pt>
                <c:pt idx="2">
                  <c:v>45- 54</c:v>
                </c:pt>
                <c:pt idx="3">
                  <c:v>55- 64</c:v>
                </c:pt>
                <c:pt idx="4">
                  <c:v>65+</c:v>
                </c:pt>
              </c:strCache>
            </c:strRef>
          </c:cat>
          <c:val>
            <c:numRef>
              <c:f>Sheet!$B$743:$B$747</c:f>
              <c:numCache>
                <c:formatCode>#,##0.0%</c:formatCode>
                <c:ptCount val="5"/>
                <c:pt idx="0">
                  <c:v>8.4967320261437912E-2</c:v>
                </c:pt>
                <c:pt idx="1">
                  <c:v>0.10164835164835165</c:v>
                </c:pt>
                <c:pt idx="2">
                  <c:v>9.2727272727272728E-2</c:v>
                </c:pt>
                <c:pt idx="3">
                  <c:v>0.11245674740484429</c:v>
                </c:pt>
                <c:pt idx="4">
                  <c:v>0.20745920745920746</c:v>
                </c:pt>
              </c:numCache>
            </c:numRef>
          </c:val>
          <c:extLst>
            <c:ext xmlns:c16="http://schemas.microsoft.com/office/drawing/2014/chart" uri="{C3380CC4-5D6E-409C-BE32-E72D297353CC}">
              <c16:uniqueId val="{00000000-68FD-4386-8647-BB219C4BA1D6}"/>
            </c:ext>
          </c:extLst>
        </c:ser>
        <c:ser>
          <c:idx val="1"/>
          <c:order val="1"/>
          <c:tx>
            <c:strRef>
              <c:f>Sheet!$C$742</c:f>
              <c:strCache>
                <c:ptCount val="1"/>
                <c:pt idx="0">
                  <c:v>ΜΑΛΛΟΝ ΝΑΙ</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Sheet!$A$743:$A$747</c:f>
              <c:strCache>
                <c:ptCount val="5"/>
                <c:pt idx="0">
                  <c:v>17-34</c:v>
                </c:pt>
                <c:pt idx="1">
                  <c:v>35- 44</c:v>
                </c:pt>
                <c:pt idx="2">
                  <c:v>45- 54</c:v>
                </c:pt>
                <c:pt idx="3">
                  <c:v>55- 64</c:v>
                </c:pt>
                <c:pt idx="4">
                  <c:v>65+</c:v>
                </c:pt>
              </c:strCache>
            </c:strRef>
          </c:cat>
          <c:val>
            <c:numRef>
              <c:f>Sheet!$C$743:$C$747</c:f>
              <c:numCache>
                <c:formatCode>#,##0.0%</c:formatCode>
                <c:ptCount val="5"/>
                <c:pt idx="0">
                  <c:v>0.16339869281045749</c:v>
                </c:pt>
                <c:pt idx="1">
                  <c:v>0.14010989010989011</c:v>
                </c:pt>
                <c:pt idx="2">
                  <c:v>0.15636363636363637</c:v>
                </c:pt>
                <c:pt idx="3">
                  <c:v>0.15051903114186851</c:v>
                </c:pt>
                <c:pt idx="4">
                  <c:v>0.18648018648018649</c:v>
                </c:pt>
              </c:numCache>
            </c:numRef>
          </c:val>
          <c:extLst>
            <c:ext xmlns:c16="http://schemas.microsoft.com/office/drawing/2014/chart" uri="{C3380CC4-5D6E-409C-BE32-E72D297353CC}">
              <c16:uniqueId val="{00000001-68FD-4386-8647-BB219C4BA1D6}"/>
            </c:ext>
          </c:extLst>
        </c:ser>
        <c:ser>
          <c:idx val="2"/>
          <c:order val="2"/>
          <c:tx>
            <c:strRef>
              <c:f>Sheet!$D$742</c:f>
              <c:strCache>
                <c:ptCount val="1"/>
                <c:pt idx="0">
                  <c:v>ΜΑΛΛΟΝ ΟΧΙ</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Sheet!$A$743:$A$747</c:f>
              <c:strCache>
                <c:ptCount val="5"/>
                <c:pt idx="0">
                  <c:v>17-34</c:v>
                </c:pt>
                <c:pt idx="1">
                  <c:v>35- 44</c:v>
                </c:pt>
                <c:pt idx="2">
                  <c:v>45- 54</c:v>
                </c:pt>
                <c:pt idx="3">
                  <c:v>55- 64</c:v>
                </c:pt>
                <c:pt idx="4">
                  <c:v>65+</c:v>
                </c:pt>
              </c:strCache>
            </c:strRef>
          </c:cat>
          <c:val>
            <c:numRef>
              <c:f>Sheet!$D$743:$D$747</c:f>
              <c:numCache>
                <c:formatCode>#,##0.0%</c:formatCode>
                <c:ptCount val="5"/>
                <c:pt idx="0">
                  <c:v>0.18300653594771241</c:v>
                </c:pt>
                <c:pt idx="1">
                  <c:v>0.21703296703296704</c:v>
                </c:pt>
                <c:pt idx="2">
                  <c:v>0.23272727272727273</c:v>
                </c:pt>
                <c:pt idx="3">
                  <c:v>0.19377162629757783</c:v>
                </c:pt>
                <c:pt idx="4">
                  <c:v>0.17715617715617715</c:v>
                </c:pt>
              </c:numCache>
            </c:numRef>
          </c:val>
          <c:extLst>
            <c:ext xmlns:c16="http://schemas.microsoft.com/office/drawing/2014/chart" uri="{C3380CC4-5D6E-409C-BE32-E72D297353CC}">
              <c16:uniqueId val="{00000002-68FD-4386-8647-BB219C4BA1D6}"/>
            </c:ext>
          </c:extLst>
        </c:ser>
        <c:ser>
          <c:idx val="3"/>
          <c:order val="3"/>
          <c:tx>
            <c:strRef>
              <c:f>Sheet!$E$742</c:f>
              <c:strCache>
                <c:ptCount val="1"/>
                <c:pt idx="0">
                  <c:v>ΟΧΙ</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Sheet!$A$743:$A$747</c:f>
              <c:strCache>
                <c:ptCount val="5"/>
                <c:pt idx="0">
                  <c:v>17-34</c:v>
                </c:pt>
                <c:pt idx="1">
                  <c:v>35- 44</c:v>
                </c:pt>
                <c:pt idx="2">
                  <c:v>45- 54</c:v>
                </c:pt>
                <c:pt idx="3">
                  <c:v>55- 64</c:v>
                </c:pt>
                <c:pt idx="4">
                  <c:v>65+</c:v>
                </c:pt>
              </c:strCache>
            </c:strRef>
          </c:cat>
          <c:val>
            <c:numRef>
              <c:f>Sheet!$E$743:$E$747</c:f>
              <c:numCache>
                <c:formatCode>#,##0.0%</c:formatCode>
                <c:ptCount val="5"/>
                <c:pt idx="0">
                  <c:v>0.54901960784313719</c:v>
                </c:pt>
                <c:pt idx="1">
                  <c:v>0.52747252747252749</c:v>
                </c:pt>
                <c:pt idx="2">
                  <c:v>0.48545454545454547</c:v>
                </c:pt>
                <c:pt idx="3">
                  <c:v>0.48961937716262971</c:v>
                </c:pt>
                <c:pt idx="4">
                  <c:v>0.34498834498834496</c:v>
                </c:pt>
              </c:numCache>
            </c:numRef>
          </c:val>
          <c:extLst>
            <c:ext xmlns:c16="http://schemas.microsoft.com/office/drawing/2014/chart" uri="{C3380CC4-5D6E-409C-BE32-E72D297353CC}">
              <c16:uniqueId val="{00000003-68FD-4386-8647-BB219C4BA1D6}"/>
            </c:ext>
          </c:extLst>
        </c:ser>
        <c:ser>
          <c:idx val="4"/>
          <c:order val="4"/>
          <c:tx>
            <c:strRef>
              <c:f>Sheet!$F$742</c:f>
              <c:strCache>
                <c:ptCount val="1"/>
                <c:pt idx="0">
                  <c:v>ΔΓ/ΔΑ</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Sheet!$A$743:$A$747</c:f>
              <c:strCache>
                <c:ptCount val="5"/>
                <c:pt idx="0">
                  <c:v>17-34</c:v>
                </c:pt>
                <c:pt idx="1">
                  <c:v>35- 44</c:v>
                </c:pt>
                <c:pt idx="2">
                  <c:v>45- 54</c:v>
                </c:pt>
                <c:pt idx="3">
                  <c:v>55- 64</c:v>
                </c:pt>
                <c:pt idx="4">
                  <c:v>65+</c:v>
                </c:pt>
              </c:strCache>
            </c:strRef>
          </c:cat>
          <c:val>
            <c:numRef>
              <c:f>Sheet!$F$743:$F$747</c:f>
              <c:numCache>
                <c:formatCode>#,##0.0%</c:formatCode>
                <c:ptCount val="5"/>
                <c:pt idx="0">
                  <c:v>1.9607843137254902E-2</c:v>
                </c:pt>
                <c:pt idx="1">
                  <c:v>1.3736263736263736E-2</c:v>
                </c:pt>
                <c:pt idx="2">
                  <c:v>3.272727272727273E-2</c:v>
                </c:pt>
                <c:pt idx="3">
                  <c:v>5.3633217993079588E-2</c:v>
                </c:pt>
                <c:pt idx="4">
                  <c:v>8.3916083916083919E-2</c:v>
                </c:pt>
              </c:numCache>
            </c:numRef>
          </c:val>
          <c:extLst>
            <c:ext xmlns:c16="http://schemas.microsoft.com/office/drawing/2014/chart" uri="{C3380CC4-5D6E-409C-BE32-E72D297353CC}">
              <c16:uniqueId val="{00000004-68FD-4386-8647-BB219C4BA1D6}"/>
            </c:ext>
          </c:extLst>
        </c:ser>
        <c:dLbls>
          <c:showLegendKey val="0"/>
          <c:showVal val="0"/>
          <c:showCatName val="0"/>
          <c:showSerName val="0"/>
          <c:showPercent val="0"/>
          <c:showBubbleSize val="0"/>
        </c:dLbls>
        <c:gapWidth val="95"/>
        <c:gapDepth val="95"/>
        <c:shape val="box"/>
        <c:axId val="140640256"/>
        <c:axId val="140641792"/>
        <c:axId val="0"/>
      </c:bar3DChart>
      <c:catAx>
        <c:axId val="140640256"/>
        <c:scaling>
          <c:orientation val="maxMin"/>
        </c:scaling>
        <c:delete val="0"/>
        <c:axPos val="l"/>
        <c:numFmt formatCode="General" sourceLinked="1"/>
        <c:majorTickMark val="none"/>
        <c:minorTickMark val="none"/>
        <c:tickLblPos val="nextTo"/>
        <c:crossAx val="140641792"/>
        <c:crosses val="autoZero"/>
        <c:auto val="1"/>
        <c:lblAlgn val="ctr"/>
        <c:lblOffset val="100"/>
        <c:noMultiLvlLbl val="0"/>
      </c:catAx>
      <c:valAx>
        <c:axId val="140641792"/>
        <c:scaling>
          <c:orientation val="minMax"/>
        </c:scaling>
        <c:delete val="1"/>
        <c:axPos val="t"/>
        <c:numFmt formatCode="0%" sourceLinked="1"/>
        <c:majorTickMark val="out"/>
        <c:minorTickMark val="none"/>
        <c:tickLblPos val="nextTo"/>
        <c:crossAx val="140640256"/>
        <c:crosses val="autoZero"/>
        <c:crossBetween val="between"/>
      </c:valAx>
      <c:spPr>
        <a:noFill/>
        <a:ln w="25400">
          <a:noFill/>
        </a:ln>
      </c:spPr>
    </c:plotArea>
    <c:legend>
      <c:legendPos val="t"/>
      <c:overlay val="0"/>
    </c:legend>
    <c:plotVisOnly val="1"/>
    <c:dispBlanksAs val="gap"/>
    <c:showDLblsOverMax val="0"/>
  </c:chart>
  <c:txPr>
    <a:bodyPr/>
    <a:lstStyle/>
    <a:p>
      <a:pPr>
        <a:defRPr sz="1200" b="1"/>
      </a:pPr>
      <a:endParaRPr lang="el-G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explosion val="25"/>
          <c:dLbls>
            <c:numFmt formatCode="0.0%" sourceLinked="0"/>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Sheet1!$B$11:$B$16</c:f>
              <c:strCache>
                <c:ptCount val="6"/>
                <c:pt idx="0">
                  <c:v>Ατμοσφαιρική ρύπανση</c:v>
                </c:pt>
                <c:pt idx="1">
                  <c:v>Απορρίμματα</c:v>
                </c:pt>
                <c:pt idx="2">
                  <c:v>Ρύπανση θαλασσών / υδάτων</c:v>
                </c:pt>
                <c:pt idx="3">
                  <c:v>Ρύπανση από εργοστάσια / βιοτεχνίες</c:v>
                </c:pt>
                <c:pt idx="4">
                  <c:v>ΑΛΛΟ</c:v>
                </c:pt>
                <c:pt idx="5">
                  <c:v>ΔΓ/ΔΑ</c:v>
                </c:pt>
              </c:strCache>
            </c:strRef>
          </c:cat>
          <c:val>
            <c:numRef>
              <c:f>Sheet1!$E$11:$E$16</c:f>
              <c:numCache>
                <c:formatCode>0.0</c:formatCode>
                <c:ptCount val="6"/>
                <c:pt idx="0">
                  <c:v>8.9892129444666402</c:v>
                </c:pt>
                <c:pt idx="1">
                  <c:v>57.011586096683978</c:v>
                </c:pt>
                <c:pt idx="2">
                  <c:v>17.099480623252099</c:v>
                </c:pt>
                <c:pt idx="3">
                  <c:v>4.8341989612465044</c:v>
                </c:pt>
                <c:pt idx="4">
                  <c:v>8.7894526568118252</c:v>
                </c:pt>
                <c:pt idx="5">
                  <c:v>3.2760687175389531</c:v>
                </c:pt>
              </c:numCache>
            </c:numRef>
          </c:val>
          <c:extLst>
            <c:ext xmlns:c16="http://schemas.microsoft.com/office/drawing/2014/chart" uri="{C3380CC4-5D6E-409C-BE32-E72D297353CC}">
              <c16:uniqueId val="{00000000-D433-45DA-AEF6-3F423FE3745B}"/>
            </c:ext>
          </c:extLst>
        </c:ser>
        <c:dLbls>
          <c:showLegendKey val="0"/>
          <c:showVal val="0"/>
          <c:showCatName val="0"/>
          <c:showSerName val="0"/>
          <c:showPercent val="1"/>
          <c:showBubbleSize val="0"/>
          <c:showLeaderLines val="1"/>
        </c:dLbls>
      </c:pie3DChart>
    </c:plotArea>
    <c:legend>
      <c:legendPos val="t"/>
      <c:overlay val="0"/>
      <c:txPr>
        <a:bodyPr/>
        <a:lstStyle/>
        <a:p>
          <a:pPr rtl="0">
            <a:defRPr/>
          </a:pPr>
          <a:endParaRPr lang="el-GR"/>
        </a:p>
      </c:txPr>
    </c:legend>
    <c:plotVisOnly val="1"/>
    <c:dispBlanksAs val="gap"/>
    <c:showDLblsOverMax val="0"/>
  </c:chart>
  <c:txPr>
    <a:bodyPr/>
    <a:lstStyle/>
    <a:p>
      <a:pPr>
        <a:defRPr sz="1200" b="1"/>
      </a:pPr>
      <a:endParaRPr lang="el-GR"/>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explosion val="25"/>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0-C0C5-4077-A2F5-C17B7E5AF609}"/>
              </c:ext>
            </c:extLst>
          </c:dPt>
          <c:dPt>
            <c:idx val="1"/>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1-C0C5-4077-A2F5-C17B7E5AF609}"/>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2-C0C5-4077-A2F5-C17B7E5AF609}"/>
              </c:ext>
            </c:extLst>
          </c:dPt>
          <c:dPt>
            <c:idx val="3"/>
            <c:bubble3D val="0"/>
            <c:spPr>
              <a:solidFill>
                <a:schemeClr val="accent4">
                  <a:alpha val="90000"/>
                </a:schemeClr>
              </a:solidFill>
              <a:ln w="19050">
                <a:solidFill>
                  <a:schemeClr val="accent4">
                    <a:lumMod val="75000"/>
                  </a:schemeClr>
                </a:solid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extLst>
              <c:ext xmlns:c16="http://schemas.microsoft.com/office/drawing/2014/chart" uri="{C3380CC4-5D6E-409C-BE32-E72D297353CC}">
                <c16:uniqueId val="{00000003-C0C5-4077-A2F5-C17B7E5AF609}"/>
              </c:ext>
            </c:extLst>
          </c:dPt>
          <c:dLbls>
            <c:dLbl>
              <c:idx val="0"/>
              <c:numFmt formatCode="0.0%" sourceLinked="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0-C0C5-4077-A2F5-C17B7E5AF609}"/>
                </c:ext>
              </c:extLst>
            </c:dLbl>
            <c:dLbl>
              <c:idx val="1"/>
              <c:numFmt formatCode="0.0%" sourceLinked="0"/>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2"/>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1-C0C5-4077-A2F5-C17B7E5AF609}"/>
                </c:ext>
              </c:extLst>
            </c:dLbl>
            <c:dLbl>
              <c:idx val="2"/>
              <c:numFmt formatCode="0.0%" sourceLinked="0"/>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3"/>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2-C0C5-4077-A2F5-C17B7E5AF609}"/>
                </c:ext>
              </c:extLst>
            </c:dLbl>
            <c:dLbl>
              <c:idx val="3"/>
              <c:numFmt formatCode="0.0%" sourceLinked="0"/>
              <c:spPr>
                <a:solidFill>
                  <a:schemeClr val="lt1">
                    <a:alpha val="90000"/>
                  </a:schemeClr>
                </a:solidFill>
                <a:ln w="12700" cap="flat" cmpd="sng" algn="ctr">
                  <a:solidFill>
                    <a:schemeClr val="accent4"/>
                  </a:solidFill>
                  <a:round/>
                </a:ln>
                <a:effectLst>
                  <a:outerShdw blurRad="50800" dist="38100" dir="2700000" algn="tl" rotWithShape="0">
                    <a:schemeClr val="accent4">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4"/>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3-C0C5-4077-A2F5-C17B7E5AF609}"/>
                </c:ext>
              </c:extLst>
            </c:dLbl>
            <c:numFmt formatCode="0.0%" sourceLinked="0"/>
            <c:spPr>
              <a:solidFill>
                <a:prstClr val="white">
                  <a:alpha val="90000"/>
                </a:prstClr>
              </a:solidFill>
              <a:ln w="12700" cap="flat" cmpd="sng" algn="ctr">
                <a:solidFill>
                  <a:srgbClr val="4F81BD"/>
                </a:solidFill>
                <a:round/>
              </a:ln>
              <a:effectLst>
                <a:outerShdw blurRad="50800" dist="38100" dir="2700000" algn="tl" rotWithShape="0">
                  <a:srgbClr val="4F81BD">
                    <a:lumMod val="75000"/>
                    <a:alpha val="40000"/>
                  </a:srgb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Sheet1!$B$119:$B$122</c:f>
              <c:strCache>
                <c:ptCount val="4"/>
                <c:pt idx="0">
                  <c:v>Υψηλότερη</c:v>
                </c:pt>
                <c:pt idx="1">
                  <c:v>Χαμηλότερη</c:v>
                </c:pt>
                <c:pt idx="2">
                  <c:v>Η ίδια</c:v>
                </c:pt>
                <c:pt idx="3">
                  <c:v>ΔΓ/ΔΑ</c:v>
                </c:pt>
              </c:strCache>
            </c:strRef>
          </c:cat>
          <c:val>
            <c:numRef>
              <c:f>Sheet1!$E$119:$E$122</c:f>
              <c:numCache>
                <c:formatCode>0.0</c:formatCode>
                <c:ptCount val="4"/>
                <c:pt idx="0">
                  <c:v>8.3100279664402716</c:v>
                </c:pt>
                <c:pt idx="1">
                  <c:v>61.526168597682783</c:v>
                </c:pt>
                <c:pt idx="2">
                  <c:v>18.497802636835797</c:v>
                </c:pt>
                <c:pt idx="3">
                  <c:v>11.66600079904115</c:v>
                </c:pt>
              </c:numCache>
            </c:numRef>
          </c:val>
          <c:extLst>
            <c:ext xmlns:c16="http://schemas.microsoft.com/office/drawing/2014/chart" uri="{C3380CC4-5D6E-409C-BE32-E72D297353CC}">
              <c16:uniqueId val="{00000000-3DCF-48D8-99CA-3042791DCA87}"/>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[OUTPUT.xls]Sheet!$A$797</c:f>
              <c:strCache>
                <c:ptCount val="1"/>
                <c:pt idx="0">
                  <c:v>ΑΝΔΡΑΣ</c:v>
                </c:pt>
              </c:strCache>
            </c:strRef>
          </c:tx>
          <c:explosion val="25"/>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0-B64E-469E-A2CB-997C2CB7F365}"/>
              </c:ext>
            </c:extLst>
          </c:dPt>
          <c:dPt>
            <c:idx val="1"/>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1-B64E-469E-A2CB-997C2CB7F365}"/>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2-B64E-469E-A2CB-997C2CB7F365}"/>
              </c:ext>
            </c:extLst>
          </c:dPt>
          <c:dPt>
            <c:idx val="3"/>
            <c:bubble3D val="0"/>
            <c:spPr>
              <a:solidFill>
                <a:schemeClr val="accent4">
                  <a:alpha val="90000"/>
                </a:schemeClr>
              </a:solidFill>
              <a:ln w="19050">
                <a:solidFill>
                  <a:schemeClr val="accent4">
                    <a:lumMod val="75000"/>
                  </a:schemeClr>
                </a:solid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extLst>
              <c:ext xmlns:c16="http://schemas.microsoft.com/office/drawing/2014/chart" uri="{C3380CC4-5D6E-409C-BE32-E72D297353CC}">
                <c16:uniqueId val="{00000003-B64E-469E-A2CB-997C2CB7F365}"/>
              </c:ext>
            </c:extLst>
          </c:dPt>
          <c:dLbls>
            <c:dLbl>
              <c:idx val="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0-B64E-469E-A2CB-997C2CB7F365}"/>
                </c:ext>
              </c:extLst>
            </c:dLbl>
            <c:dLbl>
              <c:idx val="1"/>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2"/>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1-B64E-469E-A2CB-997C2CB7F365}"/>
                </c:ext>
              </c:extLst>
            </c:dLbl>
            <c:dLbl>
              <c:idx val="2"/>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3"/>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2-B64E-469E-A2CB-997C2CB7F365}"/>
                </c:ext>
              </c:extLst>
            </c:dLbl>
            <c:dLbl>
              <c:idx val="3"/>
              <c:spPr>
                <a:solidFill>
                  <a:schemeClr val="lt1">
                    <a:alpha val="90000"/>
                  </a:schemeClr>
                </a:solidFill>
                <a:ln w="12700" cap="flat" cmpd="sng" algn="ctr">
                  <a:solidFill>
                    <a:schemeClr val="accent4"/>
                  </a:solidFill>
                  <a:round/>
                </a:ln>
                <a:effectLst>
                  <a:outerShdw blurRad="50800" dist="38100" dir="2700000" algn="tl" rotWithShape="0">
                    <a:schemeClr val="accent4">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4"/>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3-B64E-469E-A2CB-997C2CB7F365}"/>
                </c:ext>
              </c:extLst>
            </c:dLbl>
            <c:spPr>
              <a:solidFill>
                <a:prstClr val="white">
                  <a:alpha val="90000"/>
                </a:prstClr>
              </a:solidFill>
              <a:ln w="12700" cap="flat" cmpd="sng" algn="ctr">
                <a:solidFill>
                  <a:srgbClr val="4F81BD"/>
                </a:solidFill>
                <a:round/>
              </a:ln>
              <a:effectLst>
                <a:outerShdw blurRad="50800" dist="38100" dir="2700000" algn="tl" rotWithShape="0">
                  <a:srgbClr val="4F81BD">
                    <a:lumMod val="75000"/>
                    <a:alpha val="40000"/>
                  </a:srgb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[OUTPUT.xls]Sheet!$B$796:$E$796</c:f>
              <c:strCache>
                <c:ptCount val="4"/>
                <c:pt idx="0">
                  <c:v>Υψηλότερη</c:v>
                </c:pt>
                <c:pt idx="1">
                  <c:v>Χαμηλότερη</c:v>
                </c:pt>
                <c:pt idx="2">
                  <c:v>Η ίδια</c:v>
                </c:pt>
                <c:pt idx="3">
                  <c:v>ΔΓ/ΔΑ</c:v>
                </c:pt>
              </c:strCache>
            </c:strRef>
          </c:cat>
          <c:val>
            <c:numRef>
              <c:f>[OUTPUT.xls]Sheet!$B$797:$E$797</c:f>
              <c:numCache>
                <c:formatCode>#,##0.0%</c:formatCode>
                <c:ptCount val="4"/>
                <c:pt idx="0">
                  <c:v>9.0349075975359336E-2</c:v>
                </c:pt>
                <c:pt idx="1">
                  <c:v>0.59856262833675566</c:v>
                </c:pt>
                <c:pt idx="2">
                  <c:v>0.22279260780287471</c:v>
                </c:pt>
                <c:pt idx="3">
                  <c:v>8.8295687885010257E-2</c:v>
                </c:pt>
              </c:numCache>
            </c:numRef>
          </c:val>
          <c:extLst>
            <c:ext xmlns:c16="http://schemas.microsoft.com/office/drawing/2014/chart" uri="{C3380CC4-5D6E-409C-BE32-E72D297353CC}">
              <c16:uniqueId val="{00000000-11FD-4790-AC4A-FB9C812FD7AF}"/>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[OUTPUT.xls]Sheet!$A$798</c:f>
              <c:strCache>
                <c:ptCount val="1"/>
                <c:pt idx="0">
                  <c:v>ΓΥΝΑΙΚΑ</c:v>
                </c:pt>
              </c:strCache>
            </c:strRef>
          </c:tx>
          <c:explosion val="25"/>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0-D799-4BBA-B010-92E98C309F2A}"/>
              </c:ext>
            </c:extLst>
          </c:dPt>
          <c:dPt>
            <c:idx val="1"/>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1-D799-4BBA-B010-92E98C309F2A}"/>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2-D799-4BBA-B010-92E98C309F2A}"/>
              </c:ext>
            </c:extLst>
          </c:dPt>
          <c:dPt>
            <c:idx val="3"/>
            <c:bubble3D val="0"/>
            <c:spPr>
              <a:solidFill>
                <a:schemeClr val="accent4">
                  <a:alpha val="90000"/>
                </a:schemeClr>
              </a:solidFill>
              <a:ln w="19050">
                <a:solidFill>
                  <a:schemeClr val="accent4">
                    <a:lumMod val="75000"/>
                  </a:schemeClr>
                </a:solid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extLst>
              <c:ext xmlns:c16="http://schemas.microsoft.com/office/drawing/2014/chart" uri="{C3380CC4-5D6E-409C-BE32-E72D297353CC}">
                <c16:uniqueId val="{00000003-D799-4BBA-B010-92E98C309F2A}"/>
              </c:ext>
            </c:extLst>
          </c:dPt>
          <c:dLbls>
            <c:dLbl>
              <c:idx val="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0-D799-4BBA-B010-92E98C309F2A}"/>
                </c:ext>
              </c:extLst>
            </c:dLbl>
            <c:dLbl>
              <c:idx val="1"/>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2"/>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1-D799-4BBA-B010-92E98C309F2A}"/>
                </c:ext>
              </c:extLst>
            </c:dLbl>
            <c:dLbl>
              <c:idx val="2"/>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3"/>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2-D799-4BBA-B010-92E98C309F2A}"/>
                </c:ext>
              </c:extLst>
            </c:dLbl>
            <c:dLbl>
              <c:idx val="3"/>
              <c:spPr>
                <a:solidFill>
                  <a:schemeClr val="lt1">
                    <a:alpha val="90000"/>
                  </a:schemeClr>
                </a:solidFill>
                <a:ln w="12700" cap="flat" cmpd="sng" algn="ctr">
                  <a:solidFill>
                    <a:schemeClr val="accent4"/>
                  </a:solidFill>
                  <a:round/>
                </a:ln>
                <a:effectLst>
                  <a:outerShdw blurRad="50800" dist="38100" dir="2700000" algn="tl" rotWithShape="0">
                    <a:schemeClr val="accent4">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4"/>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3-D799-4BBA-B010-92E98C309F2A}"/>
                </c:ext>
              </c:extLst>
            </c:dLbl>
            <c:spPr>
              <a:solidFill>
                <a:prstClr val="white">
                  <a:alpha val="90000"/>
                </a:prstClr>
              </a:solidFill>
              <a:ln w="12700" cap="flat" cmpd="sng" algn="ctr">
                <a:solidFill>
                  <a:srgbClr val="4F81BD"/>
                </a:solidFill>
                <a:round/>
              </a:ln>
              <a:effectLst>
                <a:outerShdw blurRad="50800" dist="38100" dir="2700000" algn="tl" rotWithShape="0">
                  <a:srgbClr val="4F81BD">
                    <a:lumMod val="75000"/>
                    <a:alpha val="40000"/>
                  </a:srgb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[OUTPUT.xls]Sheet!$B$796:$E$796</c:f>
              <c:strCache>
                <c:ptCount val="4"/>
                <c:pt idx="0">
                  <c:v>Υψηλότερη</c:v>
                </c:pt>
                <c:pt idx="1">
                  <c:v>Χαμηλότερη</c:v>
                </c:pt>
                <c:pt idx="2">
                  <c:v>Η ίδια</c:v>
                </c:pt>
                <c:pt idx="3">
                  <c:v>ΔΓ/ΔΑ</c:v>
                </c:pt>
              </c:strCache>
            </c:strRef>
          </c:cat>
          <c:val>
            <c:numRef>
              <c:f>[OUTPUT.xls]Sheet!$B$798:$E$798</c:f>
              <c:numCache>
                <c:formatCode>#,##0.0%</c:formatCode>
                <c:ptCount val="4"/>
                <c:pt idx="0">
                  <c:v>7.8482668410725959E-2</c:v>
                </c:pt>
                <c:pt idx="1">
                  <c:v>0.62589928057553956</c:v>
                </c:pt>
                <c:pt idx="2">
                  <c:v>0.16088947024198824</c:v>
                </c:pt>
                <c:pt idx="3">
                  <c:v>0.13472858077174624</c:v>
                </c:pt>
              </c:numCache>
            </c:numRef>
          </c:val>
          <c:extLst>
            <c:ext xmlns:c16="http://schemas.microsoft.com/office/drawing/2014/chart" uri="{C3380CC4-5D6E-409C-BE32-E72D297353CC}">
              <c16:uniqueId val="{00000000-CA46-473D-AF18-AAE5C4CE1890}"/>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floor>
    <c:sideWall>
      <c:thickness val="0"/>
    </c:sideWall>
    <c:backWall>
      <c:thickness val="0"/>
    </c:backWall>
    <c:plotArea>
      <c:layout/>
      <c:bar3DChart>
        <c:barDir val="bar"/>
        <c:grouping val="percentStacked"/>
        <c:varyColors val="0"/>
        <c:ser>
          <c:idx val="0"/>
          <c:order val="0"/>
          <c:tx>
            <c:strRef>
              <c:f>Sheet!$B$805</c:f>
              <c:strCache>
                <c:ptCount val="1"/>
                <c:pt idx="0">
                  <c:v>Υψηλότερη</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Sheet!$A$806:$A$810</c:f>
              <c:strCache>
                <c:ptCount val="5"/>
                <c:pt idx="0">
                  <c:v>17-34</c:v>
                </c:pt>
                <c:pt idx="1">
                  <c:v>35- 44</c:v>
                </c:pt>
                <c:pt idx="2">
                  <c:v>45- 54</c:v>
                </c:pt>
                <c:pt idx="3">
                  <c:v>55- 64</c:v>
                </c:pt>
                <c:pt idx="4">
                  <c:v>65+</c:v>
                </c:pt>
              </c:strCache>
            </c:strRef>
          </c:cat>
          <c:val>
            <c:numRef>
              <c:f>Sheet!$B$806:$B$810</c:f>
              <c:numCache>
                <c:formatCode>#,##0.0%</c:formatCode>
                <c:ptCount val="5"/>
                <c:pt idx="0">
                  <c:v>7.8431372549019607E-2</c:v>
                </c:pt>
                <c:pt idx="1">
                  <c:v>7.6923076923076927E-2</c:v>
                </c:pt>
                <c:pt idx="2">
                  <c:v>7.636363636363637E-2</c:v>
                </c:pt>
                <c:pt idx="3">
                  <c:v>8.4775086505190306E-2</c:v>
                </c:pt>
                <c:pt idx="4">
                  <c:v>8.9743589743589744E-2</c:v>
                </c:pt>
              </c:numCache>
            </c:numRef>
          </c:val>
          <c:extLst>
            <c:ext xmlns:c16="http://schemas.microsoft.com/office/drawing/2014/chart" uri="{C3380CC4-5D6E-409C-BE32-E72D297353CC}">
              <c16:uniqueId val="{00000000-7E79-4848-99FD-074D9C94DA2C}"/>
            </c:ext>
          </c:extLst>
        </c:ser>
        <c:ser>
          <c:idx val="1"/>
          <c:order val="1"/>
          <c:tx>
            <c:strRef>
              <c:f>Sheet!$C$805</c:f>
              <c:strCache>
                <c:ptCount val="1"/>
                <c:pt idx="0">
                  <c:v>Χαμηλότερη</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Sheet!$A$806:$A$810</c:f>
              <c:strCache>
                <c:ptCount val="5"/>
                <c:pt idx="0">
                  <c:v>17-34</c:v>
                </c:pt>
                <c:pt idx="1">
                  <c:v>35- 44</c:v>
                </c:pt>
                <c:pt idx="2">
                  <c:v>45- 54</c:v>
                </c:pt>
                <c:pt idx="3">
                  <c:v>55- 64</c:v>
                </c:pt>
                <c:pt idx="4">
                  <c:v>65+</c:v>
                </c:pt>
              </c:strCache>
            </c:strRef>
          </c:cat>
          <c:val>
            <c:numRef>
              <c:f>Sheet!$C$806:$C$810</c:f>
              <c:numCache>
                <c:formatCode>#,##0.0%</c:formatCode>
                <c:ptCount val="5"/>
                <c:pt idx="0">
                  <c:v>0.59477124183006536</c:v>
                </c:pt>
                <c:pt idx="1">
                  <c:v>0.63461538461538458</c:v>
                </c:pt>
                <c:pt idx="2">
                  <c:v>0.63636363636363635</c:v>
                </c:pt>
                <c:pt idx="3">
                  <c:v>0.64359861591695511</c:v>
                </c:pt>
                <c:pt idx="4">
                  <c:v>0.57808857808857805</c:v>
                </c:pt>
              </c:numCache>
            </c:numRef>
          </c:val>
          <c:extLst>
            <c:ext xmlns:c16="http://schemas.microsoft.com/office/drawing/2014/chart" uri="{C3380CC4-5D6E-409C-BE32-E72D297353CC}">
              <c16:uniqueId val="{00000001-7E79-4848-99FD-074D9C94DA2C}"/>
            </c:ext>
          </c:extLst>
        </c:ser>
        <c:ser>
          <c:idx val="2"/>
          <c:order val="2"/>
          <c:tx>
            <c:strRef>
              <c:f>Sheet!$D$805</c:f>
              <c:strCache>
                <c:ptCount val="1"/>
                <c:pt idx="0">
                  <c:v>Η ίδια</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Sheet!$A$806:$A$810</c:f>
              <c:strCache>
                <c:ptCount val="5"/>
                <c:pt idx="0">
                  <c:v>17-34</c:v>
                </c:pt>
                <c:pt idx="1">
                  <c:v>35- 44</c:v>
                </c:pt>
                <c:pt idx="2">
                  <c:v>45- 54</c:v>
                </c:pt>
                <c:pt idx="3">
                  <c:v>55- 64</c:v>
                </c:pt>
                <c:pt idx="4">
                  <c:v>65+</c:v>
                </c:pt>
              </c:strCache>
            </c:strRef>
          </c:cat>
          <c:val>
            <c:numRef>
              <c:f>Sheet!$D$806:$D$810</c:f>
              <c:numCache>
                <c:formatCode>#,##0.0%</c:formatCode>
                <c:ptCount val="5"/>
                <c:pt idx="0">
                  <c:v>0.22875816993464052</c:v>
                </c:pt>
                <c:pt idx="1">
                  <c:v>0.22527472527472528</c:v>
                </c:pt>
                <c:pt idx="2">
                  <c:v>0.21454545454545454</c:v>
                </c:pt>
                <c:pt idx="3">
                  <c:v>0.15916955017301038</c:v>
                </c:pt>
                <c:pt idx="4">
                  <c:v>0.1585081585081585</c:v>
                </c:pt>
              </c:numCache>
            </c:numRef>
          </c:val>
          <c:extLst>
            <c:ext xmlns:c16="http://schemas.microsoft.com/office/drawing/2014/chart" uri="{C3380CC4-5D6E-409C-BE32-E72D297353CC}">
              <c16:uniqueId val="{00000002-7E79-4848-99FD-074D9C94DA2C}"/>
            </c:ext>
          </c:extLst>
        </c:ser>
        <c:ser>
          <c:idx val="3"/>
          <c:order val="3"/>
          <c:tx>
            <c:strRef>
              <c:f>Sheet!$E$805</c:f>
              <c:strCache>
                <c:ptCount val="1"/>
                <c:pt idx="0">
                  <c:v>ΔΓ/ΔΑ</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Sheet!$A$806:$A$810</c:f>
              <c:strCache>
                <c:ptCount val="5"/>
                <c:pt idx="0">
                  <c:v>17-34</c:v>
                </c:pt>
                <c:pt idx="1">
                  <c:v>35- 44</c:v>
                </c:pt>
                <c:pt idx="2">
                  <c:v>45- 54</c:v>
                </c:pt>
                <c:pt idx="3">
                  <c:v>55- 64</c:v>
                </c:pt>
                <c:pt idx="4">
                  <c:v>65+</c:v>
                </c:pt>
              </c:strCache>
            </c:strRef>
          </c:cat>
          <c:val>
            <c:numRef>
              <c:f>Sheet!$E$806:$E$810</c:f>
              <c:numCache>
                <c:formatCode>#,##0.0%</c:formatCode>
                <c:ptCount val="5"/>
                <c:pt idx="0">
                  <c:v>9.8039215686274522E-2</c:v>
                </c:pt>
                <c:pt idx="1">
                  <c:v>6.3186813186813184E-2</c:v>
                </c:pt>
                <c:pt idx="2">
                  <c:v>7.2727272727272724E-2</c:v>
                </c:pt>
                <c:pt idx="3">
                  <c:v>0.11245674740484429</c:v>
                </c:pt>
                <c:pt idx="4">
                  <c:v>0.17365967365967364</c:v>
                </c:pt>
              </c:numCache>
            </c:numRef>
          </c:val>
          <c:extLst>
            <c:ext xmlns:c16="http://schemas.microsoft.com/office/drawing/2014/chart" uri="{C3380CC4-5D6E-409C-BE32-E72D297353CC}">
              <c16:uniqueId val="{00000003-7E79-4848-99FD-074D9C94DA2C}"/>
            </c:ext>
          </c:extLst>
        </c:ser>
        <c:dLbls>
          <c:showLegendKey val="0"/>
          <c:showVal val="0"/>
          <c:showCatName val="0"/>
          <c:showSerName val="0"/>
          <c:showPercent val="0"/>
          <c:showBubbleSize val="0"/>
        </c:dLbls>
        <c:gapWidth val="95"/>
        <c:gapDepth val="95"/>
        <c:shape val="box"/>
        <c:axId val="140791808"/>
        <c:axId val="140793344"/>
        <c:axId val="0"/>
      </c:bar3DChart>
      <c:catAx>
        <c:axId val="140791808"/>
        <c:scaling>
          <c:orientation val="maxMin"/>
        </c:scaling>
        <c:delete val="0"/>
        <c:axPos val="l"/>
        <c:numFmt formatCode="General" sourceLinked="1"/>
        <c:majorTickMark val="none"/>
        <c:minorTickMark val="none"/>
        <c:tickLblPos val="nextTo"/>
        <c:crossAx val="140793344"/>
        <c:crosses val="autoZero"/>
        <c:auto val="1"/>
        <c:lblAlgn val="ctr"/>
        <c:lblOffset val="100"/>
        <c:noMultiLvlLbl val="0"/>
      </c:catAx>
      <c:valAx>
        <c:axId val="140793344"/>
        <c:scaling>
          <c:orientation val="minMax"/>
        </c:scaling>
        <c:delete val="1"/>
        <c:axPos val="t"/>
        <c:numFmt formatCode="0%" sourceLinked="1"/>
        <c:majorTickMark val="out"/>
        <c:minorTickMark val="none"/>
        <c:tickLblPos val="nextTo"/>
        <c:crossAx val="140791808"/>
        <c:crosses val="autoZero"/>
        <c:crossBetween val="between"/>
      </c:valAx>
      <c:spPr>
        <a:noFill/>
        <a:ln w="25400">
          <a:noFill/>
        </a:ln>
      </c:spPr>
    </c:plotArea>
    <c:legend>
      <c:legendPos val="t"/>
      <c:overlay val="0"/>
    </c:legend>
    <c:plotVisOnly val="1"/>
    <c:dispBlanksAs val="gap"/>
    <c:showDLblsOverMax val="0"/>
  </c:chart>
  <c:txPr>
    <a:bodyPr/>
    <a:lstStyle/>
    <a:p>
      <a:pPr>
        <a:defRPr sz="1200" b="1"/>
      </a:pPr>
      <a:endParaRPr lang="el-GR"/>
    </a:p>
  </c:txPr>
  <c:externalData r:id="rId1">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bar"/>
        <c:grouping val="clustered"/>
        <c:varyColors val="0"/>
        <c:ser>
          <c:idx val="0"/>
          <c:order val="0"/>
          <c:spPr>
            <a:solidFill>
              <a:schemeClr val="accent2"/>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Sheet1!$A$130:$A$139</c:f>
              <c:strCache>
                <c:ptCount val="10"/>
                <c:pt idx="0">
                  <c:v>(ΔΓ/ΔΑ)</c:v>
                </c:pt>
                <c:pt idx="1">
                  <c:v>Πυρηνική Ενέργεια</c:v>
                </c:pt>
                <c:pt idx="2">
                  <c:v>Βιομάζα</c:v>
                </c:pt>
                <c:pt idx="3">
                  <c:v>Πετρέλαιο</c:v>
                </c:pt>
                <c:pt idx="4">
                  <c:v>Γεωθερμία</c:v>
                </c:pt>
                <c:pt idx="5">
                  <c:v>Άνθρακας / Λιγνίτης</c:v>
                </c:pt>
                <c:pt idx="6">
                  <c:v>Φυσικό αέριο</c:v>
                </c:pt>
                <c:pt idx="7">
                  <c:v>Υδροηλεκτρική</c:v>
                </c:pt>
                <c:pt idx="8">
                  <c:v>Αιολική</c:v>
                </c:pt>
                <c:pt idx="9">
                  <c:v>Ηλιακή</c:v>
                </c:pt>
              </c:strCache>
            </c:strRef>
          </c:cat>
          <c:val>
            <c:numRef>
              <c:f>Sheet1!$C$130:$C$139</c:f>
              <c:numCache>
                <c:formatCode>0.0</c:formatCode>
                <c:ptCount val="10"/>
                <c:pt idx="0">
                  <c:v>6.9117059528565719</c:v>
                </c:pt>
                <c:pt idx="1">
                  <c:v>2.8365960846983618</c:v>
                </c:pt>
                <c:pt idx="2">
                  <c:v>3.4358769476628046</c:v>
                </c:pt>
                <c:pt idx="3">
                  <c:v>4.3148222133439873</c:v>
                </c:pt>
                <c:pt idx="4">
                  <c:v>5.0739113064322812</c:v>
                </c:pt>
                <c:pt idx="5">
                  <c:v>5.7131442269276871</c:v>
                </c:pt>
                <c:pt idx="6">
                  <c:v>6.6719936076707951</c:v>
                </c:pt>
                <c:pt idx="7">
                  <c:v>7.4310827007590889</c:v>
                </c:pt>
                <c:pt idx="8">
                  <c:v>42.349180982820613</c:v>
                </c:pt>
                <c:pt idx="9">
                  <c:v>68.158210147822615</c:v>
                </c:pt>
              </c:numCache>
            </c:numRef>
          </c:val>
          <c:extLst>
            <c:ext xmlns:c16="http://schemas.microsoft.com/office/drawing/2014/chart" uri="{C3380CC4-5D6E-409C-BE32-E72D297353CC}">
              <c16:uniqueId val="{00000000-E108-4B2F-B223-34055F0B581F}"/>
            </c:ext>
          </c:extLst>
        </c:ser>
        <c:dLbls>
          <c:showLegendKey val="0"/>
          <c:showVal val="1"/>
          <c:showCatName val="0"/>
          <c:showSerName val="0"/>
          <c:showPercent val="0"/>
          <c:showBubbleSize val="0"/>
        </c:dLbls>
        <c:gapWidth val="150"/>
        <c:shape val="box"/>
        <c:axId val="140826496"/>
        <c:axId val="140833536"/>
        <c:axId val="0"/>
      </c:bar3DChart>
      <c:catAx>
        <c:axId val="140826496"/>
        <c:scaling>
          <c:orientation val="minMax"/>
        </c:scaling>
        <c:delete val="0"/>
        <c:axPos val="l"/>
        <c:numFmt formatCode="General" sourceLinked="0"/>
        <c:majorTickMark val="none"/>
        <c:minorTickMark val="none"/>
        <c:tickLblPos val="nextTo"/>
        <c:crossAx val="140833536"/>
        <c:crosses val="autoZero"/>
        <c:auto val="1"/>
        <c:lblAlgn val="ctr"/>
        <c:lblOffset val="100"/>
        <c:noMultiLvlLbl val="0"/>
      </c:catAx>
      <c:valAx>
        <c:axId val="140833536"/>
        <c:scaling>
          <c:orientation val="minMax"/>
        </c:scaling>
        <c:delete val="1"/>
        <c:axPos val="b"/>
        <c:numFmt formatCode="0.0" sourceLinked="1"/>
        <c:majorTickMark val="out"/>
        <c:minorTickMark val="none"/>
        <c:tickLblPos val="nextTo"/>
        <c:crossAx val="140826496"/>
        <c:crosses val="autoZero"/>
        <c:crossBetween val="between"/>
      </c:valAx>
    </c:plotArea>
    <c:plotVisOnly val="1"/>
    <c:dispBlanksAs val="gap"/>
    <c:showDLblsOverMax val="0"/>
  </c:chart>
  <c:txPr>
    <a:bodyPr/>
    <a:lstStyle/>
    <a:p>
      <a:pPr>
        <a:defRPr sz="1200" b="1"/>
      </a:pPr>
      <a:endParaRPr lang="el-GR"/>
    </a:p>
  </c:txPr>
  <c:externalData r:id="rId1">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explosion val="25"/>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0-C3E2-43F1-9422-811407EA9C6E}"/>
              </c:ext>
            </c:extLst>
          </c:dPt>
          <c:dPt>
            <c:idx val="1"/>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1-C3E2-43F1-9422-811407EA9C6E}"/>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2-C3E2-43F1-9422-811407EA9C6E}"/>
              </c:ext>
            </c:extLst>
          </c:dPt>
          <c:dPt>
            <c:idx val="3"/>
            <c:bubble3D val="0"/>
            <c:spPr>
              <a:solidFill>
                <a:schemeClr val="accent4">
                  <a:alpha val="90000"/>
                </a:schemeClr>
              </a:solidFill>
              <a:ln w="19050">
                <a:solidFill>
                  <a:schemeClr val="accent4">
                    <a:lumMod val="75000"/>
                  </a:schemeClr>
                </a:solid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extLst>
              <c:ext xmlns:c16="http://schemas.microsoft.com/office/drawing/2014/chart" uri="{C3380CC4-5D6E-409C-BE32-E72D297353CC}">
                <c16:uniqueId val="{00000003-C3E2-43F1-9422-811407EA9C6E}"/>
              </c:ext>
            </c:extLst>
          </c:dPt>
          <c:dPt>
            <c:idx val="4"/>
            <c:bubble3D val="0"/>
            <c:spPr>
              <a:solidFill>
                <a:schemeClr val="accent5">
                  <a:alpha val="90000"/>
                </a:schemeClr>
              </a:solidFill>
              <a:ln w="19050">
                <a:solidFill>
                  <a:schemeClr val="accent5">
                    <a:lumMod val="75000"/>
                  </a:schemeClr>
                </a:solidFill>
              </a:ln>
              <a:effectLst>
                <a:innerShdw blurRad="114300">
                  <a:schemeClr val="accent5">
                    <a:lumMod val="75000"/>
                  </a:schemeClr>
                </a:innerShdw>
              </a:effectLst>
              <a:scene3d>
                <a:camera prst="orthographicFront"/>
                <a:lightRig rig="threePt" dir="t"/>
              </a:scene3d>
              <a:sp3d contourW="19050" prstMaterial="flat">
                <a:contourClr>
                  <a:schemeClr val="accent5">
                    <a:lumMod val="75000"/>
                  </a:schemeClr>
                </a:contourClr>
              </a:sp3d>
            </c:spPr>
            <c:extLst>
              <c:ext xmlns:c16="http://schemas.microsoft.com/office/drawing/2014/chart" uri="{C3380CC4-5D6E-409C-BE32-E72D297353CC}">
                <c16:uniqueId val="{00000004-C3E2-43F1-9422-811407EA9C6E}"/>
              </c:ext>
            </c:extLst>
          </c:dPt>
          <c:dLbls>
            <c:dLbl>
              <c:idx val="0"/>
              <c:numFmt formatCode="0.0%" sourceLinked="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0-C3E2-43F1-9422-811407EA9C6E}"/>
                </c:ext>
              </c:extLst>
            </c:dLbl>
            <c:dLbl>
              <c:idx val="1"/>
              <c:numFmt formatCode="0.0%" sourceLinked="0"/>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2"/>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1-C3E2-43F1-9422-811407EA9C6E}"/>
                </c:ext>
              </c:extLst>
            </c:dLbl>
            <c:dLbl>
              <c:idx val="2"/>
              <c:numFmt formatCode="0.0%" sourceLinked="0"/>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3"/>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2-C3E2-43F1-9422-811407EA9C6E}"/>
                </c:ext>
              </c:extLst>
            </c:dLbl>
            <c:dLbl>
              <c:idx val="3"/>
              <c:numFmt formatCode="0.0%" sourceLinked="0"/>
              <c:spPr>
                <a:solidFill>
                  <a:schemeClr val="lt1">
                    <a:alpha val="90000"/>
                  </a:schemeClr>
                </a:solidFill>
                <a:ln w="12700" cap="flat" cmpd="sng" algn="ctr">
                  <a:solidFill>
                    <a:schemeClr val="accent4"/>
                  </a:solidFill>
                  <a:round/>
                </a:ln>
                <a:effectLst>
                  <a:outerShdw blurRad="50800" dist="38100" dir="2700000" algn="tl" rotWithShape="0">
                    <a:schemeClr val="accent4">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4"/>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3-C3E2-43F1-9422-811407EA9C6E}"/>
                </c:ext>
              </c:extLst>
            </c:dLbl>
            <c:dLbl>
              <c:idx val="4"/>
              <c:numFmt formatCode="0.0%" sourceLinked="0"/>
              <c:spPr>
                <a:solidFill>
                  <a:schemeClr val="lt1">
                    <a:alpha val="90000"/>
                  </a:schemeClr>
                </a:solidFill>
                <a:ln w="12700" cap="flat" cmpd="sng" algn="ctr">
                  <a:solidFill>
                    <a:schemeClr val="accent5"/>
                  </a:solidFill>
                  <a:round/>
                </a:ln>
                <a:effectLst>
                  <a:outerShdw blurRad="50800" dist="38100" dir="2700000" algn="tl" rotWithShape="0">
                    <a:schemeClr val="accent5">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5"/>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4-C3E2-43F1-9422-811407EA9C6E}"/>
                </c:ext>
              </c:extLst>
            </c:dLbl>
            <c:numFmt formatCode="0.0%" sourceLinked="0"/>
            <c:spPr>
              <a:solidFill>
                <a:prstClr val="white">
                  <a:alpha val="90000"/>
                </a:prstClr>
              </a:solidFill>
              <a:ln w="12700" cap="flat" cmpd="sng" algn="ctr">
                <a:solidFill>
                  <a:srgbClr val="4F81BD"/>
                </a:solidFill>
                <a:round/>
              </a:ln>
              <a:effectLst>
                <a:outerShdw blurRad="50800" dist="38100" dir="2700000" algn="tl" rotWithShape="0">
                  <a:srgbClr val="4F81BD">
                    <a:lumMod val="75000"/>
                    <a:alpha val="40000"/>
                  </a:srgb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Sheet1!$B$144:$B$148</c:f>
              <c:strCache>
                <c:ptCount val="5"/>
                <c:pt idx="0">
                  <c:v>ΝΑΙ</c:v>
                </c:pt>
                <c:pt idx="1">
                  <c:v>ΜΑΛΛΟΝ ΝΑΙ</c:v>
                </c:pt>
                <c:pt idx="2">
                  <c:v>ΜΑΛΛΟΝ ΟΧΙ</c:v>
                </c:pt>
                <c:pt idx="3">
                  <c:v>ΟΧΙ</c:v>
                </c:pt>
                <c:pt idx="4">
                  <c:v>ΔΓ/ΔΑ</c:v>
                </c:pt>
              </c:strCache>
            </c:strRef>
          </c:cat>
          <c:val>
            <c:numRef>
              <c:f>Sheet1!$E$144:$E$148</c:f>
              <c:numCache>
                <c:formatCode>0.0</c:formatCode>
                <c:ptCount val="5"/>
                <c:pt idx="0">
                  <c:v>52.656811825809029</c:v>
                </c:pt>
                <c:pt idx="1">
                  <c:v>15.101877746703956</c:v>
                </c:pt>
                <c:pt idx="2">
                  <c:v>6.3124250898921295</c:v>
                </c:pt>
                <c:pt idx="3">
                  <c:v>21.813823411905712</c:v>
                </c:pt>
                <c:pt idx="4">
                  <c:v>4.1150619256891732</c:v>
                </c:pt>
              </c:numCache>
            </c:numRef>
          </c:val>
          <c:extLst>
            <c:ext xmlns:c16="http://schemas.microsoft.com/office/drawing/2014/chart" uri="{C3380CC4-5D6E-409C-BE32-E72D297353CC}">
              <c16:uniqueId val="{00000000-7E19-4BA9-A45F-4CDD9FD8CAA2}"/>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[OUTPUT.xls]Sheet!$A$860</c:f>
              <c:strCache>
                <c:ptCount val="1"/>
                <c:pt idx="0">
                  <c:v>ΑΝΔΡΑΣ</c:v>
                </c:pt>
              </c:strCache>
            </c:strRef>
          </c:tx>
          <c:explosion val="25"/>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0-D0E6-4C11-AC15-E716B152268F}"/>
              </c:ext>
            </c:extLst>
          </c:dPt>
          <c:dPt>
            <c:idx val="1"/>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1-D0E6-4C11-AC15-E716B152268F}"/>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2-D0E6-4C11-AC15-E716B152268F}"/>
              </c:ext>
            </c:extLst>
          </c:dPt>
          <c:dPt>
            <c:idx val="3"/>
            <c:bubble3D val="0"/>
            <c:spPr>
              <a:solidFill>
                <a:schemeClr val="accent4">
                  <a:alpha val="90000"/>
                </a:schemeClr>
              </a:solidFill>
              <a:ln w="19050">
                <a:solidFill>
                  <a:schemeClr val="accent4">
                    <a:lumMod val="75000"/>
                  </a:schemeClr>
                </a:solid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extLst>
              <c:ext xmlns:c16="http://schemas.microsoft.com/office/drawing/2014/chart" uri="{C3380CC4-5D6E-409C-BE32-E72D297353CC}">
                <c16:uniqueId val="{00000003-D0E6-4C11-AC15-E716B152268F}"/>
              </c:ext>
            </c:extLst>
          </c:dPt>
          <c:dPt>
            <c:idx val="4"/>
            <c:bubble3D val="0"/>
            <c:spPr>
              <a:solidFill>
                <a:schemeClr val="accent5">
                  <a:alpha val="90000"/>
                </a:schemeClr>
              </a:solidFill>
              <a:ln w="19050">
                <a:solidFill>
                  <a:schemeClr val="accent5">
                    <a:lumMod val="75000"/>
                  </a:schemeClr>
                </a:solidFill>
              </a:ln>
              <a:effectLst>
                <a:innerShdw blurRad="114300">
                  <a:schemeClr val="accent5">
                    <a:lumMod val="75000"/>
                  </a:schemeClr>
                </a:innerShdw>
              </a:effectLst>
              <a:scene3d>
                <a:camera prst="orthographicFront"/>
                <a:lightRig rig="threePt" dir="t"/>
              </a:scene3d>
              <a:sp3d contourW="19050" prstMaterial="flat">
                <a:contourClr>
                  <a:schemeClr val="accent5">
                    <a:lumMod val="75000"/>
                  </a:schemeClr>
                </a:contourClr>
              </a:sp3d>
            </c:spPr>
            <c:extLst>
              <c:ext xmlns:c16="http://schemas.microsoft.com/office/drawing/2014/chart" uri="{C3380CC4-5D6E-409C-BE32-E72D297353CC}">
                <c16:uniqueId val="{00000004-D0E6-4C11-AC15-E716B152268F}"/>
              </c:ext>
            </c:extLst>
          </c:dPt>
          <c:dLbls>
            <c:dLbl>
              <c:idx val="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0-D0E6-4C11-AC15-E716B152268F}"/>
                </c:ext>
              </c:extLst>
            </c:dLbl>
            <c:dLbl>
              <c:idx val="1"/>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2"/>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1-D0E6-4C11-AC15-E716B152268F}"/>
                </c:ext>
              </c:extLst>
            </c:dLbl>
            <c:dLbl>
              <c:idx val="2"/>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3"/>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2-D0E6-4C11-AC15-E716B152268F}"/>
                </c:ext>
              </c:extLst>
            </c:dLbl>
            <c:dLbl>
              <c:idx val="3"/>
              <c:spPr>
                <a:solidFill>
                  <a:schemeClr val="lt1">
                    <a:alpha val="90000"/>
                  </a:schemeClr>
                </a:solidFill>
                <a:ln w="12700" cap="flat" cmpd="sng" algn="ctr">
                  <a:solidFill>
                    <a:schemeClr val="accent4"/>
                  </a:solidFill>
                  <a:round/>
                </a:ln>
                <a:effectLst>
                  <a:outerShdw blurRad="50800" dist="38100" dir="2700000" algn="tl" rotWithShape="0">
                    <a:schemeClr val="accent4">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4"/>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3-D0E6-4C11-AC15-E716B152268F}"/>
                </c:ext>
              </c:extLst>
            </c:dLbl>
            <c:dLbl>
              <c:idx val="4"/>
              <c:spPr>
                <a:solidFill>
                  <a:schemeClr val="lt1">
                    <a:alpha val="90000"/>
                  </a:schemeClr>
                </a:solidFill>
                <a:ln w="12700" cap="flat" cmpd="sng" algn="ctr">
                  <a:solidFill>
                    <a:schemeClr val="accent5"/>
                  </a:solidFill>
                  <a:round/>
                </a:ln>
                <a:effectLst>
                  <a:outerShdw blurRad="50800" dist="38100" dir="2700000" algn="tl" rotWithShape="0">
                    <a:schemeClr val="accent5">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5"/>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4-D0E6-4C11-AC15-E716B152268F}"/>
                </c:ext>
              </c:extLst>
            </c:dLbl>
            <c:spPr>
              <a:solidFill>
                <a:prstClr val="white">
                  <a:alpha val="90000"/>
                </a:prstClr>
              </a:solidFill>
              <a:ln w="12700" cap="flat" cmpd="sng" algn="ctr">
                <a:solidFill>
                  <a:srgbClr val="4F81BD"/>
                </a:solidFill>
                <a:round/>
              </a:ln>
              <a:effectLst>
                <a:outerShdw blurRad="50800" dist="38100" dir="2700000" algn="tl" rotWithShape="0">
                  <a:srgbClr val="4F81BD">
                    <a:lumMod val="75000"/>
                    <a:alpha val="40000"/>
                  </a:srgb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[OUTPUT.xls]Sheet!$B$859:$F$859</c:f>
              <c:strCache>
                <c:ptCount val="5"/>
                <c:pt idx="0">
                  <c:v>ΝΑΙ</c:v>
                </c:pt>
                <c:pt idx="1">
                  <c:v>ΜΑΛΛΟΝ ΝΑΙ</c:v>
                </c:pt>
                <c:pt idx="2">
                  <c:v>ΜΑΛΛΟΝ ΟΧΙ</c:v>
                </c:pt>
                <c:pt idx="3">
                  <c:v>ΟΧΙ</c:v>
                </c:pt>
                <c:pt idx="4">
                  <c:v>ΔΓ/ΔΑ</c:v>
                </c:pt>
              </c:strCache>
            </c:strRef>
          </c:cat>
          <c:val>
            <c:numRef>
              <c:f>[OUTPUT.xls]Sheet!$B$860:$F$860</c:f>
              <c:numCache>
                <c:formatCode>#,##0.0%</c:formatCode>
                <c:ptCount val="5"/>
                <c:pt idx="0">
                  <c:v>0.53490759753593431</c:v>
                </c:pt>
                <c:pt idx="1">
                  <c:v>0.15503080082135523</c:v>
                </c:pt>
                <c:pt idx="2">
                  <c:v>6.2628336755646816E-2</c:v>
                </c:pt>
                <c:pt idx="3">
                  <c:v>0.22587268993839835</c:v>
                </c:pt>
                <c:pt idx="4">
                  <c:v>2.1560574948665298E-2</c:v>
                </c:pt>
              </c:numCache>
            </c:numRef>
          </c:val>
          <c:extLst>
            <c:ext xmlns:c16="http://schemas.microsoft.com/office/drawing/2014/chart" uri="{C3380CC4-5D6E-409C-BE32-E72D297353CC}">
              <c16:uniqueId val="{00000000-D526-4A0E-B12E-F89A9E9508EC}"/>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[OUTPUT.xls]Sheet!$A$861</c:f>
              <c:strCache>
                <c:ptCount val="1"/>
                <c:pt idx="0">
                  <c:v>ΓΥΝΑΙΚΑ</c:v>
                </c:pt>
              </c:strCache>
            </c:strRef>
          </c:tx>
          <c:explosion val="25"/>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0-5B57-45D2-997E-F15DE6110D12}"/>
              </c:ext>
            </c:extLst>
          </c:dPt>
          <c:dPt>
            <c:idx val="1"/>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1-5B57-45D2-997E-F15DE6110D12}"/>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2-5B57-45D2-997E-F15DE6110D12}"/>
              </c:ext>
            </c:extLst>
          </c:dPt>
          <c:dPt>
            <c:idx val="3"/>
            <c:bubble3D val="0"/>
            <c:spPr>
              <a:solidFill>
                <a:schemeClr val="accent4">
                  <a:alpha val="90000"/>
                </a:schemeClr>
              </a:solidFill>
              <a:ln w="19050">
                <a:solidFill>
                  <a:schemeClr val="accent4">
                    <a:lumMod val="75000"/>
                  </a:schemeClr>
                </a:solid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extLst>
              <c:ext xmlns:c16="http://schemas.microsoft.com/office/drawing/2014/chart" uri="{C3380CC4-5D6E-409C-BE32-E72D297353CC}">
                <c16:uniqueId val="{00000003-5B57-45D2-997E-F15DE6110D12}"/>
              </c:ext>
            </c:extLst>
          </c:dPt>
          <c:dPt>
            <c:idx val="4"/>
            <c:bubble3D val="0"/>
            <c:spPr>
              <a:solidFill>
                <a:schemeClr val="accent5">
                  <a:alpha val="90000"/>
                </a:schemeClr>
              </a:solidFill>
              <a:ln w="19050">
                <a:solidFill>
                  <a:schemeClr val="accent5">
                    <a:lumMod val="75000"/>
                  </a:schemeClr>
                </a:solidFill>
              </a:ln>
              <a:effectLst>
                <a:innerShdw blurRad="114300">
                  <a:schemeClr val="accent5">
                    <a:lumMod val="75000"/>
                  </a:schemeClr>
                </a:innerShdw>
              </a:effectLst>
              <a:scene3d>
                <a:camera prst="orthographicFront"/>
                <a:lightRig rig="threePt" dir="t"/>
              </a:scene3d>
              <a:sp3d contourW="19050" prstMaterial="flat">
                <a:contourClr>
                  <a:schemeClr val="accent5">
                    <a:lumMod val="75000"/>
                  </a:schemeClr>
                </a:contourClr>
              </a:sp3d>
            </c:spPr>
            <c:extLst>
              <c:ext xmlns:c16="http://schemas.microsoft.com/office/drawing/2014/chart" uri="{C3380CC4-5D6E-409C-BE32-E72D297353CC}">
                <c16:uniqueId val="{00000004-5B57-45D2-997E-F15DE6110D12}"/>
              </c:ext>
            </c:extLst>
          </c:dPt>
          <c:dLbls>
            <c:dLbl>
              <c:idx val="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0-5B57-45D2-997E-F15DE6110D12}"/>
                </c:ext>
              </c:extLst>
            </c:dLbl>
            <c:dLbl>
              <c:idx val="1"/>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2"/>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1-5B57-45D2-997E-F15DE6110D12}"/>
                </c:ext>
              </c:extLst>
            </c:dLbl>
            <c:dLbl>
              <c:idx val="2"/>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3"/>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2-5B57-45D2-997E-F15DE6110D12}"/>
                </c:ext>
              </c:extLst>
            </c:dLbl>
            <c:dLbl>
              <c:idx val="3"/>
              <c:spPr>
                <a:solidFill>
                  <a:schemeClr val="lt1">
                    <a:alpha val="90000"/>
                  </a:schemeClr>
                </a:solidFill>
                <a:ln w="12700" cap="flat" cmpd="sng" algn="ctr">
                  <a:solidFill>
                    <a:schemeClr val="accent4"/>
                  </a:solidFill>
                  <a:round/>
                </a:ln>
                <a:effectLst>
                  <a:outerShdw blurRad="50800" dist="38100" dir="2700000" algn="tl" rotWithShape="0">
                    <a:schemeClr val="accent4">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4"/>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3-5B57-45D2-997E-F15DE6110D12}"/>
                </c:ext>
              </c:extLst>
            </c:dLbl>
            <c:dLbl>
              <c:idx val="4"/>
              <c:spPr>
                <a:solidFill>
                  <a:schemeClr val="lt1">
                    <a:alpha val="90000"/>
                  </a:schemeClr>
                </a:solidFill>
                <a:ln w="12700" cap="flat" cmpd="sng" algn="ctr">
                  <a:solidFill>
                    <a:schemeClr val="accent5"/>
                  </a:solidFill>
                  <a:round/>
                </a:ln>
                <a:effectLst>
                  <a:outerShdw blurRad="50800" dist="38100" dir="2700000" algn="tl" rotWithShape="0">
                    <a:schemeClr val="accent5">
                      <a:lumMod val="75000"/>
                      <a:alpha val="40000"/>
                    </a:scheme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5"/>
                      </a:solidFill>
                      <a:effectLst/>
                      <a:latin typeface="+mn-lt"/>
                      <a:ea typeface="+mn-ea"/>
                      <a:cs typeface="+mn-cs"/>
                    </a:defRPr>
                  </a:pPr>
                  <a:endParaRPr lang="el-GR"/>
                </a:p>
              </c:txPr>
              <c:dLblPos val="inEnd"/>
              <c:showLegendKey val="0"/>
              <c:showVal val="0"/>
              <c:showCatName val="1"/>
              <c:showSerName val="0"/>
              <c:showPercent val="1"/>
              <c:showBubbleSize val="0"/>
              <c:extLst>
                <c:ext xmlns:c16="http://schemas.microsoft.com/office/drawing/2014/chart" uri="{C3380CC4-5D6E-409C-BE32-E72D297353CC}">
                  <c16:uniqueId val="{00000004-5B57-45D2-997E-F15DE6110D12}"/>
                </c:ext>
              </c:extLst>
            </c:dLbl>
            <c:spPr>
              <a:solidFill>
                <a:prstClr val="white">
                  <a:alpha val="90000"/>
                </a:prstClr>
              </a:solidFill>
              <a:ln w="12700" cap="flat" cmpd="sng" algn="ctr">
                <a:solidFill>
                  <a:srgbClr val="4F81BD"/>
                </a:solidFill>
                <a:round/>
              </a:ln>
              <a:effectLst>
                <a:outerShdw blurRad="50800" dist="38100" dir="2700000" algn="tl" rotWithShape="0">
                  <a:srgbClr val="4F81BD">
                    <a:lumMod val="75000"/>
                    <a:alpha val="40000"/>
                  </a:srgb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effectLst/>
                    <a:latin typeface="+mn-lt"/>
                    <a:ea typeface="+mn-ea"/>
                    <a:cs typeface="+mn-cs"/>
                  </a:defRPr>
                </a:pPr>
                <a:endParaRPr lang="el-GR"/>
              </a:p>
            </c:tx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[OUTPUT.xls]Sheet!$B$859:$F$859</c:f>
              <c:strCache>
                <c:ptCount val="5"/>
                <c:pt idx="0">
                  <c:v>ΝΑΙ</c:v>
                </c:pt>
                <c:pt idx="1">
                  <c:v>ΜΑΛΛΟΝ ΝΑΙ</c:v>
                </c:pt>
                <c:pt idx="2">
                  <c:v>ΜΑΛΛΟΝ ΟΧΙ</c:v>
                </c:pt>
                <c:pt idx="3">
                  <c:v>ΟΧΙ</c:v>
                </c:pt>
                <c:pt idx="4">
                  <c:v>ΔΓ/ΔΑ</c:v>
                </c:pt>
              </c:strCache>
            </c:strRef>
          </c:cat>
          <c:val>
            <c:numRef>
              <c:f>[OUTPUT.xls]Sheet!$B$861:$F$861</c:f>
              <c:numCache>
                <c:formatCode>#,##0.0%</c:formatCode>
                <c:ptCount val="5"/>
                <c:pt idx="0">
                  <c:v>0.52125572269457154</c:v>
                </c:pt>
                <c:pt idx="1">
                  <c:v>0.14846304774362329</c:v>
                </c:pt>
                <c:pt idx="2">
                  <c:v>6.3440156965336822E-2</c:v>
                </c:pt>
                <c:pt idx="3">
                  <c:v>0.21321124918247222</c:v>
                </c:pt>
                <c:pt idx="4">
                  <c:v>5.3629823413996081E-2</c:v>
                </c:pt>
              </c:numCache>
            </c:numRef>
          </c:val>
          <c:extLst>
            <c:ext xmlns:c16="http://schemas.microsoft.com/office/drawing/2014/chart" uri="{C3380CC4-5D6E-409C-BE32-E72D297353CC}">
              <c16:uniqueId val="{00000000-4FD6-4DC7-8950-BD2F976E0A30}"/>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floor>
    <c:sideWall>
      <c:thickness val="0"/>
    </c:sideWall>
    <c:backWall>
      <c:thickness val="0"/>
    </c:backWall>
    <c:plotArea>
      <c:layout/>
      <c:bar3DChart>
        <c:barDir val="bar"/>
        <c:grouping val="percentStacked"/>
        <c:varyColors val="0"/>
        <c:ser>
          <c:idx val="0"/>
          <c:order val="0"/>
          <c:tx>
            <c:strRef>
              <c:f>Sheet!$B$868</c:f>
              <c:strCache>
                <c:ptCount val="1"/>
                <c:pt idx="0">
                  <c:v>ΝΑΙ</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Sheet!$A$869:$A$873</c:f>
              <c:strCache>
                <c:ptCount val="5"/>
                <c:pt idx="0">
                  <c:v>17-34</c:v>
                </c:pt>
                <c:pt idx="1">
                  <c:v>35- 44</c:v>
                </c:pt>
                <c:pt idx="2">
                  <c:v>45- 54</c:v>
                </c:pt>
                <c:pt idx="3">
                  <c:v>55- 64</c:v>
                </c:pt>
                <c:pt idx="4">
                  <c:v>65+</c:v>
                </c:pt>
              </c:strCache>
            </c:strRef>
          </c:cat>
          <c:val>
            <c:numRef>
              <c:f>Sheet!$B$869:$B$873</c:f>
              <c:numCache>
                <c:formatCode>#,##0.0%</c:formatCode>
                <c:ptCount val="5"/>
                <c:pt idx="0">
                  <c:v>0.50326797385620914</c:v>
                </c:pt>
                <c:pt idx="1">
                  <c:v>0.51923076923076916</c:v>
                </c:pt>
                <c:pt idx="2">
                  <c:v>0.49272727272727274</c:v>
                </c:pt>
                <c:pt idx="3">
                  <c:v>0.49826989619377166</c:v>
                </c:pt>
                <c:pt idx="4">
                  <c:v>0.57459207459207462</c:v>
                </c:pt>
              </c:numCache>
            </c:numRef>
          </c:val>
          <c:extLst>
            <c:ext xmlns:c16="http://schemas.microsoft.com/office/drawing/2014/chart" uri="{C3380CC4-5D6E-409C-BE32-E72D297353CC}">
              <c16:uniqueId val="{00000000-7807-42F5-9FF3-708615FAA3DA}"/>
            </c:ext>
          </c:extLst>
        </c:ser>
        <c:ser>
          <c:idx val="1"/>
          <c:order val="1"/>
          <c:tx>
            <c:strRef>
              <c:f>Sheet!$C$868</c:f>
              <c:strCache>
                <c:ptCount val="1"/>
                <c:pt idx="0">
                  <c:v>ΜΑΛΛΟΝ ΝΑΙ</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Sheet!$A$869:$A$873</c:f>
              <c:strCache>
                <c:ptCount val="5"/>
                <c:pt idx="0">
                  <c:v>17-34</c:v>
                </c:pt>
                <c:pt idx="1">
                  <c:v>35- 44</c:v>
                </c:pt>
                <c:pt idx="2">
                  <c:v>45- 54</c:v>
                </c:pt>
                <c:pt idx="3">
                  <c:v>55- 64</c:v>
                </c:pt>
                <c:pt idx="4">
                  <c:v>65+</c:v>
                </c:pt>
              </c:strCache>
            </c:strRef>
          </c:cat>
          <c:val>
            <c:numRef>
              <c:f>Sheet!$C$869:$C$873</c:f>
              <c:numCache>
                <c:formatCode>#,##0.0%</c:formatCode>
                <c:ptCount val="5"/>
                <c:pt idx="0">
                  <c:v>0.17647058823529413</c:v>
                </c:pt>
                <c:pt idx="1">
                  <c:v>0.1675824175824176</c:v>
                </c:pt>
                <c:pt idx="2">
                  <c:v>0.16727272727272727</c:v>
                </c:pt>
                <c:pt idx="3">
                  <c:v>0.14705882352941177</c:v>
                </c:pt>
                <c:pt idx="4">
                  <c:v>0.13170163170163168</c:v>
                </c:pt>
              </c:numCache>
            </c:numRef>
          </c:val>
          <c:extLst>
            <c:ext xmlns:c16="http://schemas.microsoft.com/office/drawing/2014/chart" uri="{C3380CC4-5D6E-409C-BE32-E72D297353CC}">
              <c16:uniqueId val="{00000001-7807-42F5-9FF3-708615FAA3DA}"/>
            </c:ext>
          </c:extLst>
        </c:ser>
        <c:ser>
          <c:idx val="2"/>
          <c:order val="2"/>
          <c:tx>
            <c:strRef>
              <c:f>Sheet!$D$868</c:f>
              <c:strCache>
                <c:ptCount val="1"/>
                <c:pt idx="0">
                  <c:v>ΜΑΛΛΟΝ ΟΧΙ</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Sheet!$A$869:$A$873</c:f>
              <c:strCache>
                <c:ptCount val="5"/>
                <c:pt idx="0">
                  <c:v>17-34</c:v>
                </c:pt>
                <c:pt idx="1">
                  <c:v>35- 44</c:v>
                </c:pt>
                <c:pt idx="2">
                  <c:v>45- 54</c:v>
                </c:pt>
                <c:pt idx="3">
                  <c:v>55- 64</c:v>
                </c:pt>
                <c:pt idx="4">
                  <c:v>65+</c:v>
                </c:pt>
              </c:strCache>
            </c:strRef>
          </c:cat>
          <c:val>
            <c:numRef>
              <c:f>Sheet!$D$869:$D$873</c:f>
              <c:numCache>
                <c:formatCode>#,##0.0%</c:formatCode>
                <c:ptCount val="5"/>
                <c:pt idx="0">
                  <c:v>7.8431372549019607E-2</c:v>
                </c:pt>
                <c:pt idx="1">
                  <c:v>5.4945054945054944E-2</c:v>
                </c:pt>
                <c:pt idx="2">
                  <c:v>6.545454545454546E-2</c:v>
                </c:pt>
                <c:pt idx="3">
                  <c:v>8.3044982698961933E-2</c:v>
                </c:pt>
                <c:pt idx="4">
                  <c:v>4.8951048951048952E-2</c:v>
                </c:pt>
              </c:numCache>
            </c:numRef>
          </c:val>
          <c:extLst>
            <c:ext xmlns:c16="http://schemas.microsoft.com/office/drawing/2014/chart" uri="{C3380CC4-5D6E-409C-BE32-E72D297353CC}">
              <c16:uniqueId val="{00000002-7807-42F5-9FF3-708615FAA3DA}"/>
            </c:ext>
          </c:extLst>
        </c:ser>
        <c:ser>
          <c:idx val="3"/>
          <c:order val="3"/>
          <c:tx>
            <c:strRef>
              <c:f>Sheet!$E$868</c:f>
              <c:strCache>
                <c:ptCount val="1"/>
                <c:pt idx="0">
                  <c:v>ΟΧΙ</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Sheet!$A$869:$A$873</c:f>
              <c:strCache>
                <c:ptCount val="5"/>
                <c:pt idx="0">
                  <c:v>17-34</c:v>
                </c:pt>
                <c:pt idx="1">
                  <c:v>35- 44</c:v>
                </c:pt>
                <c:pt idx="2">
                  <c:v>45- 54</c:v>
                </c:pt>
                <c:pt idx="3">
                  <c:v>55- 64</c:v>
                </c:pt>
                <c:pt idx="4">
                  <c:v>65+</c:v>
                </c:pt>
              </c:strCache>
            </c:strRef>
          </c:cat>
          <c:val>
            <c:numRef>
              <c:f>Sheet!$E$869:$E$873</c:f>
              <c:numCache>
                <c:formatCode>#,##0.0%</c:formatCode>
                <c:ptCount val="5"/>
                <c:pt idx="0">
                  <c:v>0.20915032679738563</c:v>
                </c:pt>
                <c:pt idx="1">
                  <c:v>0.22252747252747251</c:v>
                </c:pt>
                <c:pt idx="2">
                  <c:v>0.24363636363636362</c:v>
                </c:pt>
                <c:pt idx="3">
                  <c:v>0.24048442906574394</c:v>
                </c:pt>
                <c:pt idx="4">
                  <c:v>0.18648018648018649</c:v>
                </c:pt>
              </c:numCache>
            </c:numRef>
          </c:val>
          <c:extLst>
            <c:ext xmlns:c16="http://schemas.microsoft.com/office/drawing/2014/chart" uri="{C3380CC4-5D6E-409C-BE32-E72D297353CC}">
              <c16:uniqueId val="{00000003-7807-42F5-9FF3-708615FAA3DA}"/>
            </c:ext>
          </c:extLst>
        </c:ser>
        <c:ser>
          <c:idx val="4"/>
          <c:order val="4"/>
          <c:tx>
            <c:strRef>
              <c:f>Sheet!$F$868</c:f>
              <c:strCache>
                <c:ptCount val="1"/>
                <c:pt idx="0">
                  <c:v>ΔΓ/ΔΑ</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Sheet!$A$869:$A$873</c:f>
              <c:strCache>
                <c:ptCount val="5"/>
                <c:pt idx="0">
                  <c:v>17-34</c:v>
                </c:pt>
                <c:pt idx="1">
                  <c:v>35- 44</c:v>
                </c:pt>
                <c:pt idx="2">
                  <c:v>45- 54</c:v>
                </c:pt>
                <c:pt idx="3">
                  <c:v>55- 64</c:v>
                </c:pt>
                <c:pt idx="4">
                  <c:v>65+</c:v>
                </c:pt>
              </c:strCache>
            </c:strRef>
          </c:cat>
          <c:val>
            <c:numRef>
              <c:f>Sheet!$F$869:$F$873</c:f>
              <c:numCache>
                <c:formatCode>#,##0.0%</c:formatCode>
                <c:ptCount val="5"/>
                <c:pt idx="0">
                  <c:v>3.2679738562091505E-2</c:v>
                </c:pt>
                <c:pt idx="1">
                  <c:v>3.5714285714285719E-2</c:v>
                </c:pt>
                <c:pt idx="2">
                  <c:v>3.0909090909090907E-2</c:v>
                </c:pt>
                <c:pt idx="3">
                  <c:v>3.1141868512110728E-2</c:v>
                </c:pt>
                <c:pt idx="4">
                  <c:v>5.8275058275058279E-2</c:v>
                </c:pt>
              </c:numCache>
            </c:numRef>
          </c:val>
          <c:extLst>
            <c:ext xmlns:c16="http://schemas.microsoft.com/office/drawing/2014/chart" uri="{C3380CC4-5D6E-409C-BE32-E72D297353CC}">
              <c16:uniqueId val="{00000004-7807-42F5-9FF3-708615FAA3DA}"/>
            </c:ext>
          </c:extLst>
        </c:ser>
        <c:dLbls>
          <c:showLegendKey val="0"/>
          <c:showVal val="0"/>
          <c:showCatName val="0"/>
          <c:showSerName val="0"/>
          <c:showPercent val="0"/>
          <c:showBubbleSize val="0"/>
        </c:dLbls>
        <c:gapWidth val="95"/>
        <c:gapDepth val="95"/>
        <c:shape val="box"/>
        <c:axId val="141352960"/>
        <c:axId val="141354496"/>
        <c:axId val="0"/>
      </c:bar3DChart>
      <c:catAx>
        <c:axId val="141352960"/>
        <c:scaling>
          <c:orientation val="maxMin"/>
        </c:scaling>
        <c:delete val="0"/>
        <c:axPos val="l"/>
        <c:numFmt formatCode="General" sourceLinked="1"/>
        <c:majorTickMark val="none"/>
        <c:minorTickMark val="none"/>
        <c:tickLblPos val="nextTo"/>
        <c:crossAx val="141354496"/>
        <c:crosses val="autoZero"/>
        <c:auto val="1"/>
        <c:lblAlgn val="ctr"/>
        <c:lblOffset val="100"/>
        <c:noMultiLvlLbl val="0"/>
      </c:catAx>
      <c:valAx>
        <c:axId val="141354496"/>
        <c:scaling>
          <c:orientation val="minMax"/>
        </c:scaling>
        <c:delete val="1"/>
        <c:axPos val="t"/>
        <c:numFmt formatCode="0%" sourceLinked="1"/>
        <c:majorTickMark val="out"/>
        <c:minorTickMark val="none"/>
        <c:tickLblPos val="nextTo"/>
        <c:crossAx val="141352960"/>
        <c:crosses val="autoZero"/>
        <c:crossBetween val="between"/>
      </c:valAx>
      <c:spPr>
        <a:noFill/>
        <a:ln w="25400">
          <a:noFill/>
        </a:ln>
      </c:spPr>
    </c:plotArea>
    <c:legend>
      <c:legendPos val="t"/>
      <c:overlay val="0"/>
    </c:legend>
    <c:plotVisOnly val="1"/>
    <c:dispBlanksAs val="gap"/>
    <c:showDLblsOverMax val="0"/>
  </c:chart>
  <c:txPr>
    <a:bodyPr/>
    <a:lstStyle/>
    <a:p>
      <a:pPr>
        <a:defRPr sz="1200" b="1"/>
      </a:pPr>
      <a:endParaRPr lang="el-G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tx>
            <c:strRef>
              <c:f>[OUTPUT.xls]Sheet!$A$113</c:f>
              <c:strCache>
                <c:ptCount val="1"/>
                <c:pt idx="0">
                  <c:v>ΑΝΔΡΑΣ</c:v>
                </c:pt>
              </c:strCache>
            </c:strRef>
          </c:tx>
          <c:explosion val="25"/>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[OUTPUT.xls]Sheet!$B$112:$G$112</c:f>
              <c:strCache>
                <c:ptCount val="6"/>
                <c:pt idx="0">
                  <c:v>Ατμοσφαιρική ρύπανση</c:v>
                </c:pt>
                <c:pt idx="1">
                  <c:v>Απορρίμματα</c:v>
                </c:pt>
                <c:pt idx="2">
                  <c:v>Ρύπανση θαλασσών / υδάτων</c:v>
                </c:pt>
                <c:pt idx="3">
                  <c:v>Ρύπανση από εργοστάσια / βιοτεχνίες</c:v>
                </c:pt>
                <c:pt idx="4">
                  <c:v>ΑΛΛΟ</c:v>
                </c:pt>
                <c:pt idx="5">
                  <c:v>ΔΓ/ΔΑ</c:v>
                </c:pt>
              </c:strCache>
            </c:strRef>
          </c:cat>
          <c:val>
            <c:numRef>
              <c:f>[OUTPUT.xls]Sheet!$B$113:$G$113</c:f>
              <c:numCache>
                <c:formatCode>#,##0.0%</c:formatCode>
                <c:ptCount val="6"/>
                <c:pt idx="0">
                  <c:v>8.7268993839835732E-2</c:v>
                </c:pt>
                <c:pt idx="1">
                  <c:v>0.54106776180698157</c:v>
                </c:pt>
                <c:pt idx="2">
                  <c:v>0.18480492813141683</c:v>
                </c:pt>
                <c:pt idx="3">
                  <c:v>5.2361396303901436E-2</c:v>
                </c:pt>
                <c:pt idx="4">
                  <c:v>0.10574948665297741</c:v>
                </c:pt>
                <c:pt idx="5">
                  <c:v>2.8747433264887063E-2</c:v>
                </c:pt>
              </c:numCache>
            </c:numRef>
          </c:val>
          <c:extLst>
            <c:ext xmlns:c16="http://schemas.microsoft.com/office/drawing/2014/chart" uri="{C3380CC4-5D6E-409C-BE32-E72D297353CC}">
              <c16:uniqueId val="{00000000-BC7F-41EA-85AF-C5670964BDF3}"/>
            </c:ext>
          </c:extLst>
        </c:ser>
        <c:dLbls>
          <c:showLegendKey val="0"/>
          <c:showVal val="0"/>
          <c:showCatName val="0"/>
          <c:showSerName val="0"/>
          <c:showPercent val="1"/>
          <c:showBubbleSize val="0"/>
          <c:showLeaderLines val="1"/>
        </c:dLbls>
      </c:pie3DChart>
    </c:plotArea>
    <c:legend>
      <c:legendPos val="t"/>
      <c:overlay val="0"/>
    </c:legend>
    <c:plotVisOnly val="1"/>
    <c:dispBlanksAs val="gap"/>
    <c:showDLblsOverMax val="0"/>
  </c:chart>
  <c:txPr>
    <a:bodyPr/>
    <a:lstStyle/>
    <a:p>
      <a:pPr>
        <a:defRPr sz="1200" b="1"/>
      </a:pPr>
      <a:endParaRPr lang="el-G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tx>
            <c:strRef>
              <c:f>[OUTPUT.xls]Sheet!$A$114</c:f>
              <c:strCache>
                <c:ptCount val="1"/>
                <c:pt idx="0">
                  <c:v>ΓΥΝΑΙΚΑ</c:v>
                </c:pt>
              </c:strCache>
            </c:strRef>
          </c:tx>
          <c:explosion val="25"/>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[OUTPUT.xls]Sheet!$B$112:$G$112</c:f>
              <c:strCache>
                <c:ptCount val="6"/>
                <c:pt idx="0">
                  <c:v>Ατμοσφαιρική ρύπανση</c:v>
                </c:pt>
                <c:pt idx="1">
                  <c:v>Απορρίμματα</c:v>
                </c:pt>
                <c:pt idx="2">
                  <c:v>Ρύπανση θαλασσών / υδάτων</c:v>
                </c:pt>
                <c:pt idx="3">
                  <c:v>Ρύπανση από εργοστάσια / βιοτεχνίες</c:v>
                </c:pt>
                <c:pt idx="4">
                  <c:v>ΑΛΛΟ</c:v>
                </c:pt>
                <c:pt idx="5">
                  <c:v>ΔΓ/ΔΑ</c:v>
                </c:pt>
              </c:strCache>
            </c:strRef>
          </c:cat>
          <c:val>
            <c:numRef>
              <c:f>[OUTPUT.xls]Sheet!$B$114:$G$114</c:f>
              <c:numCache>
                <c:formatCode>#,##0.0%</c:formatCode>
                <c:ptCount val="6"/>
                <c:pt idx="0">
                  <c:v>9.1563113145846961E-2</c:v>
                </c:pt>
                <c:pt idx="1">
                  <c:v>0.58862001308044476</c:v>
                </c:pt>
                <c:pt idx="2">
                  <c:v>0.16219751471550034</c:v>
                </c:pt>
                <c:pt idx="3">
                  <c:v>4.5781556572923481E-2</c:v>
                </c:pt>
                <c:pt idx="4">
                  <c:v>7.652060170045781E-2</c:v>
                </c:pt>
                <c:pt idx="5">
                  <c:v>3.5317200784826683E-2</c:v>
                </c:pt>
              </c:numCache>
            </c:numRef>
          </c:val>
          <c:extLst>
            <c:ext xmlns:c16="http://schemas.microsoft.com/office/drawing/2014/chart" uri="{C3380CC4-5D6E-409C-BE32-E72D297353CC}">
              <c16:uniqueId val="{00000000-D723-42B3-94CF-24DE2C8C5EC4}"/>
            </c:ext>
          </c:extLst>
        </c:ser>
        <c:dLbls>
          <c:showLegendKey val="0"/>
          <c:showVal val="0"/>
          <c:showCatName val="0"/>
          <c:showSerName val="0"/>
          <c:showPercent val="1"/>
          <c:showBubbleSize val="0"/>
          <c:showLeaderLines val="1"/>
        </c:dLbls>
      </c:pie3DChart>
    </c:plotArea>
    <c:legend>
      <c:legendPos val="t"/>
      <c:overlay val="0"/>
    </c:legend>
    <c:plotVisOnly val="1"/>
    <c:dispBlanksAs val="gap"/>
    <c:showDLblsOverMax val="0"/>
  </c:chart>
  <c:txPr>
    <a:bodyPr/>
    <a:lstStyle/>
    <a:p>
      <a:pPr>
        <a:defRPr sz="1200" b="1"/>
      </a:pPr>
      <a:endParaRPr lang="el-G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floor>
    <c:sideWall>
      <c:thickness val="0"/>
    </c:sideWall>
    <c:backWall>
      <c:thickness val="0"/>
    </c:backWall>
    <c:plotArea>
      <c:layout/>
      <c:bar3DChart>
        <c:barDir val="bar"/>
        <c:grouping val="percentStacked"/>
        <c:varyColors val="0"/>
        <c:ser>
          <c:idx val="0"/>
          <c:order val="0"/>
          <c:tx>
            <c:strRef>
              <c:f>Sheet!$B$119</c:f>
              <c:strCache>
                <c:ptCount val="1"/>
                <c:pt idx="0">
                  <c:v>Ατμοσφαιρική ρύπανση</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Sheet!$A$120:$A$124</c:f>
              <c:strCache>
                <c:ptCount val="5"/>
                <c:pt idx="0">
                  <c:v>17-34</c:v>
                </c:pt>
                <c:pt idx="1">
                  <c:v>35- 44</c:v>
                </c:pt>
                <c:pt idx="2">
                  <c:v>45- 54</c:v>
                </c:pt>
                <c:pt idx="3">
                  <c:v>55- 64</c:v>
                </c:pt>
                <c:pt idx="4">
                  <c:v>65+</c:v>
                </c:pt>
              </c:strCache>
            </c:strRef>
          </c:cat>
          <c:val>
            <c:numRef>
              <c:f>Sheet!$B$120:$B$124</c:f>
              <c:numCache>
                <c:formatCode>#,##0.0%</c:formatCode>
                <c:ptCount val="5"/>
                <c:pt idx="0">
                  <c:v>8.4967320261437912E-2</c:v>
                </c:pt>
                <c:pt idx="1">
                  <c:v>5.21978021978022E-2</c:v>
                </c:pt>
                <c:pt idx="2">
                  <c:v>7.454545454545454E-2</c:v>
                </c:pt>
                <c:pt idx="3">
                  <c:v>8.1314878892733575E-2</c:v>
                </c:pt>
                <c:pt idx="4">
                  <c:v>0.12237762237762238</c:v>
                </c:pt>
              </c:numCache>
            </c:numRef>
          </c:val>
          <c:extLst>
            <c:ext xmlns:c16="http://schemas.microsoft.com/office/drawing/2014/chart" uri="{C3380CC4-5D6E-409C-BE32-E72D297353CC}">
              <c16:uniqueId val="{00000000-CED2-4FFC-BA65-AA13F76C9669}"/>
            </c:ext>
          </c:extLst>
        </c:ser>
        <c:ser>
          <c:idx val="1"/>
          <c:order val="1"/>
          <c:tx>
            <c:strRef>
              <c:f>Sheet!$C$119</c:f>
              <c:strCache>
                <c:ptCount val="1"/>
                <c:pt idx="0">
                  <c:v>Απορρίμματα</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Sheet!$A$120:$A$124</c:f>
              <c:strCache>
                <c:ptCount val="5"/>
                <c:pt idx="0">
                  <c:v>17-34</c:v>
                </c:pt>
                <c:pt idx="1">
                  <c:v>35- 44</c:v>
                </c:pt>
                <c:pt idx="2">
                  <c:v>45- 54</c:v>
                </c:pt>
                <c:pt idx="3">
                  <c:v>55- 64</c:v>
                </c:pt>
                <c:pt idx="4">
                  <c:v>65+</c:v>
                </c:pt>
              </c:strCache>
            </c:strRef>
          </c:cat>
          <c:val>
            <c:numRef>
              <c:f>Sheet!$C$120:$C$124</c:f>
              <c:numCache>
                <c:formatCode>#,##0.0%</c:formatCode>
                <c:ptCount val="5"/>
                <c:pt idx="0">
                  <c:v>0.5816993464052288</c:v>
                </c:pt>
                <c:pt idx="1">
                  <c:v>0.60989010989010983</c:v>
                </c:pt>
                <c:pt idx="2">
                  <c:v>0.62</c:v>
                </c:pt>
                <c:pt idx="3">
                  <c:v>0.57785467128027679</c:v>
                </c:pt>
                <c:pt idx="4">
                  <c:v>0.51398601398601396</c:v>
                </c:pt>
              </c:numCache>
            </c:numRef>
          </c:val>
          <c:extLst>
            <c:ext xmlns:c16="http://schemas.microsoft.com/office/drawing/2014/chart" uri="{C3380CC4-5D6E-409C-BE32-E72D297353CC}">
              <c16:uniqueId val="{00000001-CED2-4FFC-BA65-AA13F76C9669}"/>
            </c:ext>
          </c:extLst>
        </c:ser>
        <c:ser>
          <c:idx val="2"/>
          <c:order val="2"/>
          <c:tx>
            <c:strRef>
              <c:f>Sheet!$D$119</c:f>
              <c:strCache>
                <c:ptCount val="1"/>
                <c:pt idx="0">
                  <c:v>Ρύπανση θαλασσών / υδάτων</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Sheet!$A$120:$A$124</c:f>
              <c:strCache>
                <c:ptCount val="5"/>
                <c:pt idx="0">
                  <c:v>17-34</c:v>
                </c:pt>
                <c:pt idx="1">
                  <c:v>35- 44</c:v>
                </c:pt>
                <c:pt idx="2">
                  <c:v>45- 54</c:v>
                </c:pt>
                <c:pt idx="3">
                  <c:v>55- 64</c:v>
                </c:pt>
                <c:pt idx="4">
                  <c:v>65+</c:v>
                </c:pt>
              </c:strCache>
            </c:strRef>
          </c:cat>
          <c:val>
            <c:numRef>
              <c:f>Sheet!$D$120:$D$124</c:f>
              <c:numCache>
                <c:formatCode>#,##0.0%</c:formatCode>
                <c:ptCount val="5"/>
                <c:pt idx="0">
                  <c:v>0.19607843137254904</c:v>
                </c:pt>
                <c:pt idx="1">
                  <c:v>0.17857142857142858</c:v>
                </c:pt>
                <c:pt idx="2">
                  <c:v>0.16545454545454547</c:v>
                </c:pt>
                <c:pt idx="3">
                  <c:v>0.18685121107266436</c:v>
                </c:pt>
                <c:pt idx="4">
                  <c:v>0.15617715617715619</c:v>
                </c:pt>
              </c:numCache>
            </c:numRef>
          </c:val>
          <c:extLst>
            <c:ext xmlns:c16="http://schemas.microsoft.com/office/drawing/2014/chart" uri="{C3380CC4-5D6E-409C-BE32-E72D297353CC}">
              <c16:uniqueId val="{00000002-CED2-4FFC-BA65-AA13F76C9669}"/>
            </c:ext>
          </c:extLst>
        </c:ser>
        <c:ser>
          <c:idx val="3"/>
          <c:order val="3"/>
          <c:tx>
            <c:strRef>
              <c:f>Sheet!$E$119</c:f>
              <c:strCache>
                <c:ptCount val="1"/>
                <c:pt idx="0">
                  <c:v>Ρύπανση από εργοστάσια / βιοτεχνίες</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Sheet!$A$120:$A$124</c:f>
              <c:strCache>
                <c:ptCount val="5"/>
                <c:pt idx="0">
                  <c:v>17-34</c:v>
                </c:pt>
                <c:pt idx="1">
                  <c:v>35- 44</c:v>
                </c:pt>
                <c:pt idx="2">
                  <c:v>45- 54</c:v>
                </c:pt>
                <c:pt idx="3">
                  <c:v>55- 64</c:v>
                </c:pt>
                <c:pt idx="4">
                  <c:v>65+</c:v>
                </c:pt>
              </c:strCache>
            </c:strRef>
          </c:cat>
          <c:val>
            <c:numRef>
              <c:f>Sheet!$E$120:$E$124</c:f>
              <c:numCache>
                <c:formatCode>#,##0.0%</c:formatCode>
                <c:ptCount val="5"/>
                <c:pt idx="0">
                  <c:v>7.1895424836601315E-2</c:v>
                </c:pt>
                <c:pt idx="1">
                  <c:v>6.043956043956044E-2</c:v>
                </c:pt>
                <c:pt idx="2">
                  <c:v>5.2727272727272727E-2</c:v>
                </c:pt>
                <c:pt idx="3">
                  <c:v>4.8442906574394456E-2</c:v>
                </c:pt>
                <c:pt idx="4">
                  <c:v>3.6130536130536128E-2</c:v>
                </c:pt>
              </c:numCache>
            </c:numRef>
          </c:val>
          <c:extLst>
            <c:ext xmlns:c16="http://schemas.microsoft.com/office/drawing/2014/chart" uri="{C3380CC4-5D6E-409C-BE32-E72D297353CC}">
              <c16:uniqueId val="{00000003-CED2-4FFC-BA65-AA13F76C9669}"/>
            </c:ext>
          </c:extLst>
        </c:ser>
        <c:ser>
          <c:idx val="4"/>
          <c:order val="4"/>
          <c:tx>
            <c:strRef>
              <c:f>Sheet!$F$119</c:f>
              <c:strCache>
                <c:ptCount val="1"/>
                <c:pt idx="0">
                  <c:v>ΑΛΛΟ</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Sheet!$A$120:$A$124</c:f>
              <c:strCache>
                <c:ptCount val="5"/>
                <c:pt idx="0">
                  <c:v>17-34</c:v>
                </c:pt>
                <c:pt idx="1">
                  <c:v>35- 44</c:v>
                </c:pt>
                <c:pt idx="2">
                  <c:v>45- 54</c:v>
                </c:pt>
                <c:pt idx="3">
                  <c:v>55- 64</c:v>
                </c:pt>
                <c:pt idx="4">
                  <c:v>65+</c:v>
                </c:pt>
              </c:strCache>
            </c:strRef>
          </c:cat>
          <c:val>
            <c:numRef>
              <c:f>Sheet!$F$120:$F$124</c:f>
              <c:numCache>
                <c:formatCode>#,##0.0%</c:formatCode>
                <c:ptCount val="5"/>
                <c:pt idx="0">
                  <c:v>4.5751633986928102E-2</c:v>
                </c:pt>
                <c:pt idx="1">
                  <c:v>7.9670329670329665E-2</c:v>
                </c:pt>
                <c:pt idx="2">
                  <c:v>6.363636363636363E-2</c:v>
                </c:pt>
                <c:pt idx="3">
                  <c:v>7.4394463667820071E-2</c:v>
                </c:pt>
                <c:pt idx="4">
                  <c:v>0.12354312354312354</c:v>
                </c:pt>
              </c:numCache>
            </c:numRef>
          </c:val>
          <c:extLst>
            <c:ext xmlns:c16="http://schemas.microsoft.com/office/drawing/2014/chart" uri="{C3380CC4-5D6E-409C-BE32-E72D297353CC}">
              <c16:uniqueId val="{00000004-CED2-4FFC-BA65-AA13F76C9669}"/>
            </c:ext>
          </c:extLst>
        </c:ser>
        <c:ser>
          <c:idx val="5"/>
          <c:order val="5"/>
          <c:tx>
            <c:strRef>
              <c:f>Sheet!$G$119</c:f>
              <c:strCache>
                <c:ptCount val="1"/>
                <c:pt idx="0">
                  <c:v>ΔΓ/ΔΑ</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Sheet!$A$120:$A$124</c:f>
              <c:strCache>
                <c:ptCount val="5"/>
                <c:pt idx="0">
                  <c:v>17-34</c:v>
                </c:pt>
                <c:pt idx="1">
                  <c:v>35- 44</c:v>
                </c:pt>
                <c:pt idx="2">
                  <c:v>45- 54</c:v>
                </c:pt>
                <c:pt idx="3">
                  <c:v>55- 64</c:v>
                </c:pt>
                <c:pt idx="4">
                  <c:v>65+</c:v>
                </c:pt>
              </c:strCache>
            </c:strRef>
          </c:cat>
          <c:val>
            <c:numRef>
              <c:f>Sheet!$G$120:$G$124</c:f>
              <c:numCache>
                <c:formatCode>#,##0.0%</c:formatCode>
                <c:ptCount val="5"/>
                <c:pt idx="0">
                  <c:v>1.9607843137254902E-2</c:v>
                </c:pt>
                <c:pt idx="1">
                  <c:v>1.9230769230769232E-2</c:v>
                </c:pt>
                <c:pt idx="2">
                  <c:v>2.3636363636363636E-2</c:v>
                </c:pt>
                <c:pt idx="3">
                  <c:v>3.1141868512110728E-2</c:v>
                </c:pt>
                <c:pt idx="4">
                  <c:v>4.7785547785547784E-2</c:v>
                </c:pt>
              </c:numCache>
            </c:numRef>
          </c:val>
          <c:extLst>
            <c:ext xmlns:c16="http://schemas.microsoft.com/office/drawing/2014/chart" uri="{C3380CC4-5D6E-409C-BE32-E72D297353CC}">
              <c16:uniqueId val="{00000005-CED2-4FFC-BA65-AA13F76C9669}"/>
            </c:ext>
          </c:extLst>
        </c:ser>
        <c:dLbls>
          <c:showLegendKey val="0"/>
          <c:showVal val="0"/>
          <c:showCatName val="0"/>
          <c:showSerName val="0"/>
          <c:showPercent val="0"/>
          <c:showBubbleSize val="0"/>
        </c:dLbls>
        <c:gapWidth val="95"/>
        <c:gapDepth val="95"/>
        <c:shape val="box"/>
        <c:axId val="137557120"/>
        <c:axId val="137558656"/>
        <c:axId val="0"/>
      </c:bar3DChart>
      <c:catAx>
        <c:axId val="137557120"/>
        <c:scaling>
          <c:orientation val="maxMin"/>
        </c:scaling>
        <c:delete val="0"/>
        <c:axPos val="l"/>
        <c:numFmt formatCode="General" sourceLinked="1"/>
        <c:majorTickMark val="none"/>
        <c:minorTickMark val="none"/>
        <c:tickLblPos val="nextTo"/>
        <c:crossAx val="137558656"/>
        <c:crosses val="autoZero"/>
        <c:auto val="1"/>
        <c:lblAlgn val="ctr"/>
        <c:lblOffset val="100"/>
        <c:noMultiLvlLbl val="0"/>
      </c:catAx>
      <c:valAx>
        <c:axId val="137558656"/>
        <c:scaling>
          <c:orientation val="minMax"/>
        </c:scaling>
        <c:delete val="1"/>
        <c:axPos val="t"/>
        <c:numFmt formatCode="0%" sourceLinked="1"/>
        <c:majorTickMark val="out"/>
        <c:minorTickMark val="none"/>
        <c:tickLblPos val="nextTo"/>
        <c:crossAx val="137557120"/>
        <c:crosses val="autoZero"/>
        <c:crossBetween val="between"/>
      </c:valAx>
      <c:spPr>
        <a:noFill/>
        <a:ln w="25400">
          <a:noFill/>
        </a:ln>
      </c:spPr>
    </c:plotArea>
    <c:legend>
      <c:legendPos val="t"/>
      <c:overlay val="0"/>
    </c:legend>
    <c:plotVisOnly val="1"/>
    <c:dispBlanksAs val="gap"/>
    <c:showDLblsOverMax val="0"/>
  </c:chart>
  <c:txPr>
    <a:bodyPr/>
    <a:lstStyle/>
    <a:p>
      <a:pPr>
        <a:defRPr sz="1200" b="1"/>
      </a:pPr>
      <a:endParaRPr lang="el-G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explosion val="25"/>
          <c:dLbls>
            <c:numFmt formatCode="0.0%" sourceLinked="0"/>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Sheet1!$B$20:$B$24</c:f>
              <c:strCache>
                <c:ptCount val="5"/>
                <c:pt idx="0">
                  <c:v>ΝΑΙ</c:v>
                </c:pt>
                <c:pt idx="1">
                  <c:v>ΜΑΛΛΟΝ ΝΑΙ</c:v>
                </c:pt>
                <c:pt idx="2">
                  <c:v>ΜΑΛΛΟΝ ΟΧΙ</c:v>
                </c:pt>
                <c:pt idx="3">
                  <c:v>ΟΧΙ</c:v>
                </c:pt>
                <c:pt idx="4">
                  <c:v>ΔΓ/ΔΑ</c:v>
                </c:pt>
              </c:strCache>
            </c:strRef>
          </c:cat>
          <c:val>
            <c:numRef>
              <c:f>Sheet1!$E$20:$E$24</c:f>
              <c:numCache>
                <c:formatCode>0.0</c:formatCode>
                <c:ptCount val="5"/>
                <c:pt idx="0">
                  <c:v>18.377946464242907</c:v>
                </c:pt>
                <c:pt idx="1">
                  <c:v>25.409508589692368</c:v>
                </c:pt>
                <c:pt idx="2">
                  <c:v>23.891330403515781</c:v>
                </c:pt>
                <c:pt idx="3">
                  <c:v>31.442269276867759</c:v>
                </c:pt>
                <c:pt idx="4">
                  <c:v>0.87894526568118259</c:v>
                </c:pt>
              </c:numCache>
            </c:numRef>
          </c:val>
          <c:extLst>
            <c:ext xmlns:c16="http://schemas.microsoft.com/office/drawing/2014/chart" uri="{C3380CC4-5D6E-409C-BE32-E72D297353CC}">
              <c16:uniqueId val="{00000000-8793-4F83-9544-9EE0F9F831F6}"/>
            </c:ext>
          </c:extLst>
        </c:ser>
        <c:dLbls>
          <c:showLegendKey val="0"/>
          <c:showVal val="0"/>
          <c:showCatName val="0"/>
          <c:showSerName val="0"/>
          <c:showPercent val="1"/>
          <c:showBubbleSize val="0"/>
          <c:showLeaderLines val="1"/>
        </c:dLbls>
      </c:pie3DChart>
    </c:plotArea>
    <c:legend>
      <c:legendPos val="t"/>
      <c:overlay val="0"/>
      <c:txPr>
        <a:bodyPr/>
        <a:lstStyle/>
        <a:p>
          <a:pPr rtl="0">
            <a:defRPr/>
          </a:pPr>
          <a:endParaRPr lang="el-GR"/>
        </a:p>
      </c:txPr>
    </c:legend>
    <c:plotVisOnly val="1"/>
    <c:dispBlanksAs val="gap"/>
    <c:showDLblsOverMax val="0"/>
  </c:chart>
  <c:txPr>
    <a:bodyPr/>
    <a:lstStyle/>
    <a:p>
      <a:pPr>
        <a:defRPr sz="1200" b="1"/>
      </a:pPr>
      <a:endParaRPr lang="el-G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17.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18.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19.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20.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21.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22.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23.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24.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2006" y="2522491"/>
            <a:ext cx="9202738" cy="1740551"/>
          </a:xfrm>
        </p:spPr>
        <p:txBody>
          <a:bodyPr/>
          <a:lstStyle/>
          <a:p>
            <a:r>
              <a:rPr lang="en-US"/>
              <a:t>Click to edit Master title style</a:t>
            </a:r>
            <a:endParaRPr lang="el-GR"/>
          </a:p>
        </p:txBody>
      </p:sp>
      <p:sp>
        <p:nvSpPr>
          <p:cNvPr id="3" name="Subtitle 2"/>
          <p:cNvSpPr>
            <a:spLocks noGrp="1"/>
          </p:cNvSpPr>
          <p:nvPr>
            <p:ph type="subTitle" idx="1"/>
          </p:nvPr>
        </p:nvSpPr>
        <p:spPr>
          <a:xfrm>
            <a:off x="1624016" y="4601369"/>
            <a:ext cx="7578725" cy="2075127"/>
          </a:xfrm>
        </p:spPr>
        <p:txBody>
          <a:bodyPr/>
          <a:lstStyle>
            <a:lvl1pPr marL="0" indent="0" algn="ctr">
              <a:buNone/>
              <a:defRPr>
                <a:solidFill>
                  <a:schemeClr val="tx1">
                    <a:tint val="75000"/>
                  </a:schemeClr>
                </a:solidFill>
              </a:defRPr>
            </a:lvl1pPr>
            <a:lvl2pPr marL="540900" indent="0" algn="ctr">
              <a:buNone/>
              <a:defRPr>
                <a:solidFill>
                  <a:schemeClr val="tx1">
                    <a:tint val="75000"/>
                  </a:schemeClr>
                </a:solidFill>
              </a:defRPr>
            </a:lvl2pPr>
            <a:lvl3pPr marL="1081799" indent="0" algn="ctr">
              <a:buNone/>
              <a:defRPr>
                <a:solidFill>
                  <a:schemeClr val="tx1">
                    <a:tint val="75000"/>
                  </a:schemeClr>
                </a:solidFill>
              </a:defRPr>
            </a:lvl3pPr>
            <a:lvl4pPr marL="1622702" indent="0" algn="ctr">
              <a:buNone/>
              <a:defRPr>
                <a:solidFill>
                  <a:schemeClr val="tx1">
                    <a:tint val="75000"/>
                  </a:schemeClr>
                </a:solidFill>
              </a:defRPr>
            </a:lvl4pPr>
            <a:lvl5pPr marL="2163601" indent="0" algn="ctr">
              <a:buNone/>
              <a:defRPr>
                <a:solidFill>
                  <a:schemeClr val="tx1">
                    <a:tint val="75000"/>
                  </a:schemeClr>
                </a:solidFill>
              </a:defRPr>
            </a:lvl5pPr>
            <a:lvl6pPr marL="2704502" indent="0" algn="ctr">
              <a:buNone/>
              <a:defRPr>
                <a:solidFill>
                  <a:schemeClr val="tx1">
                    <a:tint val="75000"/>
                  </a:schemeClr>
                </a:solidFill>
              </a:defRPr>
            </a:lvl6pPr>
            <a:lvl7pPr marL="3245404" indent="0" algn="ctr">
              <a:buNone/>
              <a:defRPr>
                <a:solidFill>
                  <a:schemeClr val="tx1">
                    <a:tint val="75000"/>
                  </a:schemeClr>
                </a:solidFill>
              </a:defRPr>
            </a:lvl7pPr>
            <a:lvl8pPr marL="3786305" indent="0" algn="ctr">
              <a:buNone/>
              <a:defRPr>
                <a:solidFill>
                  <a:schemeClr val="tx1">
                    <a:tint val="75000"/>
                  </a:schemeClr>
                </a:solidFill>
              </a:defRPr>
            </a:lvl8pPr>
            <a:lvl9pPr marL="4327204" indent="0" algn="ctr">
              <a:buNone/>
              <a:defRPr>
                <a:solidFill>
                  <a:schemeClr val="tx1">
                    <a:tint val="75000"/>
                  </a:schemeClr>
                </a:solidFill>
              </a:defRPr>
            </a:lvl9pPr>
          </a:lstStyle>
          <a:p>
            <a:r>
              <a:rPr lang="en-US"/>
              <a:t>Click to edit Master subtitle style</a:t>
            </a:r>
            <a:endParaRPr lang="el-GR"/>
          </a:p>
        </p:txBody>
      </p:sp>
      <p:sp>
        <p:nvSpPr>
          <p:cNvPr id="4" name="Date Placeholder 3"/>
          <p:cNvSpPr>
            <a:spLocks noGrp="1"/>
          </p:cNvSpPr>
          <p:nvPr>
            <p:ph type="dt" sz="half" idx="10"/>
          </p:nvPr>
        </p:nvSpPr>
        <p:spPr/>
        <p:txBody>
          <a:bodyPr/>
          <a:lstStyle/>
          <a:p>
            <a:fld id="{1C552EE3-C1F9-4E04-98AE-3A0BA72F0934}" type="datetimeFigureOut">
              <a:rPr lang="en-US" smtClean="0"/>
              <a:t>11/13/2022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C4956-8C58-4149-9775-70BB5168A12F}" type="slidenum">
              <a:rPr lang="en-US" smtClean="0"/>
              <a:t>‹#›</a:t>
            </a:fld>
            <a:endParaRPr lang="en-US"/>
          </a:p>
        </p:txBody>
      </p:sp>
    </p:spTree>
    <p:extLst>
      <p:ext uri="{BB962C8B-B14F-4D97-AF65-F5344CB8AC3E}">
        <p14:creationId xmlns:p14="http://schemas.microsoft.com/office/powerpoint/2010/main" val="1144096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1C552EE3-C1F9-4E04-98AE-3A0BA72F0934}" type="datetimeFigureOut">
              <a:rPr lang="en-US" smtClean="0"/>
              <a:t>11/13/2022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C4956-8C58-4149-9775-70BB5168A12F}" type="slidenum">
              <a:rPr lang="en-US" smtClean="0"/>
              <a:t>‹#›</a:t>
            </a:fld>
            <a:endParaRPr lang="en-US"/>
          </a:p>
        </p:txBody>
      </p:sp>
    </p:spTree>
    <p:extLst>
      <p:ext uri="{BB962C8B-B14F-4D97-AF65-F5344CB8AC3E}">
        <p14:creationId xmlns:p14="http://schemas.microsoft.com/office/powerpoint/2010/main" val="17027614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41" y="385329"/>
            <a:ext cx="2883374" cy="8202767"/>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640959" y="385329"/>
            <a:ext cx="8473436" cy="82027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1C552EE3-C1F9-4E04-98AE-3A0BA72F0934}" type="datetimeFigureOut">
              <a:rPr lang="en-US" smtClean="0"/>
              <a:t>11/13/2022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C4956-8C58-4149-9775-70BB5168A12F}" type="slidenum">
              <a:rPr lang="en-US" smtClean="0"/>
              <a:t>‹#›</a:t>
            </a:fld>
            <a:endParaRPr lang="en-US"/>
          </a:p>
        </p:txBody>
      </p:sp>
    </p:spTree>
    <p:extLst>
      <p:ext uri="{BB962C8B-B14F-4D97-AF65-F5344CB8AC3E}">
        <p14:creationId xmlns:p14="http://schemas.microsoft.com/office/powerpoint/2010/main" val="22520463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53344" y="1328909"/>
            <a:ext cx="8120063" cy="2826985"/>
          </a:xfrm>
        </p:spPr>
        <p:txBody>
          <a:bodyPr anchor="b"/>
          <a:lstStyle>
            <a:lvl1pPr algn="ctr">
              <a:defRPr sz="5328"/>
            </a:lvl1pPr>
          </a:lstStyle>
          <a:p>
            <a:r>
              <a:rPr lang="en-US"/>
              <a:t>Click to edit Master title style</a:t>
            </a:r>
          </a:p>
        </p:txBody>
      </p:sp>
      <p:sp>
        <p:nvSpPr>
          <p:cNvPr id="3" name="Subtitle 2"/>
          <p:cNvSpPr>
            <a:spLocks noGrp="1"/>
          </p:cNvSpPr>
          <p:nvPr>
            <p:ph type="subTitle" idx="1"/>
          </p:nvPr>
        </p:nvSpPr>
        <p:spPr>
          <a:xfrm>
            <a:off x="1353344" y="4264913"/>
            <a:ext cx="8120063" cy="1960468"/>
          </a:xfrm>
        </p:spPr>
        <p:txBody>
          <a:bodyPr/>
          <a:lstStyle>
            <a:lvl1pPr marL="0" indent="0" algn="ctr">
              <a:buNone/>
              <a:defRPr sz="2131"/>
            </a:lvl1pPr>
            <a:lvl2pPr marL="405994" indent="0" algn="ctr">
              <a:buNone/>
              <a:defRPr sz="1776"/>
            </a:lvl2pPr>
            <a:lvl3pPr marL="811987" indent="0" algn="ctr">
              <a:buNone/>
              <a:defRPr sz="1598"/>
            </a:lvl3pPr>
            <a:lvl4pPr marL="1217981" indent="0" algn="ctr">
              <a:buNone/>
              <a:defRPr sz="1421"/>
            </a:lvl4pPr>
            <a:lvl5pPr marL="1623974" indent="0" algn="ctr">
              <a:buNone/>
              <a:defRPr sz="1421"/>
            </a:lvl5pPr>
            <a:lvl6pPr marL="2029968" indent="0" algn="ctr">
              <a:buNone/>
              <a:defRPr sz="1421"/>
            </a:lvl6pPr>
            <a:lvl7pPr marL="2435962" indent="0" algn="ctr">
              <a:buNone/>
              <a:defRPr sz="1421"/>
            </a:lvl7pPr>
            <a:lvl8pPr marL="2841955" indent="0" algn="ctr">
              <a:buNone/>
              <a:defRPr sz="1421"/>
            </a:lvl8pPr>
            <a:lvl9pPr marL="3247949" indent="0" algn="ctr">
              <a:buNone/>
              <a:defRPr sz="1421"/>
            </a:lvl9pPr>
          </a:lstStyle>
          <a:p>
            <a:r>
              <a:rPr lang="en-US"/>
              <a:t>Click to edit Master subtitle style</a:t>
            </a:r>
          </a:p>
        </p:txBody>
      </p:sp>
      <p:sp>
        <p:nvSpPr>
          <p:cNvPr id="4" name="Date Placeholder 3">
            <a:extLst>
              <a:ext uri="{FF2B5EF4-FFF2-40B4-BE49-F238E27FC236}">
                <a16:creationId xmlns:a16="http://schemas.microsoft.com/office/drawing/2014/main" id="{933C855D-FAF0-4F50-9555-4A67CA427663}"/>
              </a:ext>
            </a:extLst>
          </p:cNvPr>
          <p:cNvSpPr>
            <a:spLocks noGrp="1"/>
          </p:cNvSpPr>
          <p:nvPr>
            <p:ph type="dt" sz="half" idx="10"/>
          </p:nvPr>
        </p:nvSpPr>
        <p:spPr/>
        <p:txBody>
          <a:bodyPr/>
          <a:lstStyle>
            <a:lvl1pPr>
              <a:defRPr/>
            </a:lvl1pPr>
          </a:lstStyle>
          <a:p>
            <a:pPr>
              <a:defRPr/>
            </a:pPr>
            <a:fld id="{88A511E4-9A53-4526-AFC6-322FDACDE45A}" type="datetimeFigureOut">
              <a:rPr lang="en-US" altLang="en-US"/>
              <a:pPr>
                <a:defRPr/>
              </a:pPr>
              <a:t>11/13/2022</a:t>
            </a:fld>
            <a:endParaRPr lang="en-US" altLang="en-US"/>
          </a:p>
        </p:txBody>
      </p:sp>
      <p:sp>
        <p:nvSpPr>
          <p:cNvPr id="5" name="Footer Placeholder 4">
            <a:extLst>
              <a:ext uri="{FF2B5EF4-FFF2-40B4-BE49-F238E27FC236}">
                <a16:creationId xmlns:a16="http://schemas.microsoft.com/office/drawing/2014/main" id="{486164B1-D4AF-4D71-9A92-E3F9BCFFF6CB}"/>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5F378F2C-EAEE-45F7-A205-1E3E8BCE2794}"/>
              </a:ext>
            </a:extLst>
          </p:cNvPr>
          <p:cNvSpPr>
            <a:spLocks noGrp="1"/>
          </p:cNvSpPr>
          <p:nvPr>
            <p:ph type="sldNum" sz="quarter" idx="12"/>
          </p:nvPr>
        </p:nvSpPr>
        <p:spPr/>
        <p:txBody>
          <a:bodyPr/>
          <a:lstStyle>
            <a:lvl1pPr>
              <a:defRPr/>
            </a:lvl1pPr>
          </a:lstStyle>
          <a:p>
            <a:fld id="{B305FCBD-59F2-496D-A15A-4309584EEB1D}" type="slidenum">
              <a:rPr lang="en-US" altLang="en-US"/>
              <a:pPr/>
              <a:t>‹#›</a:t>
            </a:fld>
            <a:endParaRPr lang="en-US" altLang="en-US"/>
          </a:p>
        </p:txBody>
      </p:sp>
    </p:spTree>
    <p:extLst>
      <p:ext uri="{BB962C8B-B14F-4D97-AF65-F5344CB8AC3E}">
        <p14:creationId xmlns:p14="http://schemas.microsoft.com/office/powerpoint/2010/main" val="42643943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FCD59B-5911-4EB1-863E-CCA58571FDFD}"/>
              </a:ext>
            </a:extLst>
          </p:cNvPr>
          <p:cNvSpPr>
            <a:spLocks noGrp="1"/>
          </p:cNvSpPr>
          <p:nvPr>
            <p:ph type="dt" sz="half" idx="10"/>
          </p:nvPr>
        </p:nvSpPr>
        <p:spPr/>
        <p:txBody>
          <a:bodyPr/>
          <a:lstStyle>
            <a:lvl1pPr>
              <a:defRPr/>
            </a:lvl1pPr>
          </a:lstStyle>
          <a:p>
            <a:pPr>
              <a:defRPr/>
            </a:pPr>
            <a:fld id="{0BB13E8E-1911-4A85-9C2B-F256C07B3F5B}" type="datetimeFigureOut">
              <a:rPr lang="en-US" altLang="en-US"/>
              <a:pPr>
                <a:defRPr/>
              </a:pPr>
              <a:t>11/13/2022</a:t>
            </a:fld>
            <a:endParaRPr lang="en-US" altLang="en-US"/>
          </a:p>
        </p:txBody>
      </p:sp>
      <p:sp>
        <p:nvSpPr>
          <p:cNvPr id="5" name="Footer Placeholder 4">
            <a:extLst>
              <a:ext uri="{FF2B5EF4-FFF2-40B4-BE49-F238E27FC236}">
                <a16:creationId xmlns:a16="http://schemas.microsoft.com/office/drawing/2014/main" id="{15776DC2-A33C-427C-90F3-B28B5DF13FF5}"/>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2528D898-2089-4195-B13A-E79B301DD343}"/>
              </a:ext>
            </a:extLst>
          </p:cNvPr>
          <p:cNvSpPr>
            <a:spLocks noGrp="1"/>
          </p:cNvSpPr>
          <p:nvPr>
            <p:ph type="sldNum" sz="quarter" idx="12"/>
          </p:nvPr>
        </p:nvSpPr>
        <p:spPr/>
        <p:txBody>
          <a:bodyPr/>
          <a:lstStyle>
            <a:lvl1pPr>
              <a:defRPr/>
            </a:lvl1pPr>
          </a:lstStyle>
          <a:p>
            <a:fld id="{092140E7-54F1-4BEC-8416-83B2393BB8AE}" type="slidenum">
              <a:rPr lang="en-US" altLang="en-US"/>
              <a:pPr/>
              <a:t>‹#›</a:t>
            </a:fld>
            <a:endParaRPr lang="en-US" altLang="en-US"/>
          </a:p>
        </p:txBody>
      </p:sp>
    </p:spTree>
    <p:extLst>
      <p:ext uri="{BB962C8B-B14F-4D97-AF65-F5344CB8AC3E}">
        <p14:creationId xmlns:p14="http://schemas.microsoft.com/office/powerpoint/2010/main" val="6988495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8701" y="2024379"/>
            <a:ext cx="9338072" cy="3377720"/>
          </a:xfrm>
        </p:spPr>
        <p:txBody>
          <a:bodyPr anchor="b"/>
          <a:lstStyle>
            <a:lvl1pPr>
              <a:defRPr sz="5328"/>
            </a:lvl1pPr>
          </a:lstStyle>
          <a:p>
            <a:r>
              <a:rPr lang="en-US"/>
              <a:t>Click to edit Master title style</a:t>
            </a:r>
          </a:p>
        </p:txBody>
      </p:sp>
      <p:sp>
        <p:nvSpPr>
          <p:cNvPr id="3" name="Text Placeholder 2"/>
          <p:cNvSpPr>
            <a:spLocks noGrp="1"/>
          </p:cNvSpPr>
          <p:nvPr>
            <p:ph type="body" idx="1"/>
          </p:nvPr>
        </p:nvSpPr>
        <p:spPr>
          <a:xfrm>
            <a:off x="738701" y="5434054"/>
            <a:ext cx="9338072" cy="1776263"/>
          </a:xfrm>
        </p:spPr>
        <p:txBody>
          <a:bodyPr/>
          <a:lstStyle>
            <a:lvl1pPr marL="0" indent="0">
              <a:buNone/>
              <a:defRPr sz="2131">
                <a:solidFill>
                  <a:schemeClr val="tx1">
                    <a:tint val="75000"/>
                  </a:schemeClr>
                </a:solidFill>
              </a:defRPr>
            </a:lvl1pPr>
            <a:lvl2pPr marL="405994" indent="0">
              <a:buNone/>
              <a:defRPr sz="1776">
                <a:solidFill>
                  <a:schemeClr val="tx1">
                    <a:tint val="75000"/>
                  </a:schemeClr>
                </a:solidFill>
              </a:defRPr>
            </a:lvl2pPr>
            <a:lvl3pPr marL="811987" indent="0">
              <a:buNone/>
              <a:defRPr sz="1598">
                <a:solidFill>
                  <a:schemeClr val="tx1">
                    <a:tint val="75000"/>
                  </a:schemeClr>
                </a:solidFill>
              </a:defRPr>
            </a:lvl3pPr>
            <a:lvl4pPr marL="1217981" indent="0">
              <a:buNone/>
              <a:defRPr sz="1421">
                <a:solidFill>
                  <a:schemeClr val="tx1">
                    <a:tint val="75000"/>
                  </a:schemeClr>
                </a:solidFill>
              </a:defRPr>
            </a:lvl4pPr>
            <a:lvl5pPr marL="1623974" indent="0">
              <a:buNone/>
              <a:defRPr sz="1421">
                <a:solidFill>
                  <a:schemeClr val="tx1">
                    <a:tint val="75000"/>
                  </a:schemeClr>
                </a:solidFill>
              </a:defRPr>
            </a:lvl5pPr>
            <a:lvl6pPr marL="2029968" indent="0">
              <a:buNone/>
              <a:defRPr sz="1421">
                <a:solidFill>
                  <a:schemeClr val="tx1">
                    <a:tint val="75000"/>
                  </a:schemeClr>
                </a:solidFill>
              </a:defRPr>
            </a:lvl6pPr>
            <a:lvl7pPr marL="2435962" indent="0">
              <a:buNone/>
              <a:defRPr sz="1421">
                <a:solidFill>
                  <a:schemeClr val="tx1">
                    <a:tint val="75000"/>
                  </a:schemeClr>
                </a:solidFill>
              </a:defRPr>
            </a:lvl7pPr>
            <a:lvl8pPr marL="2841955" indent="0">
              <a:buNone/>
              <a:defRPr sz="1421">
                <a:solidFill>
                  <a:schemeClr val="tx1">
                    <a:tint val="75000"/>
                  </a:schemeClr>
                </a:solidFill>
              </a:defRPr>
            </a:lvl8pPr>
            <a:lvl9pPr marL="3247949" indent="0">
              <a:buNone/>
              <a:defRPr sz="1421">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09C6659-48D2-4726-8E4B-7FEF83012C41}"/>
              </a:ext>
            </a:extLst>
          </p:cNvPr>
          <p:cNvSpPr>
            <a:spLocks noGrp="1"/>
          </p:cNvSpPr>
          <p:nvPr>
            <p:ph type="dt" sz="half" idx="10"/>
          </p:nvPr>
        </p:nvSpPr>
        <p:spPr/>
        <p:txBody>
          <a:bodyPr/>
          <a:lstStyle>
            <a:lvl1pPr>
              <a:defRPr/>
            </a:lvl1pPr>
          </a:lstStyle>
          <a:p>
            <a:pPr>
              <a:defRPr/>
            </a:pPr>
            <a:fld id="{42CAD5F6-6AA5-4403-B96D-8A04EC50B17E}" type="datetimeFigureOut">
              <a:rPr lang="en-US" altLang="en-US"/>
              <a:pPr>
                <a:defRPr/>
              </a:pPr>
              <a:t>11/13/2022</a:t>
            </a:fld>
            <a:endParaRPr lang="en-US" altLang="en-US"/>
          </a:p>
        </p:txBody>
      </p:sp>
      <p:sp>
        <p:nvSpPr>
          <p:cNvPr id="5" name="Footer Placeholder 4">
            <a:extLst>
              <a:ext uri="{FF2B5EF4-FFF2-40B4-BE49-F238E27FC236}">
                <a16:creationId xmlns:a16="http://schemas.microsoft.com/office/drawing/2014/main" id="{64B45727-CA81-48D5-8669-A90D982BBF12}"/>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EF9ECA75-ECA0-471E-B119-B06479B5F291}"/>
              </a:ext>
            </a:extLst>
          </p:cNvPr>
          <p:cNvSpPr>
            <a:spLocks noGrp="1"/>
          </p:cNvSpPr>
          <p:nvPr>
            <p:ph type="sldNum" sz="quarter" idx="12"/>
          </p:nvPr>
        </p:nvSpPr>
        <p:spPr/>
        <p:txBody>
          <a:bodyPr/>
          <a:lstStyle>
            <a:lvl1pPr>
              <a:defRPr/>
            </a:lvl1pPr>
          </a:lstStyle>
          <a:p>
            <a:fld id="{BA66A65B-1F07-419E-90AD-B49CDCEFF095}" type="slidenum">
              <a:rPr lang="en-US" altLang="en-US"/>
              <a:pPr/>
              <a:t>‹#›</a:t>
            </a:fld>
            <a:endParaRPr lang="en-US" altLang="en-US"/>
          </a:p>
        </p:txBody>
      </p:sp>
    </p:spTree>
    <p:extLst>
      <p:ext uri="{BB962C8B-B14F-4D97-AF65-F5344CB8AC3E}">
        <p14:creationId xmlns:p14="http://schemas.microsoft.com/office/powerpoint/2010/main" val="2340061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44339" y="2161591"/>
            <a:ext cx="4601369" cy="51521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481042" y="2161591"/>
            <a:ext cx="4601369" cy="51521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7C8213BC-D69E-4C9B-B9B1-12BF86D09A1D}"/>
              </a:ext>
            </a:extLst>
          </p:cNvPr>
          <p:cNvSpPr>
            <a:spLocks noGrp="1"/>
          </p:cNvSpPr>
          <p:nvPr>
            <p:ph type="dt" sz="half" idx="10"/>
          </p:nvPr>
        </p:nvSpPr>
        <p:spPr/>
        <p:txBody>
          <a:bodyPr/>
          <a:lstStyle>
            <a:lvl1pPr>
              <a:defRPr/>
            </a:lvl1pPr>
          </a:lstStyle>
          <a:p>
            <a:pPr>
              <a:defRPr/>
            </a:pPr>
            <a:fld id="{DA22E4D4-0011-4F33-91C1-9F078C250C14}" type="datetimeFigureOut">
              <a:rPr lang="en-US" altLang="en-US"/>
              <a:pPr>
                <a:defRPr/>
              </a:pPr>
              <a:t>11/13/2022</a:t>
            </a:fld>
            <a:endParaRPr lang="en-US" altLang="en-US"/>
          </a:p>
        </p:txBody>
      </p:sp>
      <p:sp>
        <p:nvSpPr>
          <p:cNvPr id="6" name="Footer Placeholder 4">
            <a:extLst>
              <a:ext uri="{FF2B5EF4-FFF2-40B4-BE49-F238E27FC236}">
                <a16:creationId xmlns:a16="http://schemas.microsoft.com/office/drawing/2014/main" id="{43133DC8-47DC-46D7-BBF9-6FDE59E7AB6C}"/>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3FDD723A-7086-454C-9F54-1C4C008EE18A}"/>
              </a:ext>
            </a:extLst>
          </p:cNvPr>
          <p:cNvSpPr>
            <a:spLocks noGrp="1"/>
          </p:cNvSpPr>
          <p:nvPr>
            <p:ph type="sldNum" sz="quarter" idx="12"/>
          </p:nvPr>
        </p:nvSpPr>
        <p:spPr/>
        <p:txBody>
          <a:bodyPr/>
          <a:lstStyle>
            <a:lvl1pPr>
              <a:defRPr/>
            </a:lvl1pPr>
          </a:lstStyle>
          <a:p>
            <a:fld id="{50F3F678-2999-427B-B9EC-80A2932A7F15}" type="slidenum">
              <a:rPr lang="en-US" altLang="en-US"/>
              <a:pPr/>
              <a:t>‹#›</a:t>
            </a:fld>
            <a:endParaRPr lang="en-US" altLang="en-US"/>
          </a:p>
        </p:txBody>
      </p:sp>
    </p:spTree>
    <p:extLst>
      <p:ext uri="{BB962C8B-B14F-4D97-AF65-F5344CB8AC3E}">
        <p14:creationId xmlns:p14="http://schemas.microsoft.com/office/powerpoint/2010/main" val="23458681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45749" y="432320"/>
            <a:ext cx="9338072" cy="1569504"/>
          </a:xfrm>
        </p:spPr>
        <p:txBody>
          <a:bodyPr/>
          <a:lstStyle/>
          <a:p>
            <a:r>
              <a:rPr lang="en-US"/>
              <a:t>Click to edit Master title style</a:t>
            </a:r>
          </a:p>
        </p:txBody>
      </p:sp>
      <p:sp>
        <p:nvSpPr>
          <p:cNvPr id="3" name="Text Placeholder 2"/>
          <p:cNvSpPr>
            <a:spLocks noGrp="1"/>
          </p:cNvSpPr>
          <p:nvPr>
            <p:ph type="body" idx="1"/>
          </p:nvPr>
        </p:nvSpPr>
        <p:spPr>
          <a:xfrm>
            <a:off x="745750" y="1990544"/>
            <a:ext cx="4580222" cy="975535"/>
          </a:xfrm>
        </p:spPr>
        <p:txBody>
          <a:bodyPr anchor="b"/>
          <a:lstStyle>
            <a:lvl1pPr marL="0" indent="0">
              <a:buNone/>
              <a:defRPr sz="2131" b="1"/>
            </a:lvl1pPr>
            <a:lvl2pPr marL="405994" indent="0">
              <a:buNone/>
              <a:defRPr sz="1776" b="1"/>
            </a:lvl2pPr>
            <a:lvl3pPr marL="811987" indent="0">
              <a:buNone/>
              <a:defRPr sz="1598" b="1"/>
            </a:lvl3pPr>
            <a:lvl4pPr marL="1217981" indent="0">
              <a:buNone/>
              <a:defRPr sz="1421" b="1"/>
            </a:lvl4pPr>
            <a:lvl5pPr marL="1623974" indent="0">
              <a:buNone/>
              <a:defRPr sz="1421" b="1"/>
            </a:lvl5pPr>
            <a:lvl6pPr marL="2029968" indent="0">
              <a:buNone/>
              <a:defRPr sz="1421" b="1"/>
            </a:lvl6pPr>
            <a:lvl7pPr marL="2435962" indent="0">
              <a:buNone/>
              <a:defRPr sz="1421" b="1"/>
            </a:lvl7pPr>
            <a:lvl8pPr marL="2841955" indent="0">
              <a:buNone/>
              <a:defRPr sz="1421" b="1"/>
            </a:lvl8pPr>
            <a:lvl9pPr marL="3247949" indent="0">
              <a:buNone/>
              <a:defRPr sz="1421" b="1"/>
            </a:lvl9pPr>
          </a:lstStyle>
          <a:p>
            <a:pPr lvl="0"/>
            <a:r>
              <a:rPr lang="en-US"/>
              <a:t>Click to edit Master text styles</a:t>
            </a:r>
          </a:p>
        </p:txBody>
      </p:sp>
      <p:sp>
        <p:nvSpPr>
          <p:cNvPr id="4" name="Content Placeholder 3"/>
          <p:cNvSpPr>
            <a:spLocks noGrp="1"/>
          </p:cNvSpPr>
          <p:nvPr>
            <p:ph sz="half" idx="2"/>
          </p:nvPr>
        </p:nvSpPr>
        <p:spPr>
          <a:xfrm>
            <a:off x="745750" y="2966078"/>
            <a:ext cx="4580222" cy="43626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481043" y="1990544"/>
            <a:ext cx="4602779" cy="975535"/>
          </a:xfrm>
        </p:spPr>
        <p:txBody>
          <a:bodyPr anchor="b"/>
          <a:lstStyle>
            <a:lvl1pPr marL="0" indent="0">
              <a:buNone/>
              <a:defRPr sz="2131" b="1"/>
            </a:lvl1pPr>
            <a:lvl2pPr marL="405994" indent="0">
              <a:buNone/>
              <a:defRPr sz="1776" b="1"/>
            </a:lvl2pPr>
            <a:lvl3pPr marL="811987" indent="0">
              <a:buNone/>
              <a:defRPr sz="1598" b="1"/>
            </a:lvl3pPr>
            <a:lvl4pPr marL="1217981" indent="0">
              <a:buNone/>
              <a:defRPr sz="1421" b="1"/>
            </a:lvl4pPr>
            <a:lvl5pPr marL="1623974" indent="0">
              <a:buNone/>
              <a:defRPr sz="1421" b="1"/>
            </a:lvl5pPr>
            <a:lvl6pPr marL="2029968" indent="0">
              <a:buNone/>
              <a:defRPr sz="1421" b="1"/>
            </a:lvl6pPr>
            <a:lvl7pPr marL="2435962" indent="0">
              <a:buNone/>
              <a:defRPr sz="1421" b="1"/>
            </a:lvl7pPr>
            <a:lvl8pPr marL="2841955" indent="0">
              <a:buNone/>
              <a:defRPr sz="1421" b="1"/>
            </a:lvl8pPr>
            <a:lvl9pPr marL="3247949" indent="0">
              <a:buNone/>
              <a:defRPr sz="1421" b="1"/>
            </a:lvl9pPr>
          </a:lstStyle>
          <a:p>
            <a:pPr lvl="0"/>
            <a:r>
              <a:rPr lang="en-US"/>
              <a:t>Click to edit Master text styles</a:t>
            </a:r>
          </a:p>
        </p:txBody>
      </p:sp>
      <p:sp>
        <p:nvSpPr>
          <p:cNvPr id="6" name="Content Placeholder 5"/>
          <p:cNvSpPr>
            <a:spLocks noGrp="1"/>
          </p:cNvSpPr>
          <p:nvPr>
            <p:ph sz="quarter" idx="4"/>
          </p:nvPr>
        </p:nvSpPr>
        <p:spPr>
          <a:xfrm>
            <a:off x="5481043" y="2966078"/>
            <a:ext cx="4602779" cy="43626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1AA9B0F3-22C2-487F-9729-C813F08D27A1}"/>
              </a:ext>
            </a:extLst>
          </p:cNvPr>
          <p:cNvSpPr>
            <a:spLocks noGrp="1"/>
          </p:cNvSpPr>
          <p:nvPr>
            <p:ph type="dt" sz="half" idx="10"/>
          </p:nvPr>
        </p:nvSpPr>
        <p:spPr/>
        <p:txBody>
          <a:bodyPr/>
          <a:lstStyle>
            <a:lvl1pPr>
              <a:defRPr/>
            </a:lvl1pPr>
          </a:lstStyle>
          <a:p>
            <a:pPr>
              <a:defRPr/>
            </a:pPr>
            <a:fld id="{34CF08EE-E2A2-4AF5-941F-2F0EDD89B14A}" type="datetimeFigureOut">
              <a:rPr lang="en-US" altLang="en-US"/>
              <a:pPr>
                <a:defRPr/>
              </a:pPr>
              <a:t>11/13/2022</a:t>
            </a:fld>
            <a:endParaRPr lang="en-US" altLang="en-US"/>
          </a:p>
        </p:txBody>
      </p:sp>
      <p:sp>
        <p:nvSpPr>
          <p:cNvPr id="8" name="Footer Placeholder 4">
            <a:extLst>
              <a:ext uri="{FF2B5EF4-FFF2-40B4-BE49-F238E27FC236}">
                <a16:creationId xmlns:a16="http://schemas.microsoft.com/office/drawing/2014/main" id="{5300774F-AFB7-4782-9AF9-28A78BB41715}"/>
              </a:ext>
            </a:extLst>
          </p:cNvPr>
          <p:cNvSpPr>
            <a:spLocks noGrp="1"/>
          </p:cNvSpPr>
          <p:nvPr>
            <p:ph type="ftr" sz="quarter" idx="11"/>
          </p:nvPr>
        </p:nvSpPr>
        <p:spPr/>
        <p:txBody>
          <a:bodyPr/>
          <a:lstStyle>
            <a:lvl1pPr>
              <a:defRPr/>
            </a:lvl1pPr>
          </a:lstStyle>
          <a:p>
            <a:pPr>
              <a:defRPr/>
            </a:pPr>
            <a:endParaRPr lang="en-US" altLang="en-US"/>
          </a:p>
        </p:txBody>
      </p:sp>
      <p:sp>
        <p:nvSpPr>
          <p:cNvPr id="9" name="Slide Number Placeholder 5">
            <a:extLst>
              <a:ext uri="{FF2B5EF4-FFF2-40B4-BE49-F238E27FC236}">
                <a16:creationId xmlns:a16="http://schemas.microsoft.com/office/drawing/2014/main" id="{61EE9AE2-8B35-4DC8-A1E4-07A36E16B0ED}"/>
              </a:ext>
            </a:extLst>
          </p:cNvPr>
          <p:cNvSpPr>
            <a:spLocks noGrp="1"/>
          </p:cNvSpPr>
          <p:nvPr>
            <p:ph type="sldNum" sz="quarter" idx="12"/>
          </p:nvPr>
        </p:nvSpPr>
        <p:spPr/>
        <p:txBody>
          <a:bodyPr/>
          <a:lstStyle>
            <a:lvl1pPr>
              <a:defRPr/>
            </a:lvl1pPr>
          </a:lstStyle>
          <a:p>
            <a:fld id="{21D8A011-3D97-40EC-9478-3CE83D2F8466}" type="slidenum">
              <a:rPr lang="en-US" altLang="en-US"/>
              <a:pPr/>
              <a:t>‹#›</a:t>
            </a:fld>
            <a:endParaRPr lang="en-US" altLang="en-US"/>
          </a:p>
        </p:txBody>
      </p:sp>
    </p:spTree>
    <p:extLst>
      <p:ext uri="{BB962C8B-B14F-4D97-AF65-F5344CB8AC3E}">
        <p14:creationId xmlns:p14="http://schemas.microsoft.com/office/powerpoint/2010/main" val="18308431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02C73AF-11B4-43C3-BB98-818F428C0974}"/>
              </a:ext>
            </a:extLst>
          </p:cNvPr>
          <p:cNvSpPr>
            <a:spLocks noGrp="1"/>
          </p:cNvSpPr>
          <p:nvPr>
            <p:ph type="dt" sz="half" idx="10"/>
          </p:nvPr>
        </p:nvSpPr>
        <p:spPr/>
        <p:txBody>
          <a:bodyPr/>
          <a:lstStyle>
            <a:lvl1pPr>
              <a:defRPr/>
            </a:lvl1pPr>
          </a:lstStyle>
          <a:p>
            <a:pPr>
              <a:defRPr/>
            </a:pPr>
            <a:fld id="{2B360864-FED1-45F5-A356-67A695C791C2}" type="datetimeFigureOut">
              <a:rPr lang="en-US" altLang="en-US"/>
              <a:pPr>
                <a:defRPr/>
              </a:pPr>
              <a:t>11/13/2022</a:t>
            </a:fld>
            <a:endParaRPr lang="en-US" altLang="en-US"/>
          </a:p>
        </p:txBody>
      </p:sp>
      <p:sp>
        <p:nvSpPr>
          <p:cNvPr id="4" name="Footer Placeholder 4">
            <a:extLst>
              <a:ext uri="{FF2B5EF4-FFF2-40B4-BE49-F238E27FC236}">
                <a16:creationId xmlns:a16="http://schemas.microsoft.com/office/drawing/2014/main" id="{7B2EB693-4AA0-4CCB-B336-D531700100EC}"/>
              </a:ext>
            </a:extLst>
          </p:cNvPr>
          <p:cNvSpPr>
            <a:spLocks noGrp="1"/>
          </p:cNvSpPr>
          <p:nvPr>
            <p:ph type="ftr" sz="quarter" idx="11"/>
          </p:nvPr>
        </p:nvSpPr>
        <p:spPr/>
        <p:txBody>
          <a:bodyPr/>
          <a:lstStyle>
            <a:lvl1pPr>
              <a:defRPr/>
            </a:lvl1pPr>
          </a:lstStyle>
          <a:p>
            <a:pPr>
              <a:defRPr/>
            </a:pPr>
            <a:endParaRPr lang="en-US" altLang="en-US"/>
          </a:p>
        </p:txBody>
      </p:sp>
      <p:sp>
        <p:nvSpPr>
          <p:cNvPr id="5" name="Slide Number Placeholder 5">
            <a:extLst>
              <a:ext uri="{FF2B5EF4-FFF2-40B4-BE49-F238E27FC236}">
                <a16:creationId xmlns:a16="http://schemas.microsoft.com/office/drawing/2014/main" id="{B1C492C4-33EC-42A5-A976-4FA3D16396C8}"/>
              </a:ext>
            </a:extLst>
          </p:cNvPr>
          <p:cNvSpPr>
            <a:spLocks noGrp="1"/>
          </p:cNvSpPr>
          <p:nvPr>
            <p:ph type="sldNum" sz="quarter" idx="12"/>
          </p:nvPr>
        </p:nvSpPr>
        <p:spPr/>
        <p:txBody>
          <a:bodyPr/>
          <a:lstStyle>
            <a:lvl1pPr>
              <a:defRPr/>
            </a:lvl1pPr>
          </a:lstStyle>
          <a:p>
            <a:fld id="{4FAAB148-C441-4823-BB53-F872F775F18B}" type="slidenum">
              <a:rPr lang="en-US" altLang="en-US"/>
              <a:pPr/>
              <a:t>‹#›</a:t>
            </a:fld>
            <a:endParaRPr lang="en-US" altLang="en-US"/>
          </a:p>
        </p:txBody>
      </p:sp>
    </p:spTree>
    <p:extLst>
      <p:ext uri="{BB962C8B-B14F-4D97-AF65-F5344CB8AC3E}">
        <p14:creationId xmlns:p14="http://schemas.microsoft.com/office/powerpoint/2010/main" val="12686475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90FE752-B71A-4946-A127-9E8BA6D64AF4}"/>
              </a:ext>
            </a:extLst>
          </p:cNvPr>
          <p:cNvSpPr>
            <a:spLocks noGrp="1"/>
          </p:cNvSpPr>
          <p:nvPr>
            <p:ph type="dt" sz="half" idx="10"/>
          </p:nvPr>
        </p:nvSpPr>
        <p:spPr/>
        <p:txBody>
          <a:bodyPr/>
          <a:lstStyle>
            <a:lvl1pPr>
              <a:defRPr/>
            </a:lvl1pPr>
          </a:lstStyle>
          <a:p>
            <a:pPr>
              <a:defRPr/>
            </a:pPr>
            <a:fld id="{91121D9B-693C-465B-873D-EA99E95D2380}" type="datetimeFigureOut">
              <a:rPr lang="en-US" altLang="en-US"/>
              <a:pPr>
                <a:defRPr/>
              </a:pPr>
              <a:t>11/13/2022</a:t>
            </a:fld>
            <a:endParaRPr lang="en-US" altLang="en-US"/>
          </a:p>
        </p:txBody>
      </p:sp>
      <p:sp>
        <p:nvSpPr>
          <p:cNvPr id="3" name="Footer Placeholder 4">
            <a:extLst>
              <a:ext uri="{FF2B5EF4-FFF2-40B4-BE49-F238E27FC236}">
                <a16:creationId xmlns:a16="http://schemas.microsoft.com/office/drawing/2014/main" id="{456EA01E-1655-41A3-8F8B-EFEE8FB29FBE}"/>
              </a:ext>
            </a:extLst>
          </p:cNvPr>
          <p:cNvSpPr>
            <a:spLocks noGrp="1"/>
          </p:cNvSpPr>
          <p:nvPr>
            <p:ph type="ftr" sz="quarter" idx="11"/>
          </p:nvPr>
        </p:nvSpPr>
        <p:spPr/>
        <p:txBody>
          <a:bodyPr/>
          <a:lstStyle>
            <a:lvl1pPr>
              <a:defRPr/>
            </a:lvl1pPr>
          </a:lstStyle>
          <a:p>
            <a:pPr>
              <a:defRPr/>
            </a:pPr>
            <a:endParaRPr lang="en-US" altLang="en-US"/>
          </a:p>
        </p:txBody>
      </p:sp>
      <p:sp>
        <p:nvSpPr>
          <p:cNvPr id="4" name="Slide Number Placeholder 5">
            <a:extLst>
              <a:ext uri="{FF2B5EF4-FFF2-40B4-BE49-F238E27FC236}">
                <a16:creationId xmlns:a16="http://schemas.microsoft.com/office/drawing/2014/main" id="{DE21C4DB-CBF2-45C4-B9BB-3B5BA93D828E}"/>
              </a:ext>
            </a:extLst>
          </p:cNvPr>
          <p:cNvSpPr>
            <a:spLocks noGrp="1"/>
          </p:cNvSpPr>
          <p:nvPr>
            <p:ph type="sldNum" sz="quarter" idx="12"/>
          </p:nvPr>
        </p:nvSpPr>
        <p:spPr/>
        <p:txBody>
          <a:bodyPr/>
          <a:lstStyle>
            <a:lvl1pPr>
              <a:defRPr/>
            </a:lvl1pPr>
          </a:lstStyle>
          <a:p>
            <a:fld id="{6DB7733E-FD64-4BFA-A18F-AFE44461A268}" type="slidenum">
              <a:rPr lang="en-US" altLang="en-US"/>
              <a:pPr/>
              <a:t>‹#›</a:t>
            </a:fld>
            <a:endParaRPr lang="en-US" altLang="en-US"/>
          </a:p>
        </p:txBody>
      </p:sp>
    </p:spTree>
    <p:extLst>
      <p:ext uri="{BB962C8B-B14F-4D97-AF65-F5344CB8AC3E}">
        <p14:creationId xmlns:p14="http://schemas.microsoft.com/office/powerpoint/2010/main" val="17216279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5749" y="541338"/>
            <a:ext cx="3491909" cy="1894681"/>
          </a:xfrm>
        </p:spPr>
        <p:txBody>
          <a:bodyPr anchor="b"/>
          <a:lstStyle>
            <a:lvl1pPr>
              <a:defRPr sz="2842"/>
            </a:lvl1pPr>
          </a:lstStyle>
          <a:p>
            <a:r>
              <a:rPr lang="en-US"/>
              <a:t>Click to edit Master title style</a:t>
            </a:r>
          </a:p>
        </p:txBody>
      </p:sp>
      <p:sp>
        <p:nvSpPr>
          <p:cNvPr id="3" name="Content Placeholder 2"/>
          <p:cNvSpPr>
            <a:spLocks noGrp="1"/>
          </p:cNvSpPr>
          <p:nvPr>
            <p:ph idx="1"/>
          </p:nvPr>
        </p:nvSpPr>
        <p:spPr>
          <a:xfrm>
            <a:off x="4602779" y="1169140"/>
            <a:ext cx="5481042" cy="5770508"/>
          </a:xfrm>
        </p:spPr>
        <p:txBody>
          <a:bodyPr/>
          <a:lstStyle>
            <a:lvl1pPr>
              <a:defRPr sz="2842"/>
            </a:lvl1pPr>
            <a:lvl2pPr>
              <a:defRPr sz="2486"/>
            </a:lvl2pPr>
            <a:lvl3pPr>
              <a:defRPr sz="2131"/>
            </a:lvl3pPr>
            <a:lvl4pPr>
              <a:defRPr sz="1776"/>
            </a:lvl4pPr>
            <a:lvl5pPr>
              <a:defRPr sz="1776"/>
            </a:lvl5pPr>
            <a:lvl6pPr>
              <a:defRPr sz="1776"/>
            </a:lvl6pPr>
            <a:lvl7pPr>
              <a:defRPr sz="1776"/>
            </a:lvl7pPr>
            <a:lvl8pPr>
              <a:defRPr sz="1776"/>
            </a:lvl8pPr>
            <a:lvl9pPr>
              <a:defRPr sz="177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45749" y="2436019"/>
            <a:ext cx="3491909" cy="4513026"/>
          </a:xfrm>
        </p:spPr>
        <p:txBody>
          <a:bodyPr/>
          <a:lstStyle>
            <a:lvl1pPr marL="0" indent="0">
              <a:buNone/>
              <a:defRPr sz="1421"/>
            </a:lvl1pPr>
            <a:lvl2pPr marL="405994" indent="0">
              <a:buNone/>
              <a:defRPr sz="1243"/>
            </a:lvl2pPr>
            <a:lvl3pPr marL="811987" indent="0">
              <a:buNone/>
              <a:defRPr sz="1066"/>
            </a:lvl3pPr>
            <a:lvl4pPr marL="1217981" indent="0">
              <a:buNone/>
              <a:defRPr sz="888"/>
            </a:lvl4pPr>
            <a:lvl5pPr marL="1623974" indent="0">
              <a:buNone/>
              <a:defRPr sz="888"/>
            </a:lvl5pPr>
            <a:lvl6pPr marL="2029968" indent="0">
              <a:buNone/>
              <a:defRPr sz="888"/>
            </a:lvl6pPr>
            <a:lvl7pPr marL="2435962" indent="0">
              <a:buNone/>
              <a:defRPr sz="888"/>
            </a:lvl7pPr>
            <a:lvl8pPr marL="2841955" indent="0">
              <a:buNone/>
              <a:defRPr sz="888"/>
            </a:lvl8pPr>
            <a:lvl9pPr marL="3247949" indent="0">
              <a:buNone/>
              <a:defRPr sz="888"/>
            </a:lvl9pPr>
          </a:lstStyle>
          <a:p>
            <a:pPr lvl="0"/>
            <a:r>
              <a:rPr lang="en-US"/>
              <a:t>Click to edit Master text styles</a:t>
            </a:r>
          </a:p>
        </p:txBody>
      </p:sp>
      <p:sp>
        <p:nvSpPr>
          <p:cNvPr id="5" name="Date Placeholder 3">
            <a:extLst>
              <a:ext uri="{FF2B5EF4-FFF2-40B4-BE49-F238E27FC236}">
                <a16:creationId xmlns:a16="http://schemas.microsoft.com/office/drawing/2014/main" id="{4C5A6EB8-1890-4264-8F55-B19EE2BE87BD}"/>
              </a:ext>
            </a:extLst>
          </p:cNvPr>
          <p:cNvSpPr>
            <a:spLocks noGrp="1"/>
          </p:cNvSpPr>
          <p:nvPr>
            <p:ph type="dt" sz="half" idx="10"/>
          </p:nvPr>
        </p:nvSpPr>
        <p:spPr/>
        <p:txBody>
          <a:bodyPr/>
          <a:lstStyle>
            <a:lvl1pPr>
              <a:defRPr/>
            </a:lvl1pPr>
          </a:lstStyle>
          <a:p>
            <a:pPr>
              <a:defRPr/>
            </a:pPr>
            <a:fld id="{EA79F6BE-2AB0-41CC-8287-6E98765C2BBA}" type="datetimeFigureOut">
              <a:rPr lang="en-US" altLang="en-US"/>
              <a:pPr>
                <a:defRPr/>
              </a:pPr>
              <a:t>11/13/2022</a:t>
            </a:fld>
            <a:endParaRPr lang="en-US" altLang="en-US"/>
          </a:p>
        </p:txBody>
      </p:sp>
      <p:sp>
        <p:nvSpPr>
          <p:cNvPr id="6" name="Footer Placeholder 4">
            <a:extLst>
              <a:ext uri="{FF2B5EF4-FFF2-40B4-BE49-F238E27FC236}">
                <a16:creationId xmlns:a16="http://schemas.microsoft.com/office/drawing/2014/main" id="{2F16764E-E357-4AAE-A369-63C53F1F287A}"/>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5F8E5D19-1960-4DD8-9363-069234B3D693}"/>
              </a:ext>
            </a:extLst>
          </p:cNvPr>
          <p:cNvSpPr>
            <a:spLocks noGrp="1"/>
          </p:cNvSpPr>
          <p:nvPr>
            <p:ph type="sldNum" sz="quarter" idx="12"/>
          </p:nvPr>
        </p:nvSpPr>
        <p:spPr/>
        <p:txBody>
          <a:bodyPr/>
          <a:lstStyle>
            <a:lvl1pPr>
              <a:defRPr/>
            </a:lvl1pPr>
          </a:lstStyle>
          <a:p>
            <a:fld id="{386AEB60-1506-45DE-ABB6-F4C2AFD03E03}" type="slidenum">
              <a:rPr lang="en-US" altLang="en-US"/>
              <a:pPr/>
              <a:t>‹#›</a:t>
            </a:fld>
            <a:endParaRPr lang="en-US" altLang="en-US"/>
          </a:p>
        </p:txBody>
      </p:sp>
    </p:spTree>
    <p:extLst>
      <p:ext uri="{BB962C8B-B14F-4D97-AF65-F5344CB8AC3E}">
        <p14:creationId xmlns:p14="http://schemas.microsoft.com/office/powerpoint/2010/main" val="772682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1C552EE3-C1F9-4E04-98AE-3A0BA72F0934}" type="datetimeFigureOut">
              <a:rPr lang="en-US" smtClean="0"/>
              <a:t>11/13/2022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C4956-8C58-4149-9775-70BB5168A12F}" type="slidenum">
              <a:rPr lang="en-US" smtClean="0"/>
              <a:t>‹#›</a:t>
            </a:fld>
            <a:endParaRPr lang="en-US"/>
          </a:p>
        </p:txBody>
      </p:sp>
    </p:spTree>
    <p:extLst>
      <p:ext uri="{BB962C8B-B14F-4D97-AF65-F5344CB8AC3E}">
        <p14:creationId xmlns:p14="http://schemas.microsoft.com/office/powerpoint/2010/main" val="13729510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5749" y="541338"/>
            <a:ext cx="3491909" cy="1894681"/>
          </a:xfrm>
        </p:spPr>
        <p:txBody>
          <a:bodyPr anchor="b"/>
          <a:lstStyle>
            <a:lvl1pPr>
              <a:defRPr sz="2842"/>
            </a:lvl1pPr>
          </a:lstStyle>
          <a:p>
            <a:r>
              <a:rPr lang="en-US"/>
              <a:t>Click to edit Master title style</a:t>
            </a:r>
          </a:p>
        </p:txBody>
      </p:sp>
      <p:sp>
        <p:nvSpPr>
          <p:cNvPr id="3" name="Picture Placeholder 2"/>
          <p:cNvSpPr>
            <a:spLocks noGrp="1"/>
          </p:cNvSpPr>
          <p:nvPr>
            <p:ph type="pic" idx="1"/>
          </p:nvPr>
        </p:nvSpPr>
        <p:spPr>
          <a:xfrm>
            <a:off x="4602779" y="1169140"/>
            <a:ext cx="5481042" cy="5770508"/>
          </a:xfrm>
        </p:spPr>
        <p:txBody>
          <a:bodyPr rtlCol="0">
            <a:normAutofit/>
          </a:bodyPr>
          <a:lstStyle>
            <a:lvl1pPr marL="0" indent="0">
              <a:buNone/>
              <a:defRPr sz="2842"/>
            </a:lvl1pPr>
            <a:lvl2pPr marL="405994" indent="0">
              <a:buNone/>
              <a:defRPr sz="2486"/>
            </a:lvl2pPr>
            <a:lvl3pPr marL="811987" indent="0">
              <a:buNone/>
              <a:defRPr sz="2131"/>
            </a:lvl3pPr>
            <a:lvl4pPr marL="1217981" indent="0">
              <a:buNone/>
              <a:defRPr sz="1776"/>
            </a:lvl4pPr>
            <a:lvl5pPr marL="1623974" indent="0">
              <a:buNone/>
              <a:defRPr sz="1776"/>
            </a:lvl5pPr>
            <a:lvl6pPr marL="2029968" indent="0">
              <a:buNone/>
              <a:defRPr sz="1776"/>
            </a:lvl6pPr>
            <a:lvl7pPr marL="2435962" indent="0">
              <a:buNone/>
              <a:defRPr sz="1776"/>
            </a:lvl7pPr>
            <a:lvl8pPr marL="2841955" indent="0">
              <a:buNone/>
              <a:defRPr sz="1776"/>
            </a:lvl8pPr>
            <a:lvl9pPr marL="3247949" indent="0">
              <a:buNone/>
              <a:defRPr sz="1776"/>
            </a:lvl9pPr>
          </a:lstStyle>
          <a:p>
            <a:pPr lvl="0"/>
            <a:endParaRPr lang="en-US" noProof="0"/>
          </a:p>
        </p:txBody>
      </p:sp>
      <p:sp>
        <p:nvSpPr>
          <p:cNvPr id="4" name="Text Placeholder 3"/>
          <p:cNvSpPr>
            <a:spLocks noGrp="1"/>
          </p:cNvSpPr>
          <p:nvPr>
            <p:ph type="body" sz="half" idx="2"/>
          </p:nvPr>
        </p:nvSpPr>
        <p:spPr>
          <a:xfrm>
            <a:off x="745749" y="2436019"/>
            <a:ext cx="3491909" cy="4513026"/>
          </a:xfrm>
        </p:spPr>
        <p:txBody>
          <a:bodyPr/>
          <a:lstStyle>
            <a:lvl1pPr marL="0" indent="0">
              <a:buNone/>
              <a:defRPr sz="1421"/>
            </a:lvl1pPr>
            <a:lvl2pPr marL="405994" indent="0">
              <a:buNone/>
              <a:defRPr sz="1243"/>
            </a:lvl2pPr>
            <a:lvl3pPr marL="811987" indent="0">
              <a:buNone/>
              <a:defRPr sz="1066"/>
            </a:lvl3pPr>
            <a:lvl4pPr marL="1217981" indent="0">
              <a:buNone/>
              <a:defRPr sz="888"/>
            </a:lvl4pPr>
            <a:lvl5pPr marL="1623974" indent="0">
              <a:buNone/>
              <a:defRPr sz="888"/>
            </a:lvl5pPr>
            <a:lvl6pPr marL="2029968" indent="0">
              <a:buNone/>
              <a:defRPr sz="888"/>
            </a:lvl6pPr>
            <a:lvl7pPr marL="2435962" indent="0">
              <a:buNone/>
              <a:defRPr sz="888"/>
            </a:lvl7pPr>
            <a:lvl8pPr marL="2841955" indent="0">
              <a:buNone/>
              <a:defRPr sz="888"/>
            </a:lvl8pPr>
            <a:lvl9pPr marL="3247949" indent="0">
              <a:buNone/>
              <a:defRPr sz="888"/>
            </a:lvl9pPr>
          </a:lstStyle>
          <a:p>
            <a:pPr lvl="0"/>
            <a:r>
              <a:rPr lang="en-US"/>
              <a:t>Click to edit Master text styles</a:t>
            </a:r>
          </a:p>
        </p:txBody>
      </p:sp>
      <p:sp>
        <p:nvSpPr>
          <p:cNvPr id="5" name="Date Placeholder 3">
            <a:extLst>
              <a:ext uri="{FF2B5EF4-FFF2-40B4-BE49-F238E27FC236}">
                <a16:creationId xmlns:a16="http://schemas.microsoft.com/office/drawing/2014/main" id="{4529397D-79D0-4ED5-8571-3A4927992C09}"/>
              </a:ext>
            </a:extLst>
          </p:cNvPr>
          <p:cNvSpPr>
            <a:spLocks noGrp="1"/>
          </p:cNvSpPr>
          <p:nvPr>
            <p:ph type="dt" sz="half" idx="10"/>
          </p:nvPr>
        </p:nvSpPr>
        <p:spPr/>
        <p:txBody>
          <a:bodyPr/>
          <a:lstStyle>
            <a:lvl1pPr>
              <a:defRPr/>
            </a:lvl1pPr>
          </a:lstStyle>
          <a:p>
            <a:pPr>
              <a:defRPr/>
            </a:pPr>
            <a:fld id="{7B5FB721-ADAD-4451-9250-9EE12A56C7E5}" type="datetimeFigureOut">
              <a:rPr lang="en-US" altLang="en-US"/>
              <a:pPr>
                <a:defRPr/>
              </a:pPr>
              <a:t>11/13/2022</a:t>
            </a:fld>
            <a:endParaRPr lang="en-US" altLang="en-US"/>
          </a:p>
        </p:txBody>
      </p:sp>
      <p:sp>
        <p:nvSpPr>
          <p:cNvPr id="6" name="Footer Placeholder 4">
            <a:extLst>
              <a:ext uri="{FF2B5EF4-FFF2-40B4-BE49-F238E27FC236}">
                <a16:creationId xmlns:a16="http://schemas.microsoft.com/office/drawing/2014/main" id="{F5AB2C46-7B79-4B3C-8D63-9B90DF696A92}"/>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A7C4F642-1824-4CFB-BB97-DC4C008F73C8}"/>
              </a:ext>
            </a:extLst>
          </p:cNvPr>
          <p:cNvSpPr>
            <a:spLocks noGrp="1"/>
          </p:cNvSpPr>
          <p:nvPr>
            <p:ph type="sldNum" sz="quarter" idx="12"/>
          </p:nvPr>
        </p:nvSpPr>
        <p:spPr/>
        <p:txBody>
          <a:bodyPr/>
          <a:lstStyle>
            <a:lvl1pPr>
              <a:defRPr/>
            </a:lvl1pPr>
          </a:lstStyle>
          <a:p>
            <a:fld id="{F776B2D3-AC53-427B-A8E9-B449774CB8D3}" type="slidenum">
              <a:rPr lang="en-US" altLang="en-US"/>
              <a:pPr/>
              <a:t>‹#›</a:t>
            </a:fld>
            <a:endParaRPr lang="en-US" altLang="en-US"/>
          </a:p>
        </p:txBody>
      </p:sp>
    </p:spTree>
    <p:extLst>
      <p:ext uri="{BB962C8B-B14F-4D97-AF65-F5344CB8AC3E}">
        <p14:creationId xmlns:p14="http://schemas.microsoft.com/office/powerpoint/2010/main" val="24891683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E51555-9214-4E69-AA7A-44FC08E1E85C}"/>
              </a:ext>
            </a:extLst>
          </p:cNvPr>
          <p:cNvSpPr>
            <a:spLocks noGrp="1"/>
          </p:cNvSpPr>
          <p:nvPr>
            <p:ph type="dt" sz="half" idx="10"/>
          </p:nvPr>
        </p:nvSpPr>
        <p:spPr/>
        <p:txBody>
          <a:bodyPr/>
          <a:lstStyle>
            <a:lvl1pPr>
              <a:defRPr/>
            </a:lvl1pPr>
          </a:lstStyle>
          <a:p>
            <a:pPr>
              <a:defRPr/>
            </a:pPr>
            <a:fld id="{33FE6891-376C-44CD-9742-DD50EF35FC56}" type="datetimeFigureOut">
              <a:rPr lang="en-US" altLang="en-US"/>
              <a:pPr>
                <a:defRPr/>
              </a:pPr>
              <a:t>11/13/2022</a:t>
            </a:fld>
            <a:endParaRPr lang="en-US" altLang="en-US"/>
          </a:p>
        </p:txBody>
      </p:sp>
      <p:sp>
        <p:nvSpPr>
          <p:cNvPr id="5" name="Footer Placeholder 4">
            <a:extLst>
              <a:ext uri="{FF2B5EF4-FFF2-40B4-BE49-F238E27FC236}">
                <a16:creationId xmlns:a16="http://schemas.microsoft.com/office/drawing/2014/main" id="{6ED4C415-5C84-41AA-81EC-B94641C05D1F}"/>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920DE831-715D-4DA9-B01B-6A15A074BDA0}"/>
              </a:ext>
            </a:extLst>
          </p:cNvPr>
          <p:cNvSpPr>
            <a:spLocks noGrp="1"/>
          </p:cNvSpPr>
          <p:nvPr>
            <p:ph type="sldNum" sz="quarter" idx="12"/>
          </p:nvPr>
        </p:nvSpPr>
        <p:spPr/>
        <p:txBody>
          <a:bodyPr/>
          <a:lstStyle>
            <a:lvl1pPr>
              <a:defRPr/>
            </a:lvl1pPr>
          </a:lstStyle>
          <a:p>
            <a:fld id="{BBC70F12-A626-446F-B6B9-DD858916DF4D}" type="slidenum">
              <a:rPr lang="en-US" altLang="en-US"/>
              <a:pPr/>
              <a:t>‹#›</a:t>
            </a:fld>
            <a:endParaRPr lang="en-US" altLang="en-US"/>
          </a:p>
        </p:txBody>
      </p:sp>
    </p:spTree>
    <p:extLst>
      <p:ext uri="{BB962C8B-B14F-4D97-AF65-F5344CB8AC3E}">
        <p14:creationId xmlns:p14="http://schemas.microsoft.com/office/powerpoint/2010/main" val="5638729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47894" y="432318"/>
            <a:ext cx="2334518" cy="688137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44339" y="432318"/>
            <a:ext cx="6868220" cy="688137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6AF746-BDEA-4B76-8660-EBF1E41A0B1B}"/>
              </a:ext>
            </a:extLst>
          </p:cNvPr>
          <p:cNvSpPr>
            <a:spLocks noGrp="1"/>
          </p:cNvSpPr>
          <p:nvPr>
            <p:ph type="dt" sz="half" idx="10"/>
          </p:nvPr>
        </p:nvSpPr>
        <p:spPr/>
        <p:txBody>
          <a:bodyPr/>
          <a:lstStyle>
            <a:lvl1pPr>
              <a:defRPr/>
            </a:lvl1pPr>
          </a:lstStyle>
          <a:p>
            <a:pPr>
              <a:defRPr/>
            </a:pPr>
            <a:fld id="{32DA9963-0658-4886-B44A-739BB3F1B6F8}" type="datetimeFigureOut">
              <a:rPr lang="en-US" altLang="en-US"/>
              <a:pPr>
                <a:defRPr/>
              </a:pPr>
              <a:t>11/13/2022</a:t>
            </a:fld>
            <a:endParaRPr lang="en-US" altLang="en-US"/>
          </a:p>
        </p:txBody>
      </p:sp>
      <p:sp>
        <p:nvSpPr>
          <p:cNvPr id="5" name="Footer Placeholder 4">
            <a:extLst>
              <a:ext uri="{FF2B5EF4-FFF2-40B4-BE49-F238E27FC236}">
                <a16:creationId xmlns:a16="http://schemas.microsoft.com/office/drawing/2014/main" id="{A3F49235-0DC0-41A0-98C1-D68C02B75778}"/>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B9389244-057F-4398-85D8-0BE23F034652}"/>
              </a:ext>
            </a:extLst>
          </p:cNvPr>
          <p:cNvSpPr>
            <a:spLocks noGrp="1"/>
          </p:cNvSpPr>
          <p:nvPr>
            <p:ph type="sldNum" sz="quarter" idx="12"/>
          </p:nvPr>
        </p:nvSpPr>
        <p:spPr/>
        <p:txBody>
          <a:bodyPr/>
          <a:lstStyle>
            <a:lvl1pPr>
              <a:defRPr/>
            </a:lvl1pPr>
          </a:lstStyle>
          <a:p>
            <a:fld id="{6E211FBB-60FF-4FF4-8EC3-BFDF3157BBC7}" type="slidenum">
              <a:rPr lang="en-US" altLang="en-US"/>
              <a:pPr/>
              <a:t>‹#›</a:t>
            </a:fld>
            <a:endParaRPr lang="en-US" altLang="en-US"/>
          </a:p>
        </p:txBody>
      </p:sp>
    </p:spTree>
    <p:extLst>
      <p:ext uri="{BB962C8B-B14F-4D97-AF65-F5344CB8AC3E}">
        <p14:creationId xmlns:p14="http://schemas.microsoft.com/office/powerpoint/2010/main" val="12699201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four Content">
    <p:spTree>
      <p:nvGrpSpPr>
        <p:cNvPr id="1" name=""/>
        <p:cNvGrpSpPr/>
        <p:nvPr/>
      </p:nvGrpSpPr>
      <p:grpSpPr>
        <a:xfrm>
          <a:off x="0" y="0"/>
          <a:ext cx="0" cy="0"/>
          <a:chOff x="0" y="0"/>
          <a:chExt cx="0" cy="0"/>
        </a:xfrm>
      </p:grpSpPr>
      <p:sp>
        <p:nvSpPr>
          <p:cNvPr id="2" name="Title 1"/>
          <p:cNvSpPr>
            <a:spLocks noGrp="1"/>
          </p:cNvSpPr>
          <p:nvPr>
            <p:ph type="title"/>
          </p:nvPr>
        </p:nvSpPr>
        <p:spPr>
          <a:xfrm>
            <a:off x="541337" y="325179"/>
            <a:ext cx="8841846" cy="409733"/>
          </a:xfrm>
        </p:spPr>
        <p:txBody>
          <a:bodyPr>
            <a:normAutofit/>
          </a:bodyPr>
          <a:lstStyle>
            <a:lvl1pPr algn="ctr">
              <a:defRPr sz="1894"/>
            </a:lvl1pPr>
          </a:lstStyle>
          <a:p>
            <a:r>
              <a:rPr lang="en-US" dirty="0"/>
              <a:t>Click to edit Master title style</a:t>
            </a:r>
          </a:p>
        </p:txBody>
      </p:sp>
      <p:sp>
        <p:nvSpPr>
          <p:cNvPr id="3" name="Content Placeholder 2"/>
          <p:cNvSpPr>
            <a:spLocks noGrp="1"/>
          </p:cNvSpPr>
          <p:nvPr>
            <p:ph sz="half" idx="1"/>
          </p:nvPr>
        </p:nvSpPr>
        <p:spPr>
          <a:xfrm>
            <a:off x="553585" y="905432"/>
            <a:ext cx="4330700" cy="2813563"/>
          </a:xfrm>
        </p:spPr>
        <p:txBody>
          <a:bodyPr/>
          <a:lstStyle>
            <a:lvl1pPr>
              <a:defRPr sz="3078"/>
            </a:lvl1pPr>
            <a:lvl2pPr>
              <a:defRPr sz="2605"/>
            </a:lvl2pPr>
            <a:lvl3pPr>
              <a:defRPr sz="2368"/>
            </a:lvl3pPr>
            <a:lvl4pPr>
              <a:defRPr sz="2131"/>
            </a:lvl4pPr>
            <a:lvl5pPr>
              <a:defRPr sz="213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p:cNvSpPr>
            <a:spLocks noGrp="1"/>
          </p:cNvSpPr>
          <p:nvPr>
            <p:ph sz="half" idx="13"/>
          </p:nvPr>
        </p:nvSpPr>
        <p:spPr>
          <a:xfrm>
            <a:off x="5072337" y="3804253"/>
            <a:ext cx="4330700" cy="2813563"/>
          </a:xfrm>
        </p:spPr>
        <p:txBody>
          <a:bodyPr/>
          <a:lstStyle>
            <a:lvl1pPr>
              <a:defRPr sz="3078"/>
            </a:lvl1pPr>
            <a:lvl2pPr>
              <a:defRPr sz="2605"/>
            </a:lvl2pPr>
            <a:lvl3pPr>
              <a:defRPr sz="2368"/>
            </a:lvl3pPr>
            <a:lvl4pPr>
              <a:defRPr sz="2131"/>
            </a:lvl4pPr>
            <a:lvl5pPr>
              <a:defRPr sz="213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sz="half" idx="14"/>
          </p:nvPr>
        </p:nvSpPr>
        <p:spPr>
          <a:xfrm>
            <a:off x="5072337" y="905431"/>
            <a:ext cx="4330700" cy="2813563"/>
          </a:xfrm>
        </p:spPr>
        <p:txBody>
          <a:bodyPr/>
          <a:lstStyle>
            <a:lvl1pPr>
              <a:defRPr sz="3078"/>
            </a:lvl1pPr>
            <a:lvl2pPr>
              <a:defRPr sz="2605"/>
            </a:lvl2pPr>
            <a:lvl3pPr>
              <a:defRPr sz="2368"/>
            </a:lvl3pPr>
            <a:lvl4pPr>
              <a:defRPr sz="2131"/>
            </a:lvl4pPr>
            <a:lvl5pPr>
              <a:defRPr sz="213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p:cNvSpPr>
            <a:spLocks noGrp="1"/>
          </p:cNvSpPr>
          <p:nvPr>
            <p:ph sz="half" idx="15"/>
          </p:nvPr>
        </p:nvSpPr>
        <p:spPr>
          <a:xfrm>
            <a:off x="553585" y="3804253"/>
            <a:ext cx="4330700" cy="2813563"/>
          </a:xfrm>
        </p:spPr>
        <p:txBody>
          <a:bodyPr/>
          <a:lstStyle>
            <a:lvl1pPr>
              <a:defRPr sz="3078"/>
            </a:lvl1pPr>
            <a:lvl2pPr>
              <a:defRPr sz="2605"/>
            </a:lvl2pPr>
            <a:lvl3pPr>
              <a:defRPr sz="2368"/>
            </a:lvl3pPr>
            <a:lvl4pPr>
              <a:defRPr sz="2131"/>
            </a:lvl4pPr>
            <a:lvl5pPr>
              <a:defRPr sz="213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7B752A50-2453-4AD2-AEE3-BD3CE841CA11}"/>
              </a:ext>
            </a:extLst>
          </p:cNvPr>
          <p:cNvSpPr>
            <a:spLocks noGrp="1"/>
          </p:cNvSpPr>
          <p:nvPr>
            <p:ph type="dt" sz="half" idx="16"/>
          </p:nvPr>
        </p:nvSpPr>
        <p:spPr/>
        <p:txBody>
          <a:bodyPr/>
          <a:lstStyle>
            <a:lvl1pPr>
              <a:defRPr/>
            </a:lvl1pPr>
          </a:lstStyle>
          <a:p>
            <a:pPr>
              <a:defRPr/>
            </a:pPr>
            <a:fld id="{099DBD2D-F88E-4647-8C98-EA427498FC5E}" type="datetimeFigureOut">
              <a:rPr lang="en-US" altLang="en-US"/>
              <a:pPr>
                <a:defRPr/>
              </a:pPr>
              <a:t>11/13/2022</a:t>
            </a:fld>
            <a:endParaRPr lang="en-US" altLang="en-US"/>
          </a:p>
        </p:txBody>
      </p:sp>
      <p:sp>
        <p:nvSpPr>
          <p:cNvPr id="11" name="Footer Placeholder 4">
            <a:extLst>
              <a:ext uri="{FF2B5EF4-FFF2-40B4-BE49-F238E27FC236}">
                <a16:creationId xmlns:a16="http://schemas.microsoft.com/office/drawing/2014/main" id="{B8084BA3-0279-41FA-90C6-AD2C0A26830F}"/>
              </a:ext>
            </a:extLst>
          </p:cNvPr>
          <p:cNvSpPr>
            <a:spLocks noGrp="1"/>
          </p:cNvSpPr>
          <p:nvPr>
            <p:ph type="ftr" sz="quarter" idx="17"/>
          </p:nvPr>
        </p:nvSpPr>
        <p:spPr/>
        <p:txBody>
          <a:bodyPr/>
          <a:lstStyle>
            <a:lvl1pPr>
              <a:defRPr/>
            </a:lvl1pPr>
          </a:lstStyle>
          <a:p>
            <a:pPr>
              <a:defRPr/>
            </a:pPr>
            <a:endParaRPr lang="en-US" altLang="en-US"/>
          </a:p>
        </p:txBody>
      </p:sp>
      <p:sp>
        <p:nvSpPr>
          <p:cNvPr id="12" name="Slide Number Placeholder 5">
            <a:extLst>
              <a:ext uri="{FF2B5EF4-FFF2-40B4-BE49-F238E27FC236}">
                <a16:creationId xmlns:a16="http://schemas.microsoft.com/office/drawing/2014/main" id="{81939AEC-FE1C-40A0-B8B8-6CA24244DDD9}"/>
              </a:ext>
            </a:extLst>
          </p:cNvPr>
          <p:cNvSpPr>
            <a:spLocks noGrp="1"/>
          </p:cNvSpPr>
          <p:nvPr>
            <p:ph type="sldNum" sz="quarter" idx="18"/>
          </p:nvPr>
        </p:nvSpPr>
        <p:spPr/>
        <p:txBody>
          <a:bodyPr/>
          <a:lstStyle>
            <a:lvl1pPr>
              <a:defRPr/>
            </a:lvl1pPr>
          </a:lstStyle>
          <a:p>
            <a:fld id="{55E86ECD-67CE-4197-9972-E7534A21E873}" type="slidenum">
              <a:rPr lang="en-US" altLang="en-US"/>
              <a:pPr/>
              <a:t>‹#›</a:t>
            </a:fld>
            <a:endParaRPr lang="en-US" altLang="en-US"/>
          </a:p>
        </p:txBody>
      </p:sp>
    </p:spTree>
    <p:extLst>
      <p:ext uri="{BB962C8B-B14F-4D97-AF65-F5344CB8AC3E}">
        <p14:creationId xmlns:p14="http://schemas.microsoft.com/office/powerpoint/2010/main" val="114723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53344" y="1328909"/>
            <a:ext cx="8120063" cy="2826985"/>
          </a:xfrm>
        </p:spPr>
        <p:txBody>
          <a:bodyPr anchor="b"/>
          <a:lstStyle>
            <a:lvl1pPr algn="ctr">
              <a:defRPr sz="5328"/>
            </a:lvl1pPr>
          </a:lstStyle>
          <a:p>
            <a:r>
              <a:rPr lang="en-US"/>
              <a:t>Click to edit Master title style</a:t>
            </a:r>
          </a:p>
        </p:txBody>
      </p:sp>
      <p:sp>
        <p:nvSpPr>
          <p:cNvPr id="3" name="Subtitle 2"/>
          <p:cNvSpPr>
            <a:spLocks noGrp="1"/>
          </p:cNvSpPr>
          <p:nvPr>
            <p:ph type="subTitle" idx="1"/>
          </p:nvPr>
        </p:nvSpPr>
        <p:spPr>
          <a:xfrm>
            <a:off x="1353344" y="4264913"/>
            <a:ext cx="8120063" cy="1960468"/>
          </a:xfrm>
        </p:spPr>
        <p:txBody>
          <a:bodyPr/>
          <a:lstStyle>
            <a:lvl1pPr marL="0" indent="0" algn="ctr">
              <a:buNone/>
              <a:defRPr sz="2131"/>
            </a:lvl1pPr>
            <a:lvl2pPr marL="405994" indent="0" algn="ctr">
              <a:buNone/>
              <a:defRPr sz="1776"/>
            </a:lvl2pPr>
            <a:lvl3pPr marL="811987" indent="0" algn="ctr">
              <a:buNone/>
              <a:defRPr sz="1598"/>
            </a:lvl3pPr>
            <a:lvl4pPr marL="1217981" indent="0" algn="ctr">
              <a:buNone/>
              <a:defRPr sz="1421"/>
            </a:lvl4pPr>
            <a:lvl5pPr marL="1623974" indent="0" algn="ctr">
              <a:buNone/>
              <a:defRPr sz="1421"/>
            </a:lvl5pPr>
            <a:lvl6pPr marL="2029968" indent="0" algn="ctr">
              <a:buNone/>
              <a:defRPr sz="1421"/>
            </a:lvl6pPr>
            <a:lvl7pPr marL="2435962" indent="0" algn="ctr">
              <a:buNone/>
              <a:defRPr sz="1421"/>
            </a:lvl7pPr>
            <a:lvl8pPr marL="2841955" indent="0" algn="ctr">
              <a:buNone/>
              <a:defRPr sz="1421"/>
            </a:lvl8pPr>
            <a:lvl9pPr marL="3247949" indent="0" algn="ctr">
              <a:buNone/>
              <a:defRPr sz="1421"/>
            </a:lvl9pPr>
          </a:lstStyle>
          <a:p>
            <a:r>
              <a:rPr lang="en-US"/>
              <a:t>Click to edit Master subtitle style</a:t>
            </a:r>
          </a:p>
        </p:txBody>
      </p:sp>
      <p:sp>
        <p:nvSpPr>
          <p:cNvPr id="4" name="Date Placeholder 3">
            <a:extLst>
              <a:ext uri="{FF2B5EF4-FFF2-40B4-BE49-F238E27FC236}">
                <a16:creationId xmlns:a16="http://schemas.microsoft.com/office/drawing/2014/main" id="{93119C5D-BD97-4FEC-A6B9-0CEBBE071C62}"/>
              </a:ext>
            </a:extLst>
          </p:cNvPr>
          <p:cNvSpPr>
            <a:spLocks noGrp="1"/>
          </p:cNvSpPr>
          <p:nvPr>
            <p:ph type="dt" sz="half" idx="10"/>
          </p:nvPr>
        </p:nvSpPr>
        <p:spPr/>
        <p:txBody>
          <a:bodyPr/>
          <a:lstStyle>
            <a:lvl1pPr>
              <a:defRPr/>
            </a:lvl1pPr>
          </a:lstStyle>
          <a:p>
            <a:pPr>
              <a:defRPr/>
            </a:pPr>
            <a:fld id="{496C355F-1855-43A3-B251-3B69AF53BA73}" type="datetimeFigureOut">
              <a:rPr lang="en-US"/>
              <a:pPr>
                <a:defRPr/>
              </a:pPr>
              <a:t>11/13/2022</a:t>
            </a:fld>
            <a:endParaRPr lang="en-US"/>
          </a:p>
        </p:txBody>
      </p:sp>
      <p:sp>
        <p:nvSpPr>
          <p:cNvPr id="5" name="Footer Placeholder 4">
            <a:extLst>
              <a:ext uri="{FF2B5EF4-FFF2-40B4-BE49-F238E27FC236}">
                <a16:creationId xmlns:a16="http://schemas.microsoft.com/office/drawing/2014/main" id="{FE38AE2E-AF81-4E53-81F0-369D4D509C6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7B10D59-BF88-4947-BFC1-ECD4BB5B3D72}"/>
              </a:ext>
            </a:extLst>
          </p:cNvPr>
          <p:cNvSpPr>
            <a:spLocks noGrp="1"/>
          </p:cNvSpPr>
          <p:nvPr>
            <p:ph type="sldNum" sz="quarter" idx="12"/>
          </p:nvPr>
        </p:nvSpPr>
        <p:spPr/>
        <p:txBody>
          <a:bodyPr/>
          <a:lstStyle>
            <a:lvl1pPr>
              <a:defRPr/>
            </a:lvl1pPr>
          </a:lstStyle>
          <a:p>
            <a:fld id="{FAA5C0F0-A6F9-4EEB-91C2-C27B593E13F1}" type="slidenum">
              <a:rPr lang="en-US" altLang="el-GR"/>
              <a:pPr/>
              <a:t>‹#›</a:t>
            </a:fld>
            <a:endParaRPr lang="en-US" altLang="el-GR"/>
          </a:p>
        </p:txBody>
      </p:sp>
    </p:spTree>
    <p:extLst>
      <p:ext uri="{BB962C8B-B14F-4D97-AF65-F5344CB8AC3E}">
        <p14:creationId xmlns:p14="http://schemas.microsoft.com/office/powerpoint/2010/main" val="1352365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EEA2A7-4ADB-4965-817E-380138BE7144}"/>
              </a:ext>
            </a:extLst>
          </p:cNvPr>
          <p:cNvSpPr>
            <a:spLocks noGrp="1"/>
          </p:cNvSpPr>
          <p:nvPr>
            <p:ph type="dt" sz="half" idx="10"/>
          </p:nvPr>
        </p:nvSpPr>
        <p:spPr/>
        <p:txBody>
          <a:bodyPr/>
          <a:lstStyle>
            <a:lvl1pPr>
              <a:defRPr/>
            </a:lvl1pPr>
          </a:lstStyle>
          <a:p>
            <a:pPr>
              <a:defRPr/>
            </a:pPr>
            <a:fld id="{1EC2D040-CAC5-4EE5-A191-3B9CE0E3529A}" type="datetimeFigureOut">
              <a:rPr lang="en-US"/>
              <a:pPr>
                <a:defRPr/>
              </a:pPr>
              <a:t>11/13/2022</a:t>
            </a:fld>
            <a:endParaRPr lang="en-US"/>
          </a:p>
        </p:txBody>
      </p:sp>
      <p:sp>
        <p:nvSpPr>
          <p:cNvPr id="5" name="Footer Placeholder 4">
            <a:extLst>
              <a:ext uri="{FF2B5EF4-FFF2-40B4-BE49-F238E27FC236}">
                <a16:creationId xmlns:a16="http://schemas.microsoft.com/office/drawing/2014/main" id="{552B88C5-815F-4451-ADED-22303EE1CA5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F0DE589-2048-47E2-A2AA-10AFD1415D28}"/>
              </a:ext>
            </a:extLst>
          </p:cNvPr>
          <p:cNvSpPr>
            <a:spLocks noGrp="1"/>
          </p:cNvSpPr>
          <p:nvPr>
            <p:ph type="sldNum" sz="quarter" idx="12"/>
          </p:nvPr>
        </p:nvSpPr>
        <p:spPr/>
        <p:txBody>
          <a:bodyPr/>
          <a:lstStyle>
            <a:lvl1pPr>
              <a:defRPr/>
            </a:lvl1pPr>
          </a:lstStyle>
          <a:p>
            <a:fld id="{7F319C49-8821-4101-A700-4FAE00E7DDD6}" type="slidenum">
              <a:rPr lang="en-US" altLang="el-GR"/>
              <a:pPr/>
              <a:t>‹#›</a:t>
            </a:fld>
            <a:endParaRPr lang="en-US" altLang="el-GR"/>
          </a:p>
        </p:txBody>
      </p:sp>
    </p:spTree>
    <p:extLst>
      <p:ext uri="{BB962C8B-B14F-4D97-AF65-F5344CB8AC3E}">
        <p14:creationId xmlns:p14="http://schemas.microsoft.com/office/powerpoint/2010/main" val="36846322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8701" y="2024379"/>
            <a:ext cx="9338072" cy="3377720"/>
          </a:xfrm>
        </p:spPr>
        <p:txBody>
          <a:bodyPr anchor="b"/>
          <a:lstStyle>
            <a:lvl1pPr>
              <a:defRPr sz="5328"/>
            </a:lvl1pPr>
          </a:lstStyle>
          <a:p>
            <a:r>
              <a:rPr lang="en-US"/>
              <a:t>Click to edit Master title style</a:t>
            </a:r>
          </a:p>
        </p:txBody>
      </p:sp>
      <p:sp>
        <p:nvSpPr>
          <p:cNvPr id="3" name="Text Placeholder 2"/>
          <p:cNvSpPr>
            <a:spLocks noGrp="1"/>
          </p:cNvSpPr>
          <p:nvPr>
            <p:ph type="body" idx="1"/>
          </p:nvPr>
        </p:nvSpPr>
        <p:spPr>
          <a:xfrm>
            <a:off x="738701" y="5434054"/>
            <a:ext cx="9338072" cy="1776263"/>
          </a:xfrm>
        </p:spPr>
        <p:txBody>
          <a:bodyPr/>
          <a:lstStyle>
            <a:lvl1pPr marL="0" indent="0">
              <a:buNone/>
              <a:defRPr sz="2131">
                <a:solidFill>
                  <a:schemeClr val="tx1">
                    <a:tint val="75000"/>
                  </a:schemeClr>
                </a:solidFill>
              </a:defRPr>
            </a:lvl1pPr>
            <a:lvl2pPr marL="405994" indent="0">
              <a:buNone/>
              <a:defRPr sz="1776">
                <a:solidFill>
                  <a:schemeClr val="tx1">
                    <a:tint val="75000"/>
                  </a:schemeClr>
                </a:solidFill>
              </a:defRPr>
            </a:lvl2pPr>
            <a:lvl3pPr marL="811987" indent="0">
              <a:buNone/>
              <a:defRPr sz="1598">
                <a:solidFill>
                  <a:schemeClr val="tx1">
                    <a:tint val="75000"/>
                  </a:schemeClr>
                </a:solidFill>
              </a:defRPr>
            </a:lvl3pPr>
            <a:lvl4pPr marL="1217981" indent="0">
              <a:buNone/>
              <a:defRPr sz="1421">
                <a:solidFill>
                  <a:schemeClr val="tx1">
                    <a:tint val="75000"/>
                  </a:schemeClr>
                </a:solidFill>
              </a:defRPr>
            </a:lvl4pPr>
            <a:lvl5pPr marL="1623974" indent="0">
              <a:buNone/>
              <a:defRPr sz="1421">
                <a:solidFill>
                  <a:schemeClr val="tx1">
                    <a:tint val="75000"/>
                  </a:schemeClr>
                </a:solidFill>
              </a:defRPr>
            </a:lvl5pPr>
            <a:lvl6pPr marL="2029968" indent="0">
              <a:buNone/>
              <a:defRPr sz="1421">
                <a:solidFill>
                  <a:schemeClr val="tx1">
                    <a:tint val="75000"/>
                  </a:schemeClr>
                </a:solidFill>
              </a:defRPr>
            </a:lvl6pPr>
            <a:lvl7pPr marL="2435962" indent="0">
              <a:buNone/>
              <a:defRPr sz="1421">
                <a:solidFill>
                  <a:schemeClr val="tx1">
                    <a:tint val="75000"/>
                  </a:schemeClr>
                </a:solidFill>
              </a:defRPr>
            </a:lvl7pPr>
            <a:lvl8pPr marL="2841955" indent="0">
              <a:buNone/>
              <a:defRPr sz="1421">
                <a:solidFill>
                  <a:schemeClr val="tx1">
                    <a:tint val="75000"/>
                  </a:schemeClr>
                </a:solidFill>
              </a:defRPr>
            </a:lvl8pPr>
            <a:lvl9pPr marL="3247949" indent="0">
              <a:buNone/>
              <a:defRPr sz="1421">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8D48561-FFEF-402E-AEE2-CCAAE73CDFA4}"/>
              </a:ext>
            </a:extLst>
          </p:cNvPr>
          <p:cNvSpPr>
            <a:spLocks noGrp="1"/>
          </p:cNvSpPr>
          <p:nvPr>
            <p:ph type="dt" sz="half" idx="10"/>
          </p:nvPr>
        </p:nvSpPr>
        <p:spPr/>
        <p:txBody>
          <a:bodyPr/>
          <a:lstStyle>
            <a:lvl1pPr>
              <a:defRPr/>
            </a:lvl1pPr>
          </a:lstStyle>
          <a:p>
            <a:pPr>
              <a:defRPr/>
            </a:pPr>
            <a:fld id="{34B95C49-E2D4-44C7-93F6-347200E919FE}" type="datetimeFigureOut">
              <a:rPr lang="en-US"/>
              <a:pPr>
                <a:defRPr/>
              </a:pPr>
              <a:t>11/13/2022</a:t>
            </a:fld>
            <a:endParaRPr lang="en-US"/>
          </a:p>
        </p:txBody>
      </p:sp>
      <p:sp>
        <p:nvSpPr>
          <p:cNvPr id="5" name="Footer Placeholder 4">
            <a:extLst>
              <a:ext uri="{FF2B5EF4-FFF2-40B4-BE49-F238E27FC236}">
                <a16:creationId xmlns:a16="http://schemas.microsoft.com/office/drawing/2014/main" id="{EDD4FB1C-4929-4393-B4FE-804FEA30233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FE8D77E-32E9-4A1C-BCFB-99F737017C6D}"/>
              </a:ext>
            </a:extLst>
          </p:cNvPr>
          <p:cNvSpPr>
            <a:spLocks noGrp="1"/>
          </p:cNvSpPr>
          <p:nvPr>
            <p:ph type="sldNum" sz="quarter" idx="12"/>
          </p:nvPr>
        </p:nvSpPr>
        <p:spPr/>
        <p:txBody>
          <a:bodyPr/>
          <a:lstStyle>
            <a:lvl1pPr>
              <a:defRPr/>
            </a:lvl1pPr>
          </a:lstStyle>
          <a:p>
            <a:fld id="{7D148054-3167-41F6-A781-DC568EA9D2BD}" type="slidenum">
              <a:rPr lang="en-US" altLang="el-GR"/>
              <a:pPr/>
              <a:t>‹#›</a:t>
            </a:fld>
            <a:endParaRPr lang="en-US" altLang="el-GR"/>
          </a:p>
        </p:txBody>
      </p:sp>
    </p:spTree>
    <p:extLst>
      <p:ext uri="{BB962C8B-B14F-4D97-AF65-F5344CB8AC3E}">
        <p14:creationId xmlns:p14="http://schemas.microsoft.com/office/powerpoint/2010/main" val="25846077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44339" y="2161591"/>
            <a:ext cx="4601369" cy="51521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481042" y="2161591"/>
            <a:ext cx="4601369" cy="51521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FAA101DA-0FB0-4E1D-BC9C-84E44FC03D7A}"/>
              </a:ext>
            </a:extLst>
          </p:cNvPr>
          <p:cNvSpPr>
            <a:spLocks noGrp="1"/>
          </p:cNvSpPr>
          <p:nvPr>
            <p:ph type="dt" sz="half" idx="10"/>
          </p:nvPr>
        </p:nvSpPr>
        <p:spPr/>
        <p:txBody>
          <a:bodyPr/>
          <a:lstStyle>
            <a:lvl1pPr>
              <a:defRPr/>
            </a:lvl1pPr>
          </a:lstStyle>
          <a:p>
            <a:pPr>
              <a:defRPr/>
            </a:pPr>
            <a:fld id="{210CBF3C-95A3-4C0F-B758-4FCF9AED8402}" type="datetimeFigureOut">
              <a:rPr lang="en-US"/>
              <a:pPr>
                <a:defRPr/>
              </a:pPr>
              <a:t>11/13/2022</a:t>
            </a:fld>
            <a:endParaRPr lang="en-US"/>
          </a:p>
        </p:txBody>
      </p:sp>
      <p:sp>
        <p:nvSpPr>
          <p:cNvPr id="6" name="Footer Placeholder 4">
            <a:extLst>
              <a:ext uri="{FF2B5EF4-FFF2-40B4-BE49-F238E27FC236}">
                <a16:creationId xmlns:a16="http://schemas.microsoft.com/office/drawing/2014/main" id="{DDE7D875-6125-4909-9894-3FCD10186E2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6994F30-9FD4-424F-AF80-8C3B75E93AEC}"/>
              </a:ext>
            </a:extLst>
          </p:cNvPr>
          <p:cNvSpPr>
            <a:spLocks noGrp="1"/>
          </p:cNvSpPr>
          <p:nvPr>
            <p:ph type="sldNum" sz="quarter" idx="12"/>
          </p:nvPr>
        </p:nvSpPr>
        <p:spPr/>
        <p:txBody>
          <a:bodyPr/>
          <a:lstStyle>
            <a:lvl1pPr>
              <a:defRPr/>
            </a:lvl1pPr>
          </a:lstStyle>
          <a:p>
            <a:fld id="{145DF1D0-088B-4CE8-943A-BFA7CDF14AED}" type="slidenum">
              <a:rPr lang="en-US" altLang="el-GR"/>
              <a:pPr/>
              <a:t>‹#›</a:t>
            </a:fld>
            <a:endParaRPr lang="en-US" altLang="el-GR"/>
          </a:p>
        </p:txBody>
      </p:sp>
    </p:spTree>
    <p:extLst>
      <p:ext uri="{BB962C8B-B14F-4D97-AF65-F5344CB8AC3E}">
        <p14:creationId xmlns:p14="http://schemas.microsoft.com/office/powerpoint/2010/main" val="22929151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45749" y="432320"/>
            <a:ext cx="9338072" cy="1569504"/>
          </a:xfrm>
        </p:spPr>
        <p:txBody>
          <a:bodyPr/>
          <a:lstStyle/>
          <a:p>
            <a:r>
              <a:rPr lang="en-US"/>
              <a:t>Click to edit Master title style</a:t>
            </a:r>
          </a:p>
        </p:txBody>
      </p:sp>
      <p:sp>
        <p:nvSpPr>
          <p:cNvPr id="3" name="Text Placeholder 2"/>
          <p:cNvSpPr>
            <a:spLocks noGrp="1"/>
          </p:cNvSpPr>
          <p:nvPr>
            <p:ph type="body" idx="1"/>
          </p:nvPr>
        </p:nvSpPr>
        <p:spPr>
          <a:xfrm>
            <a:off x="745750" y="1990544"/>
            <a:ext cx="4580222" cy="975535"/>
          </a:xfrm>
        </p:spPr>
        <p:txBody>
          <a:bodyPr anchor="b"/>
          <a:lstStyle>
            <a:lvl1pPr marL="0" indent="0">
              <a:buNone/>
              <a:defRPr sz="2131" b="1"/>
            </a:lvl1pPr>
            <a:lvl2pPr marL="405994" indent="0">
              <a:buNone/>
              <a:defRPr sz="1776" b="1"/>
            </a:lvl2pPr>
            <a:lvl3pPr marL="811987" indent="0">
              <a:buNone/>
              <a:defRPr sz="1598" b="1"/>
            </a:lvl3pPr>
            <a:lvl4pPr marL="1217981" indent="0">
              <a:buNone/>
              <a:defRPr sz="1421" b="1"/>
            </a:lvl4pPr>
            <a:lvl5pPr marL="1623974" indent="0">
              <a:buNone/>
              <a:defRPr sz="1421" b="1"/>
            </a:lvl5pPr>
            <a:lvl6pPr marL="2029968" indent="0">
              <a:buNone/>
              <a:defRPr sz="1421" b="1"/>
            </a:lvl6pPr>
            <a:lvl7pPr marL="2435962" indent="0">
              <a:buNone/>
              <a:defRPr sz="1421" b="1"/>
            </a:lvl7pPr>
            <a:lvl8pPr marL="2841955" indent="0">
              <a:buNone/>
              <a:defRPr sz="1421" b="1"/>
            </a:lvl8pPr>
            <a:lvl9pPr marL="3247949" indent="0">
              <a:buNone/>
              <a:defRPr sz="1421" b="1"/>
            </a:lvl9pPr>
          </a:lstStyle>
          <a:p>
            <a:pPr lvl="0"/>
            <a:r>
              <a:rPr lang="en-US"/>
              <a:t>Click to edit Master text styles</a:t>
            </a:r>
          </a:p>
        </p:txBody>
      </p:sp>
      <p:sp>
        <p:nvSpPr>
          <p:cNvPr id="4" name="Content Placeholder 3"/>
          <p:cNvSpPr>
            <a:spLocks noGrp="1"/>
          </p:cNvSpPr>
          <p:nvPr>
            <p:ph sz="half" idx="2"/>
          </p:nvPr>
        </p:nvSpPr>
        <p:spPr>
          <a:xfrm>
            <a:off x="745750" y="2966078"/>
            <a:ext cx="4580222" cy="43626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481043" y="1990544"/>
            <a:ext cx="4602779" cy="975535"/>
          </a:xfrm>
        </p:spPr>
        <p:txBody>
          <a:bodyPr anchor="b"/>
          <a:lstStyle>
            <a:lvl1pPr marL="0" indent="0">
              <a:buNone/>
              <a:defRPr sz="2131" b="1"/>
            </a:lvl1pPr>
            <a:lvl2pPr marL="405994" indent="0">
              <a:buNone/>
              <a:defRPr sz="1776" b="1"/>
            </a:lvl2pPr>
            <a:lvl3pPr marL="811987" indent="0">
              <a:buNone/>
              <a:defRPr sz="1598" b="1"/>
            </a:lvl3pPr>
            <a:lvl4pPr marL="1217981" indent="0">
              <a:buNone/>
              <a:defRPr sz="1421" b="1"/>
            </a:lvl4pPr>
            <a:lvl5pPr marL="1623974" indent="0">
              <a:buNone/>
              <a:defRPr sz="1421" b="1"/>
            </a:lvl5pPr>
            <a:lvl6pPr marL="2029968" indent="0">
              <a:buNone/>
              <a:defRPr sz="1421" b="1"/>
            </a:lvl6pPr>
            <a:lvl7pPr marL="2435962" indent="0">
              <a:buNone/>
              <a:defRPr sz="1421" b="1"/>
            </a:lvl7pPr>
            <a:lvl8pPr marL="2841955" indent="0">
              <a:buNone/>
              <a:defRPr sz="1421" b="1"/>
            </a:lvl8pPr>
            <a:lvl9pPr marL="3247949" indent="0">
              <a:buNone/>
              <a:defRPr sz="1421" b="1"/>
            </a:lvl9pPr>
          </a:lstStyle>
          <a:p>
            <a:pPr lvl="0"/>
            <a:r>
              <a:rPr lang="en-US"/>
              <a:t>Click to edit Master text styles</a:t>
            </a:r>
          </a:p>
        </p:txBody>
      </p:sp>
      <p:sp>
        <p:nvSpPr>
          <p:cNvPr id="6" name="Content Placeholder 5"/>
          <p:cNvSpPr>
            <a:spLocks noGrp="1"/>
          </p:cNvSpPr>
          <p:nvPr>
            <p:ph sz="quarter" idx="4"/>
          </p:nvPr>
        </p:nvSpPr>
        <p:spPr>
          <a:xfrm>
            <a:off x="5481043" y="2966078"/>
            <a:ext cx="4602779" cy="43626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8B209FE6-922D-4BBC-92DF-2FCB6D270D10}"/>
              </a:ext>
            </a:extLst>
          </p:cNvPr>
          <p:cNvSpPr>
            <a:spLocks noGrp="1"/>
          </p:cNvSpPr>
          <p:nvPr>
            <p:ph type="dt" sz="half" idx="10"/>
          </p:nvPr>
        </p:nvSpPr>
        <p:spPr/>
        <p:txBody>
          <a:bodyPr/>
          <a:lstStyle>
            <a:lvl1pPr>
              <a:defRPr/>
            </a:lvl1pPr>
          </a:lstStyle>
          <a:p>
            <a:pPr>
              <a:defRPr/>
            </a:pPr>
            <a:fld id="{35BD32F6-40FC-4548-B5BA-E1EA82EDA1C6}" type="datetimeFigureOut">
              <a:rPr lang="en-US"/>
              <a:pPr>
                <a:defRPr/>
              </a:pPr>
              <a:t>11/13/2022</a:t>
            </a:fld>
            <a:endParaRPr lang="en-US"/>
          </a:p>
        </p:txBody>
      </p:sp>
      <p:sp>
        <p:nvSpPr>
          <p:cNvPr id="8" name="Footer Placeholder 4">
            <a:extLst>
              <a:ext uri="{FF2B5EF4-FFF2-40B4-BE49-F238E27FC236}">
                <a16:creationId xmlns:a16="http://schemas.microsoft.com/office/drawing/2014/main" id="{7959EF34-3AE1-4A8E-A75A-325D58710BE3}"/>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20E19449-89D5-4207-BD63-711A574A41B3}"/>
              </a:ext>
            </a:extLst>
          </p:cNvPr>
          <p:cNvSpPr>
            <a:spLocks noGrp="1"/>
          </p:cNvSpPr>
          <p:nvPr>
            <p:ph type="sldNum" sz="quarter" idx="12"/>
          </p:nvPr>
        </p:nvSpPr>
        <p:spPr/>
        <p:txBody>
          <a:bodyPr/>
          <a:lstStyle>
            <a:lvl1pPr>
              <a:defRPr/>
            </a:lvl1pPr>
          </a:lstStyle>
          <a:p>
            <a:fld id="{3EE20C44-3C01-480C-8B6D-3272D8F0EDFA}" type="slidenum">
              <a:rPr lang="en-US" altLang="el-GR"/>
              <a:pPr/>
              <a:t>‹#›</a:t>
            </a:fld>
            <a:endParaRPr lang="en-US" altLang="el-GR"/>
          </a:p>
        </p:txBody>
      </p:sp>
    </p:spTree>
    <p:extLst>
      <p:ext uri="{BB962C8B-B14F-4D97-AF65-F5344CB8AC3E}">
        <p14:creationId xmlns:p14="http://schemas.microsoft.com/office/powerpoint/2010/main" val="13086646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E2ED9C6-C4FC-480B-8A32-03FB80A1F467}"/>
              </a:ext>
            </a:extLst>
          </p:cNvPr>
          <p:cNvSpPr>
            <a:spLocks noGrp="1"/>
          </p:cNvSpPr>
          <p:nvPr>
            <p:ph type="dt" sz="half" idx="10"/>
          </p:nvPr>
        </p:nvSpPr>
        <p:spPr/>
        <p:txBody>
          <a:bodyPr/>
          <a:lstStyle>
            <a:lvl1pPr>
              <a:defRPr/>
            </a:lvl1pPr>
          </a:lstStyle>
          <a:p>
            <a:pPr>
              <a:defRPr/>
            </a:pPr>
            <a:fld id="{419E3893-BE43-435D-A65F-5A431959D33E}" type="datetimeFigureOut">
              <a:rPr lang="en-US"/>
              <a:pPr>
                <a:defRPr/>
              </a:pPr>
              <a:t>11/13/2022</a:t>
            </a:fld>
            <a:endParaRPr lang="en-US"/>
          </a:p>
        </p:txBody>
      </p:sp>
      <p:sp>
        <p:nvSpPr>
          <p:cNvPr id="4" name="Footer Placeholder 4">
            <a:extLst>
              <a:ext uri="{FF2B5EF4-FFF2-40B4-BE49-F238E27FC236}">
                <a16:creationId xmlns:a16="http://schemas.microsoft.com/office/drawing/2014/main" id="{DE826171-E570-4B97-8AE3-C2CB5528371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845B70CE-A9CC-42AC-B513-8BC99FCED99C}"/>
              </a:ext>
            </a:extLst>
          </p:cNvPr>
          <p:cNvSpPr>
            <a:spLocks noGrp="1"/>
          </p:cNvSpPr>
          <p:nvPr>
            <p:ph type="sldNum" sz="quarter" idx="12"/>
          </p:nvPr>
        </p:nvSpPr>
        <p:spPr/>
        <p:txBody>
          <a:bodyPr/>
          <a:lstStyle>
            <a:lvl1pPr>
              <a:defRPr/>
            </a:lvl1pPr>
          </a:lstStyle>
          <a:p>
            <a:fld id="{F78A9F00-01D9-4D88-9472-30C2A71BA5FA}" type="slidenum">
              <a:rPr lang="en-US" altLang="el-GR"/>
              <a:pPr/>
              <a:t>‹#›</a:t>
            </a:fld>
            <a:endParaRPr lang="en-US" altLang="el-GR"/>
          </a:p>
        </p:txBody>
      </p:sp>
    </p:spTree>
    <p:extLst>
      <p:ext uri="{BB962C8B-B14F-4D97-AF65-F5344CB8AC3E}">
        <p14:creationId xmlns:p14="http://schemas.microsoft.com/office/powerpoint/2010/main" val="2463550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5238" y="5217901"/>
            <a:ext cx="9202738" cy="1612735"/>
          </a:xfrm>
        </p:spPr>
        <p:txBody>
          <a:bodyPr anchor="t"/>
          <a:lstStyle>
            <a:lvl1pPr algn="l">
              <a:defRPr sz="4700" b="1" cap="all"/>
            </a:lvl1pPr>
          </a:lstStyle>
          <a:p>
            <a:r>
              <a:rPr lang="en-US"/>
              <a:t>Click to edit Master title style</a:t>
            </a:r>
            <a:endParaRPr lang="el-GR"/>
          </a:p>
        </p:txBody>
      </p:sp>
      <p:sp>
        <p:nvSpPr>
          <p:cNvPr id="3" name="Text Placeholder 2"/>
          <p:cNvSpPr>
            <a:spLocks noGrp="1"/>
          </p:cNvSpPr>
          <p:nvPr>
            <p:ph type="body" idx="1"/>
          </p:nvPr>
        </p:nvSpPr>
        <p:spPr>
          <a:xfrm>
            <a:off x="855238" y="3441638"/>
            <a:ext cx="9202738" cy="1776263"/>
          </a:xfrm>
        </p:spPr>
        <p:txBody>
          <a:bodyPr anchor="b"/>
          <a:lstStyle>
            <a:lvl1pPr marL="0" indent="0">
              <a:buNone/>
              <a:defRPr sz="2400">
                <a:solidFill>
                  <a:schemeClr val="tx1">
                    <a:tint val="75000"/>
                  </a:schemeClr>
                </a:solidFill>
              </a:defRPr>
            </a:lvl1pPr>
            <a:lvl2pPr marL="540900" indent="0">
              <a:buNone/>
              <a:defRPr sz="2100">
                <a:solidFill>
                  <a:schemeClr val="tx1">
                    <a:tint val="75000"/>
                  </a:schemeClr>
                </a:solidFill>
              </a:defRPr>
            </a:lvl2pPr>
            <a:lvl3pPr marL="1081799" indent="0">
              <a:buNone/>
              <a:defRPr sz="1900">
                <a:solidFill>
                  <a:schemeClr val="tx1">
                    <a:tint val="75000"/>
                  </a:schemeClr>
                </a:solidFill>
              </a:defRPr>
            </a:lvl3pPr>
            <a:lvl4pPr marL="1622702" indent="0">
              <a:buNone/>
              <a:defRPr sz="1700">
                <a:solidFill>
                  <a:schemeClr val="tx1">
                    <a:tint val="75000"/>
                  </a:schemeClr>
                </a:solidFill>
              </a:defRPr>
            </a:lvl4pPr>
            <a:lvl5pPr marL="2163601" indent="0">
              <a:buNone/>
              <a:defRPr sz="1700">
                <a:solidFill>
                  <a:schemeClr val="tx1">
                    <a:tint val="75000"/>
                  </a:schemeClr>
                </a:solidFill>
              </a:defRPr>
            </a:lvl5pPr>
            <a:lvl6pPr marL="2704502" indent="0">
              <a:buNone/>
              <a:defRPr sz="1700">
                <a:solidFill>
                  <a:schemeClr val="tx1">
                    <a:tint val="75000"/>
                  </a:schemeClr>
                </a:solidFill>
              </a:defRPr>
            </a:lvl6pPr>
            <a:lvl7pPr marL="3245404" indent="0">
              <a:buNone/>
              <a:defRPr sz="1700">
                <a:solidFill>
                  <a:schemeClr val="tx1">
                    <a:tint val="75000"/>
                  </a:schemeClr>
                </a:solidFill>
              </a:defRPr>
            </a:lvl7pPr>
            <a:lvl8pPr marL="3786305" indent="0">
              <a:buNone/>
              <a:defRPr sz="1700">
                <a:solidFill>
                  <a:schemeClr val="tx1">
                    <a:tint val="75000"/>
                  </a:schemeClr>
                </a:solidFill>
              </a:defRPr>
            </a:lvl8pPr>
            <a:lvl9pPr marL="4327204" indent="0">
              <a:buNone/>
              <a:defRPr sz="1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552EE3-C1F9-4E04-98AE-3A0BA72F0934}" type="datetimeFigureOut">
              <a:rPr lang="en-US" smtClean="0"/>
              <a:t>11/13/2022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C4956-8C58-4149-9775-70BB5168A12F}" type="slidenum">
              <a:rPr lang="en-US" smtClean="0"/>
              <a:t>‹#›</a:t>
            </a:fld>
            <a:endParaRPr lang="en-US"/>
          </a:p>
        </p:txBody>
      </p:sp>
    </p:spTree>
    <p:extLst>
      <p:ext uri="{BB962C8B-B14F-4D97-AF65-F5344CB8AC3E}">
        <p14:creationId xmlns:p14="http://schemas.microsoft.com/office/powerpoint/2010/main" val="7692787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8DC996B-B11E-4341-9AC9-DF5025D6D139}"/>
              </a:ext>
            </a:extLst>
          </p:cNvPr>
          <p:cNvSpPr>
            <a:spLocks noGrp="1"/>
          </p:cNvSpPr>
          <p:nvPr>
            <p:ph type="dt" sz="half" idx="10"/>
          </p:nvPr>
        </p:nvSpPr>
        <p:spPr/>
        <p:txBody>
          <a:bodyPr/>
          <a:lstStyle>
            <a:lvl1pPr>
              <a:defRPr/>
            </a:lvl1pPr>
          </a:lstStyle>
          <a:p>
            <a:pPr>
              <a:defRPr/>
            </a:pPr>
            <a:fld id="{7036029C-9D29-46A4-B96A-64AAD512477D}" type="datetimeFigureOut">
              <a:rPr lang="en-US"/>
              <a:pPr>
                <a:defRPr/>
              </a:pPr>
              <a:t>11/13/2022</a:t>
            </a:fld>
            <a:endParaRPr lang="en-US"/>
          </a:p>
        </p:txBody>
      </p:sp>
      <p:sp>
        <p:nvSpPr>
          <p:cNvPr id="3" name="Footer Placeholder 4">
            <a:extLst>
              <a:ext uri="{FF2B5EF4-FFF2-40B4-BE49-F238E27FC236}">
                <a16:creationId xmlns:a16="http://schemas.microsoft.com/office/drawing/2014/main" id="{F6FB57E0-0FF4-4DC1-B667-C5293637FD24}"/>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039D961C-2CBE-4EF1-BFF3-A613CB702B42}"/>
              </a:ext>
            </a:extLst>
          </p:cNvPr>
          <p:cNvSpPr>
            <a:spLocks noGrp="1"/>
          </p:cNvSpPr>
          <p:nvPr>
            <p:ph type="sldNum" sz="quarter" idx="12"/>
          </p:nvPr>
        </p:nvSpPr>
        <p:spPr/>
        <p:txBody>
          <a:bodyPr/>
          <a:lstStyle>
            <a:lvl1pPr>
              <a:defRPr/>
            </a:lvl1pPr>
          </a:lstStyle>
          <a:p>
            <a:fld id="{F0F861D7-CCC5-47F9-A253-9E15B6C3AD41}" type="slidenum">
              <a:rPr lang="en-US" altLang="el-GR"/>
              <a:pPr/>
              <a:t>‹#›</a:t>
            </a:fld>
            <a:endParaRPr lang="en-US" altLang="el-GR"/>
          </a:p>
        </p:txBody>
      </p:sp>
    </p:spTree>
    <p:extLst>
      <p:ext uri="{BB962C8B-B14F-4D97-AF65-F5344CB8AC3E}">
        <p14:creationId xmlns:p14="http://schemas.microsoft.com/office/powerpoint/2010/main" val="22739097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5749" y="541338"/>
            <a:ext cx="3491909" cy="1894681"/>
          </a:xfrm>
        </p:spPr>
        <p:txBody>
          <a:bodyPr anchor="b"/>
          <a:lstStyle>
            <a:lvl1pPr>
              <a:defRPr sz="2842"/>
            </a:lvl1pPr>
          </a:lstStyle>
          <a:p>
            <a:r>
              <a:rPr lang="en-US"/>
              <a:t>Click to edit Master title style</a:t>
            </a:r>
          </a:p>
        </p:txBody>
      </p:sp>
      <p:sp>
        <p:nvSpPr>
          <p:cNvPr id="3" name="Content Placeholder 2"/>
          <p:cNvSpPr>
            <a:spLocks noGrp="1"/>
          </p:cNvSpPr>
          <p:nvPr>
            <p:ph idx="1"/>
          </p:nvPr>
        </p:nvSpPr>
        <p:spPr>
          <a:xfrm>
            <a:off x="4602779" y="1169140"/>
            <a:ext cx="5481042" cy="5770508"/>
          </a:xfrm>
        </p:spPr>
        <p:txBody>
          <a:bodyPr/>
          <a:lstStyle>
            <a:lvl1pPr>
              <a:defRPr sz="2842"/>
            </a:lvl1pPr>
            <a:lvl2pPr>
              <a:defRPr sz="2486"/>
            </a:lvl2pPr>
            <a:lvl3pPr>
              <a:defRPr sz="2131"/>
            </a:lvl3pPr>
            <a:lvl4pPr>
              <a:defRPr sz="1776"/>
            </a:lvl4pPr>
            <a:lvl5pPr>
              <a:defRPr sz="1776"/>
            </a:lvl5pPr>
            <a:lvl6pPr>
              <a:defRPr sz="1776"/>
            </a:lvl6pPr>
            <a:lvl7pPr>
              <a:defRPr sz="1776"/>
            </a:lvl7pPr>
            <a:lvl8pPr>
              <a:defRPr sz="1776"/>
            </a:lvl8pPr>
            <a:lvl9pPr>
              <a:defRPr sz="177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45749" y="2436019"/>
            <a:ext cx="3491909" cy="4513026"/>
          </a:xfrm>
        </p:spPr>
        <p:txBody>
          <a:bodyPr/>
          <a:lstStyle>
            <a:lvl1pPr marL="0" indent="0">
              <a:buNone/>
              <a:defRPr sz="1421"/>
            </a:lvl1pPr>
            <a:lvl2pPr marL="405994" indent="0">
              <a:buNone/>
              <a:defRPr sz="1243"/>
            </a:lvl2pPr>
            <a:lvl3pPr marL="811987" indent="0">
              <a:buNone/>
              <a:defRPr sz="1066"/>
            </a:lvl3pPr>
            <a:lvl4pPr marL="1217981" indent="0">
              <a:buNone/>
              <a:defRPr sz="888"/>
            </a:lvl4pPr>
            <a:lvl5pPr marL="1623974" indent="0">
              <a:buNone/>
              <a:defRPr sz="888"/>
            </a:lvl5pPr>
            <a:lvl6pPr marL="2029968" indent="0">
              <a:buNone/>
              <a:defRPr sz="888"/>
            </a:lvl6pPr>
            <a:lvl7pPr marL="2435962" indent="0">
              <a:buNone/>
              <a:defRPr sz="888"/>
            </a:lvl7pPr>
            <a:lvl8pPr marL="2841955" indent="0">
              <a:buNone/>
              <a:defRPr sz="888"/>
            </a:lvl8pPr>
            <a:lvl9pPr marL="3247949" indent="0">
              <a:buNone/>
              <a:defRPr sz="888"/>
            </a:lvl9pPr>
          </a:lstStyle>
          <a:p>
            <a:pPr lvl="0"/>
            <a:r>
              <a:rPr lang="en-US"/>
              <a:t>Click to edit Master text styles</a:t>
            </a:r>
          </a:p>
        </p:txBody>
      </p:sp>
      <p:sp>
        <p:nvSpPr>
          <p:cNvPr id="5" name="Date Placeholder 3">
            <a:extLst>
              <a:ext uri="{FF2B5EF4-FFF2-40B4-BE49-F238E27FC236}">
                <a16:creationId xmlns:a16="http://schemas.microsoft.com/office/drawing/2014/main" id="{9C14AD3B-8FD4-4685-8286-AFB5E5AB11CD}"/>
              </a:ext>
            </a:extLst>
          </p:cNvPr>
          <p:cNvSpPr>
            <a:spLocks noGrp="1"/>
          </p:cNvSpPr>
          <p:nvPr>
            <p:ph type="dt" sz="half" idx="10"/>
          </p:nvPr>
        </p:nvSpPr>
        <p:spPr/>
        <p:txBody>
          <a:bodyPr/>
          <a:lstStyle>
            <a:lvl1pPr>
              <a:defRPr/>
            </a:lvl1pPr>
          </a:lstStyle>
          <a:p>
            <a:pPr>
              <a:defRPr/>
            </a:pPr>
            <a:fld id="{43AEDC84-17ED-4C69-B3D5-12CC2A4B0ECA}" type="datetimeFigureOut">
              <a:rPr lang="en-US"/>
              <a:pPr>
                <a:defRPr/>
              </a:pPr>
              <a:t>11/13/2022</a:t>
            </a:fld>
            <a:endParaRPr lang="en-US"/>
          </a:p>
        </p:txBody>
      </p:sp>
      <p:sp>
        <p:nvSpPr>
          <p:cNvPr id="6" name="Footer Placeholder 4">
            <a:extLst>
              <a:ext uri="{FF2B5EF4-FFF2-40B4-BE49-F238E27FC236}">
                <a16:creationId xmlns:a16="http://schemas.microsoft.com/office/drawing/2014/main" id="{00CA3BF3-915B-452D-955B-6864E9E10D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1C1919F-29CB-49FA-B6A9-8381D1B6EEAC}"/>
              </a:ext>
            </a:extLst>
          </p:cNvPr>
          <p:cNvSpPr>
            <a:spLocks noGrp="1"/>
          </p:cNvSpPr>
          <p:nvPr>
            <p:ph type="sldNum" sz="quarter" idx="12"/>
          </p:nvPr>
        </p:nvSpPr>
        <p:spPr/>
        <p:txBody>
          <a:bodyPr/>
          <a:lstStyle>
            <a:lvl1pPr>
              <a:defRPr/>
            </a:lvl1pPr>
          </a:lstStyle>
          <a:p>
            <a:fld id="{24568835-ECDE-4970-8B0D-FC41DAA6FB33}" type="slidenum">
              <a:rPr lang="en-US" altLang="el-GR"/>
              <a:pPr/>
              <a:t>‹#›</a:t>
            </a:fld>
            <a:endParaRPr lang="en-US" altLang="el-GR"/>
          </a:p>
        </p:txBody>
      </p:sp>
    </p:spTree>
    <p:extLst>
      <p:ext uri="{BB962C8B-B14F-4D97-AF65-F5344CB8AC3E}">
        <p14:creationId xmlns:p14="http://schemas.microsoft.com/office/powerpoint/2010/main" val="28048299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5749" y="541338"/>
            <a:ext cx="3491909" cy="1894681"/>
          </a:xfrm>
        </p:spPr>
        <p:txBody>
          <a:bodyPr anchor="b"/>
          <a:lstStyle>
            <a:lvl1pPr>
              <a:defRPr sz="2842"/>
            </a:lvl1pPr>
          </a:lstStyle>
          <a:p>
            <a:r>
              <a:rPr lang="en-US"/>
              <a:t>Click to edit Master title style</a:t>
            </a:r>
          </a:p>
        </p:txBody>
      </p:sp>
      <p:sp>
        <p:nvSpPr>
          <p:cNvPr id="3" name="Picture Placeholder 2"/>
          <p:cNvSpPr>
            <a:spLocks noGrp="1"/>
          </p:cNvSpPr>
          <p:nvPr>
            <p:ph type="pic" idx="1"/>
          </p:nvPr>
        </p:nvSpPr>
        <p:spPr>
          <a:xfrm>
            <a:off x="4602779" y="1169140"/>
            <a:ext cx="5481042" cy="5770508"/>
          </a:xfrm>
        </p:spPr>
        <p:txBody>
          <a:bodyPr rtlCol="0">
            <a:normAutofit/>
          </a:bodyPr>
          <a:lstStyle>
            <a:lvl1pPr marL="0" indent="0">
              <a:buNone/>
              <a:defRPr sz="2842"/>
            </a:lvl1pPr>
            <a:lvl2pPr marL="405994" indent="0">
              <a:buNone/>
              <a:defRPr sz="2486"/>
            </a:lvl2pPr>
            <a:lvl3pPr marL="811987" indent="0">
              <a:buNone/>
              <a:defRPr sz="2131"/>
            </a:lvl3pPr>
            <a:lvl4pPr marL="1217981" indent="0">
              <a:buNone/>
              <a:defRPr sz="1776"/>
            </a:lvl4pPr>
            <a:lvl5pPr marL="1623974" indent="0">
              <a:buNone/>
              <a:defRPr sz="1776"/>
            </a:lvl5pPr>
            <a:lvl6pPr marL="2029968" indent="0">
              <a:buNone/>
              <a:defRPr sz="1776"/>
            </a:lvl6pPr>
            <a:lvl7pPr marL="2435962" indent="0">
              <a:buNone/>
              <a:defRPr sz="1776"/>
            </a:lvl7pPr>
            <a:lvl8pPr marL="2841955" indent="0">
              <a:buNone/>
              <a:defRPr sz="1776"/>
            </a:lvl8pPr>
            <a:lvl9pPr marL="3247949" indent="0">
              <a:buNone/>
              <a:defRPr sz="1776"/>
            </a:lvl9pPr>
          </a:lstStyle>
          <a:p>
            <a:pPr lvl="0"/>
            <a:endParaRPr lang="en-US" noProof="0"/>
          </a:p>
        </p:txBody>
      </p:sp>
      <p:sp>
        <p:nvSpPr>
          <p:cNvPr id="4" name="Text Placeholder 3"/>
          <p:cNvSpPr>
            <a:spLocks noGrp="1"/>
          </p:cNvSpPr>
          <p:nvPr>
            <p:ph type="body" sz="half" idx="2"/>
          </p:nvPr>
        </p:nvSpPr>
        <p:spPr>
          <a:xfrm>
            <a:off x="745749" y="2436019"/>
            <a:ext cx="3491909" cy="4513026"/>
          </a:xfrm>
        </p:spPr>
        <p:txBody>
          <a:bodyPr/>
          <a:lstStyle>
            <a:lvl1pPr marL="0" indent="0">
              <a:buNone/>
              <a:defRPr sz="1421"/>
            </a:lvl1pPr>
            <a:lvl2pPr marL="405994" indent="0">
              <a:buNone/>
              <a:defRPr sz="1243"/>
            </a:lvl2pPr>
            <a:lvl3pPr marL="811987" indent="0">
              <a:buNone/>
              <a:defRPr sz="1066"/>
            </a:lvl3pPr>
            <a:lvl4pPr marL="1217981" indent="0">
              <a:buNone/>
              <a:defRPr sz="888"/>
            </a:lvl4pPr>
            <a:lvl5pPr marL="1623974" indent="0">
              <a:buNone/>
              <a:defRPr sz="888"/>
            </a:lvl5pPr>
            <a:lvl6pPr marL="2029968" indent="0">
              <a:buNone/>
              <a:defRPr sz="888"/>
            </a:lvl6pPr>
            <a:lvl7pPr marL="2435962" indent="0">
              <a:buNone/>
              <a:defRPr sz="888"/>
            </a:lvl7pPr>
            <a:lvl8pPr marL="2841955" indent="0">
              <a:buNone/>
              <a:defRPr sz="888"/>
            </a:lvl8pPr>
            <a:lvl9pPr marL="3247949" indent="0">
              <a:buNone/>
              <a:defRPr sz="888"/>
            </a:lvl9pPr>
          </a:lstStyle>
          <a:p>
            <a:pPr lvl="0"/>
            <a:r>
              <a:rPr lang="en-US"/>
              <a:t>Click to edit Master text styles</a:t>
            </a:r>
          </a:p>
        </p:txBody>
      </p:sp>
      <p:sp>
        <p:nvSpPr>
          <p:cNvPr id="5" name="Date Placeholder 3">
            <a:extLst>
              <a:ext uri="{FF2B5EF4-FFF2-40B4-BE49-F238E27FC236}">
                <a16:creationId xmlns:a16="http://schemas.microsoft.com/office/drawing/2014/main" id="{95DE77E7-41B8-42CC-BA66-69908ACB08BF}"/>
              </a:ext>
            </a:extLst>
          </p:cNvPr>
          <p:cNvSpPr>
            <a:spLocks noGrp="1"/>
          </p:cNvSpPr>
          <p:nvPr>
            <p:ph type="dt" sz="half" idx="10"/>
          </p:nvPr>
        </p:nvSpPr>
        <p:spPr/>
        <p:txBody>
          <a:bodyPr/>
          <a:lstStyle>
            <a:lvl1pPr>
              <a:defRPr/>
            </a:lvl1pPr>
          </a:lstStyle>
          <a:p>
            <a:pPr>
              <a:defRPr/>
            </a:pPr>
            <a:fld id="{B6404907-78EC-429E-907D-A01551531B74}" type="datetimeFigureOut">
              <a:rPr lang="en-US"/>
              <a:pPr>
                <a:defRPr/>
              </a:pPr>
              <a:t>11/13/2022</a:t>
            </a:fld>
            <a:endParaRPr lang="en-US"/>
          </a:p>
        </p:txBody>
      </p:sp>
      <p:sp>
        <p:nvSpPr>
          <p:cNvPr id="6" name="Footer Placeholder 4">
            <a:extLst>
              <a:ext uri="{FF2B5EF4-FFF2-40B4-BE49-F238E27FC236}">
                <a16:creationId xmlns:a16="http://schemas.microsoft.com/office/drawing/2014/main" id="{EF37CE6E-9458-4323-938B-1866A24A106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F644519-D9BB-4E0A-891F-C5AB038A30B1}"/>
              </a:ext>
            </a:extLst>
          </p:cNvPr>
          <p:cNvSpPr>
            <a:spLocks noGrp="1"/>
          </p:cNvSpPr>
          <p:nvPr>
            <p:ph type="sldNum" sz="quarter" idx="12"/>
          </p:nvPr>
        </p:nvSpPr>
        <p:spPr/>
        <p:txBody>
          <a:bodyPr/>
          <a:lstStyle>
            <a:lvl1pPr>
              <a:defRPr/>
            </a:lvl1pPr>
          </a:lstStyle>
          <a:p>
            <a:fld id="{9B39AA55-D00F-40B7-BC62-30DC76CE73E0}" type="slidenum">
              <a:rPr lang="en-US" altLang="el-GR"/>
              <a:pPr/>
              <a:t>‹#›</a:t>
            </a:fld>
            <a:endParaRPr lang="en-US" altLang="el-GR"/>
          </a:p>
        </p:txBody>
      </p:sp>
    </p:spTree>
    <p:extLst>
      <p:ext uri="{BB962C8B-B14F-4D97-AF65-F5344CB8AC3E}">
        <p14:creationId xmlns:p14="http://schemas.microsoft.com/office/powerpoint/2010/main" val="18106893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1FD7D1-12FD-43AC-819E-1A2B2E109436}"/>
              </a:ext>
            </a:extLst>
          </p:cNvPr>
          <p:cNvSpPr>
            <a:spLocks noGrp="1"/>
          </p:cNvSpPr>
          <p:nvPr>
            <p:ph type="dt" sz="half" idx="10"/>
          </p:nvPr>
        </p:nvSpPr>
        <p:spPr/>
        <p:txBody>
          <a:bodyPr/>
          <a:lstStyle>
            <a:lvl1pPr>
              <a:defRPr/>
            </a:lvl1pPr>
          </a:lstStyle>
          <a:p>
            <a:pPr>
              <a:defRPr/>
            </a:pPr>
            <a:fld id="{9E252903-B853-461F-A107-72969F381F93}" type="datetimeFigureOut">
              <a:rPr lang="en-US"/>
              <a:pPr>
                <a:defRPr/>
              </a:pPr>
              <a:t>11/13/2022</a:t>
            </a:fld>
            <a:endParaRPr lang="en-US"/>
          </a:p>
        </p:txBody>
      </p:sp>
      <p:sp>
        <p:nvSpPr>
          <p:cNvPr id="5" name="Footer Placeholder 4">
            <a:extLst>
              <a:ext uri="{FF2B5EF4-FFF2-40B4-BE49-F238E27FC236}">
                <a16:creationId xmlns:a16="http://schemas.microsoft.com/office/drawing/2014/main" id="{6CE05749-F7FD-44F8-8B35-53CC1124F1F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060AECA-4987-4428-AB47-98A53655746F}"/>
              </a:ext>
            </a:extLst>
          </p:cNvPr>
          <p:cNvSpPr>
            <a:spLocks noGrp="1"/>
          </p:cNvSpPr>
          <p:nvPr>
            <p:ph type="sldNum" sz="quarter" idx="12"/>
          </p:nvPr>
        </p:nvSpPr>
        <p:spPr/>
        <p:txBody>
          <a:bodyPr/>
          <a:lstStyle>
            <a:lvl1pPr>
              <a:defRPr/>
            </a:lvl1pPr>
          </a:lstStyle>
          <a:p>
            <a:fld id="{420FB483-3622-415F-AAAC-604E67FAFB90}" type="slidenum">
              <a:rPr lang="en-US" altLang="el-GR"/>
              <a:pPr/>
              <a:t>‹#›</a:t>
            </a:fld>
            <a:endParaRPr lang="en-US" altLang="el-GR"/>
          </a:p>
        </p:txBody>
      </p:sp>
    </p:spTree>
    <p:extLst>
      <p:ext uri="{BB962C8B-B14F-4D97-AF65-F5344CB8AC3E}">
        <p14:creationId xmlns:p14="http://schemas.microsoft.com/office/powerpoint/2010/main" val="22556045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47894" y="432318"/>
            <a:ext cx="2334518" cy="688137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44339" y="432318"/>
            <a:ext cx="6868220" cy="688137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C264BA-D2B3-46D5-A4DA-CEC7257F18B6}"/>
              </a:ext>
            </a:extLst>
          </p:cNvPr>
          <p:cNvSpPr>
            <a:spLocks noGrp="1"/>
          </p:cNvSpPr>
          <p:nvPr>
            <p:ph type="dt" sz="half" idx="10"/>
          </p:nvPr>
        </p:nvSpPr>
        <p:spPr/>
        <p:txBody>
          <a:bodyPr/>
          <a:lstStyle>
            <a:lvl1pPr>
              <a:defRPr/>
            </a:lvl1pPr>
          </a:lstStyle>
          <a:p>
            <a:pPr>
              <a:defRPr/>
            </a:pPr>
            <a:fld id="{C5C42466-D7D4-483C-B31C-36377E487ACB}" type="datetimeFigureOut">
              <a:rPr lang="en-US"/>
              <a:pPr>
                <a:defRPr/>
              </a:pPr>
              <a:t>11/13/2022</a:t>
            </a:fld>
            <a:endParaRPr lang="en-US"/>
          </a:p>
        </p:txBody>
      </p:sp>
      <p:sp>
        <p:nvSpPr>
          <p:cNvPr id="5" name="Footer Placeholder 4">
            <a:extLst>
              <a:ext uri="{FF2B5EF4-FFF2-40B4-BE49-F238E27FC236}">
                <a16:creationId xmlns:a16="http://schemas.microsoft.com/office/drawing/2014/main" id="{8B56D9C0-A816-4A99-BA57-DBADBF2E06C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253DAB8-01BA-4B85-8BAF-57F5AFAB5911}"/>
              </a:ext>
            </a:extLst>
          </p:cNvPr>
          <p:cNvSpPr>
            <a:spLocks noGrp="1"/>
          </p:cNvSpPr>
          <p:nvPr>
            <p:ph type="sldNum" sz="quarter" idx="12"/>
          </p:nvPr>
        </p:nvSpPr>
        <p:spPr/>
        <p:txBody>
          <a:bodyPr/>
          <a:lstStyle>
            <a:lvl1pPr>
              <a:defRPr/>
            </a:lvl1pPr>
          </a:lstStyle>
          <a:p>
            <a:fld id="{9076271A-5FEC-4DCA-9859-9411904A62C0}" type="slidenum">
              <a:rPr lang="en-US" altLang="el-GR"/>
              <a:pPr/>
              <a:t>‹#›</a:t>
            </a:fld>
            <a:endParaRPr lang="en-US" altLang="el-GR"/>
          </a:p>
        </p:txBody>
      </p:sp>
    </p:spTree>
    <p:extLst>
      <p:ext uri="{BB962C8B-B14F-4D97-AF65-F5344CB8AC3E}">
        <p14:creationId xmlns:p14="http://schemas.microsoft.com/office/powerpoint/2010/main" val="28642299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four Content">
    <p:spTree>
      <p:nvGrpSpPr>
        <p:cNvPr id="1" name=""/>
        <p:cNvGrpSpPr/>
        <p:nvPr/>
      </p:nvGrpSpPr>
      <p:grpSpPr>
        <a:xfrm>
          <a:off x="0" y="0"/>
          <a:ext cx="0" cy="0"/>
          <a:chOff x="0" y="0"/>
          <a:chExt cx="0" cy="0"/>
        </a:xfrm>
      </p:grpSpPr>
      <p:sp>
        <p:nvSpPr>
          <p:cNvPr id="2" name="Title 1"/>
          <p:cNvSpPr>
            <a:spLocks noGrp="1"/>
          </p:cNvSpPr>
          <p:nvPr>
            <p:ph type="title"/>
          </p:nvPr>
        </p:nvSpPr>
        <p:spPr>
          <a:xfrm>
            <a:off x="541337" y="325179"/>
            <a:ext cx="8841846" cy="409733"/>
          </a:xfrm>
        </p:spPr>
        <p:txBody>
          <a:bodyPr>
            <a:normAutofit/>
          </a:bodyPr>
          <a:lstStyle>
            <a:lvl1pPr algn="ctr">
              <a:defRPr sz="1894"/>
            </a:lvl1pPr>
          </a:lstStyle>
          <a:p>
            <a:r>
              <a:rPr lang="en-US" dirty="0"/>
              <a:t>Click to edit Master title style</a:t>
            </a:r>
          </a:p>
        </p:txBody>
      </p:sp>
      <p:sp>
        <p:nvSpPr>
          <p:cNvPr id="3" name="Content Placeholder 2"/>
          <p:cNvSpPr>
            <a:spLocks noGrp="1"/>
          </p:cNvSpPr>
          <p:nvPr>
            <p:ph sz="half" idx="1"/>
          </p:nvPr>
        </p:nvSpPr>
        <p:spPr>
          <a:xfrm>
            <a:off x="553585" y="905432"/>
            <a:ext cx="4330700" cy="2813563"/>
          </a:xfrm>
        </p:spPr>
        <p:txBody>
          <a:bodyPr/>
          <a:lstStyle>
            <a:lvl1pPr>
              <a:defRPr sz="3078"/>
            </a:lvl1pPr>
            <a:lvl2pPr>
              <a:defRPr sz="2605"/>
            </a:lvl2pPr>
            <a:lvl3pPr>
              <a:defRPr sz="2368"/>
            </a:lvl3pPr>
            <a:lvl4pPr>
              <a:defRPr sz="2131"/>
            </a:lvl4pPr>
            <a:lvl5pPr>
              <a:defRPr sz="213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p:cNvSpPr>
            <a:spLocks noGrp="1"/>
          </p:cNvSpPr>
          <p:nvPr>
            <p:ph sz="half" idx="13"/>
          </p:nvPr>
        </p:nvSpPr>
        <p:spPr>
          <a:xfrm>
            <a:off x="5072337" y="3804253"/>
            <a:ext cx="4330700" cy="2813563"/>
          </a:xfrm>
        </p:spPr>
        <p:txBody>
          <a:bodyPr/>
          <a:lstStyle>
            <a:lvl1pPr>
              <a:defRPr sz="3078"/>
            </a:lvl1pPr>
            <a:lvl2pPr>
              <a:defRPr sz="2605"/>
            </a:lvl2pPr>
            <a:lvl3pPr>
              <a:defRPr sz="2368"/>
            </a:lvl3pPr>
            <a:lvl4pPr>
              <a:defRPr sz="2131"/>
            </a:lvl4pPr>
            <a:lvl5pPr>
              <a:defRPr sz="213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sz="half" idx="14"/>
          </p:nvPr>
        </p:nvSpPr>
        <p:spPr>
          <a:xfrm>
            <a:off x="5072337" y="905431"/>
            <a:ext cx="4330700" cy="2813563"/>
          </a:xfrm>
        </p:spPr>
        <p:txBody>
          <a:bodyPr/>
          <a:lstStyle>
            <a:lvl1pPr>
              <a:defRPr sz="3078"/>
            </a:lvl1pPr>
            <a:lvl2pPr>
              <a:defRPr sz="2605"/>
            </a:lvl2pPr>
            <a:lvl3pPr>
              <a:defRPr sz="2368"/>
            </a:lvl3pPr>
            <a:lvl4pPr>
              <a:defRPr sz="2131"/>
            </a:lvl4pPr>
            <a:lvl5pPr>
              <a:defRPr sz="213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p:cNvSpPr>
            <a:spLocks noGrp="1"/>
          </p:cNvSpPr>
          <p:nvPr>
            <p:ph sz="half" idx="15"/>
          </p:nvPr>
        </p:nvSpPr>
        <p:spPr>
          <a:xfrm>
            <a:off x="553585" y="3804253"/>
            <a:ext cx="4330700" cy="2813563"/>
          </a:xfrm>
        </p:spPr>
        <p:txBody>
          <a:bodyPr/>
          <a:lstStyle>
            <a:lvl1pPr>
              <a:defRPr sz="3078"/>
            </a:lvl1pPr>
            <a:lvl2pPr>
              <a:defRPr sz="2605"/>
            </a:lvl2pPr>
            <a:lvl3pPr>
              <a:defRPr sz="2368"/>
            </a:lvl3pPr>
            <a:lvl4pPr>
              <a:defRPr sz="2131"/>
            </a:lvl4pPr>
            <a:lvl5pPr>
              <a:defRPr sz="213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CF19EBAA-2294-443D-8988-7B52D7E0356A}"/>
              </a:ext>
            </a:extLst>
          </p:cNvPr>
          <p:cNvSpPr>
            <a:spLocks noGrp="1"/>
          </p:cNvSpPr>
          <p:nvPr>
            <p:ph type="dt" sz="half" idx="16"/>
          </p:nvPr>
        </p:nvSpPr>
        <p:spPr/>
        <p:txBody>
          <a:bodyPr/>
          <a:lstStyle>
            <a:lvl1pPr>
              <a:defRPr/>
            </a:lvl1pPr>
          </a:lstStyle>
          <a:p>
            <a:pPr>
              <a:defRPr/>
            </a:pPr>
            <a:fld id="{2C97A27B-FFB3-4BF7-98F1-C258FE4A59EF}" type="datetimeFigureOut">
              <a:rPr lang="en-US"/>
              <a:pPr>
                <a:defRPr/>
              </a:pPr>
              <a:t>11/13/2022</a:t>
            </a:fld>
            <a:endParaRPr lang="en-US"/>
          </a:p>
        </p:txBody>
      </p:sp>
      <p:sp>
        <p:nvSpPr>
          <p:cNvPr id="11" name="Footer Placeholder 4">
            <a:extLst>
              <a:ext uri="{FF2B5EF4-FFF2-40B4-BE49-F238E27FC236}">
                <a16:creationId xmlns:a16="http://schemas.microsoft.com/office/drawing/2014/main" id="{45978A1C-E886-4E99-AD69-8516CBBB5CDD}"/>
              </a:ext>
            </a:extLst>
          </p:cNvPr>
          <p:cNvSpPr>
            <a:spLocks noGrp="1"/>
          </p:cNvSpPr>
          <p:nvPr>
            <p:ph type="ftr" sz="quarter" idx="17"/>
          </p:nvPr>
        </p:nvSpPr>
        <p:spPr/>
        <p:txBody>
          <a:bodyPr/>
          <a:lstStyle>
            <a:lvl1pPr>
              <a:defRPr/>
            </a:lvl1pPr>
          </a:lstStyle>
          <a:p>
            <a:pPr>
              <a:defRPr/>
            </a:pPr>
            <a:endParaRPr lang="en-US"/>
          </a:p>
        </p:txBody>
      </p:sp>
      <p:sp>
        <p:nvSpPr>
          <p:cNvPr id="12" name="Slide Number Placeholder 5">
            <a:extLst>
              <a:ext uri="{FF2B5EF4-FFF2-40B4-BE49-F238E27FC236}">
                <a16:creationId xmlns:a16="http://schemas.microsoft.com/office/drawing/2014/main" id="{7AEC9AE3-EC32-4B4E-A864-F54DC7C5E63C}"/>
              </a:ext>
            </a:extLst>
          </p:cNvPr>
          <p:cNvSpPr>
            <a:spLocks noGrp="1"/>
          </p:cNvSpPr>
          <p:nvPr>
            <p:ph type="sldNum" sz="quarter" idx="18"/>
          </p:nvPr>
        </p:nvSpPr>
        <p:spPr/>
        <p:txBody>
          <a:bodyPr/>
          <a:lstStyle>
            <a:lvl1pPr>
              <a:defRPr/>
            </a:lvl1pPr>
          </a:lstStyle>
          <a:p>
            <a:fld id="{B43AFF63-401A-41D0-92BF-3979330E1383}" type="slidenum">
              <a:rPr lang="en-US" altLang="el-GR"/>
              <a:pPr/>
              <a:t>‹#›</a:t>
            </a:fld>
            <a:endParaRPr lang="en-US" altLang="el-GR"/>
          </a:p>
        </p:txBody>
      </p:sp>
    </p:spTree>
    <p:extLst>
      <p:ext uri="{BB962C8B-B14F-4D97-AF65-F5344CB8AC3E}">
        <p14:creationId xmlns:p14="http://schemas.microsoft.com/office/powerpoint/2010/main" val="3506767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640961" y="2244298"/>
            <a:ext cx="5678404" cy="6343800"/>
          </a:xfrm>
        </p:spPr>
        <p:txBody>
          <a:bodyPr/>
          <a:lstStyle>
            <a:lvl1pPr>
              <a:defRPr sz="3300"/>
            </a:lvl1pPr>
            <a:lvl2pPr>
              <a:defRPr sz="28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499809" y="2244298"/>
            <a:ext cx="5678405" cy="6343800"/>
          </a:xfrm>
        </p:spPr>
        <p:txBody>
          <a:bodyPr/>
          <a:lstStyle>
            <a:lvl1pPr>
              <a:defRPr sz="3300"/>
            </a:lvl1pPr>
            <a:lvl2pPr>
              <a:defRPr sz="28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Date Placeholder 4"/>
          <p:cNvSpPr>
            <a:spLocks noGrp="1"/>
          </p:cNvSpPr>
          <p:nvPr>
            <p:ph type="dt" sz="half" idx="10"/>
          </p:nvPr>
        </p:nvSpPr>
        <p:spPr/>
        <p:txBody>
          <a:bodyPr/>
          <a:lstStyle/>
          <a:p>
            <a:fld id="{1C552EE3-C1F9-4E04-98AE-3A0BA72F0934}" type="datetimeFigureOut">
              <a:rPr lang="en-US" smtClean="0"/>
              <a:t>11/13/2022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FC4956-8C58-4149-9775-70BB5168A12F}" type="slidenum">
              <a:rPr lang="en-US" smtClean="0"/>
              <a:t>‹#›</a:t>
            </a:fld>
            <a:endParaRPr lang="en-US"/>
          </a:p>
        </p:txBody>
      </p:sp>
    </p:spTree>
    <p:extLst>
      <p:ext uri="{BB962C8B-B14F-4D97-AF65-F5344CB8AC3E}">
        <p14:creationId xmlns:p14="http://schemas.microsoft.com/office/powerpoint/2010/main" val="2894520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1341" y="325179"/>
            <a:ext cx="9744075" cy="1353344"/>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541337" y="1817617"/>
            <a:ext cx="4783695" cy="757496"/>
          </a:xfrm>
        </p:spPr>
        <p:txBody>
          <a:bodyPr anchor="b"/>
          <a:lstStyle>
            <a:lvl1pPr marL="0" indent="0">
              <a:buNone/>
              <a:defRPr sz="2800" b="1"/>
            </a:lvl1pPr>
            <a:lvl2pPr marL="540900" indent="0">
              <a:buNone/>
              <a:defRPr sz="2400" b="1"/>
            </a:lvl2pPr>
            <a:lvl3pPr marL="1081799" indent="0">
              <a:buNone/>
              <a:defRPr sz="2100" b="1"/>
            </a:lvl3pPr>
            <a:lvl4pPr marL="1622702" indent="0">
              <a:buNone/>
              <a:defRPr sz="1900" b="1"/>
            </a:lvl4pPr>
            <a:lvl5pPr marL="2163601" indent="0">
              <a:buNone/>
              <a:defRPr sz="1900" b="1"/>
            </a:lvl5pPr>
            <a:lvl6pPr marL="2704502" indent="0">
              <a:buNone/>
              <a:defRPr sz="1900" b="1"/>
            </a:lvl6pPr>
            <a:lvl7pPr marL="3245404" indent="0">
              <a:buNone/>
              <a:defRPr sz="1900" b="1"/>
            </a:lvl7pPr>
            <a:lvl8pPr marL="3786305" indent="0">
              <a:buNone/>
              <a:defRPr sz="1900" b="1"/>
            </a:lvl8pPr>
            <a:lvl9pPr marL="4327204" indent="0">
              <a:buNone/>
              <a:defRPr sz="1900" b="1"/>
            </a:lvl9pPr>
          </a:lstStyle>
          <a:p>
            <a:pPr lvl="0"/>
            <a:r>
              <a:rPr lang="en-US"/>
              <a:t>Click to edit Master text styles</a:t>
            </a:r>
          </a:p>
        </p:txBody>
      </p:sp>
      <p:sp>
        <p:nvSpPr>
          <p:cNvPr id="4" name="Content Placeholder 3"/>
          <p:cNvSpPr>
            <a:spLocks noGrp="1"/>
          </p:cNvSpPr>
          <p:nvPr>
            <p:ph sz="half" idx="2"/>
          </p:nvPr>
        </p:nvSpPr>
        <p:spPr>
          <a:xfrm>
            <a:off x="541337" y="2575115"/>
            <a:ext cx="4783695" cy="4678435"/>
          </a:xfrm>
        </p:spPr>
        <p:txBody>
          <a:bodyPr/>
          <a:lstStyle>
            <a:lvl1pPr>
              <a:defRPr sz="28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5499839" y="1817617"/>
            <a:ext cx="4785574" cy="757496"/>
          </a:xfrm>
        </p:spPr>
        <p:txBody>
          <a:bodyPr anchor="b"/>
          <a:lstStyle>
            <a:lvl1pPr marL="0" indent="0">
              <a:buNone/>
              <a:defRPr sz="2800" b="1"/>
            </a:lvl1pPr>
            <a:lvl2pPr marL="540900" indent="0">
              <a:buNone/>
              <a:defRPr sz="2400" b="1"/>
            </a:lvl2pPr>
            <a:lvl3pPr marL="1081799" indent="0">
              <a:buNone/>
              <a:defRPr sz="2100" b="1"/>
            </a:lvl3pPr>
            <a:lvl4pPr marL="1622702" indent="0">
              <a:buNone/>
              <a:defRPr sz="1900" b="1"/>
            </a:lvl4pPr>
            <a:lvl5pPr marL="2163601" indent="0">
              <a:buNone/>
              <a:defRPr sz="1900" b="1"/>
            </a:lvl5pPr>
            <a:lvl6pPr marL="2704502" indent="0">
              <a:buNone/>
              <a:defRPr sz="1900" b="1"/>
            </a:lvl6pPr>
            <a:lvl7pPr marL="3245404" indent="0">
              <a:buNone/>
              <a:defRPr sz="1900" b="1"/>
            </a:lvl7pPr>
            <a:lvl8pPr marL="3786305" indent="0">
              <a:buNone/>
              <a:defRPr sz="1900" b="1"/>
            </a:lvl8pPr>
            <a:lvl9pPr marL="4327204" indent="0">
              <a:buNone/>
              <a:defRPr sz="1900" b="1"/>
            </a:lvl9pPr>
          </a:lstStyle>
          <a:p>
            <a:pPr lvl="0"/>
            <a:r>
              <a:rPr lang="en-US"/>
              <a:t>Click to edit Master text styles</a:t>
            </a:r>
          </a:p>
        </p:txBody>
      </p:sp>
      <p:sp>
        <p:nvSpPr>
          <p:cNvPr id="6" name="Content Placeholder 5"/>
          <p:cNvSpPr>
            <a:spLocks noGrp="1"/>
          </p:cNvSpPr>
          <p:nvPr>
            <p:ph sz="quarter" idx="4"/>
          </p:nvPr>
        </p:nvSpPr>
        <p:spPr>
          <a:xfrm>
            <a:off x="5499839" y="2575115"/>
            <a:ext cx="4785574" cy="4678435"/>
          </a:xfrm>
        </p:spPr>
        <p:txBody>
          <a:bodyPr/>
          <a:lstStyle>
            <a:lvl1pPr>
              <a:defRPr sz="28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Date Placeholder 6"/>
          <p:cNvSpPr>
            <a:spLocks noGrp="1"/>
          </p:cNvSpPr>
          <p:nvPr>
            <p:ph type="dt" sz="half" idx="10"/>
          </p:nvPr>
        </p:nvSpPr>
        <p:spPr/>
        <p:txBody>
          <a:bodyPr/>
          <a:lstStyle/>
          <a:p>
            <a:fld id="{1C552EE3-C1F9-4E04-98AE-3A0BA72F0934}" type="datetimeFigureOut">
              <a:rPr lang="en-US" smtClean="0"/>
              <a:t>11/13/2022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FC4956-8C58-4149-9775-70BB5168A12F}" type="slidenum">
              <a:rPr lang="en-US" smtClean="0"/>
              <a:t>‹#›</a:t>
            </a:fld>
            <a:endParaRPr lang="en-US"/>
          </a:p>
        </p:txBody>
      </p:sp>
    </p:spTree>
    <p:extLst>
      <p:ext uri="{BB962C8B-B14F-4D97-AF65-F5344CB8AC3E}">
        <p14:creationId xmlns:p14="http://schemas.microsoft.com/office/powerpoint/2010/main" val="1748450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Date Placeholder 2"/>
          <p:cNvSpPr>
            <a:spLocks noGrp="1"/>
          </p:cNvSpPr>
          <p:nvPr>
            <p:ph type="dt" sz="half" idx="10"/>
          </p:nvPr>
        </p:nvSpPr>
        <p:spPr/>
        <p:txBody>
          <a:bodyPr/>
          <a:lstStyle/>
          <a:p>
            <a:fld id="{1C552EE3-C1F9-4E04-98AE-3A0BA72F0934}" type="datetimeFigureOut">
              <a:rPr lang="en-US" smtClean="0"/>
              <a:t>11/13/2022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FC4956-8C58-4149-9775-70BB5168A12F}" type="slidenum">
              <a:rPr lang="en-US" smtClean="0"/>
              <a:t>‹#›</a:t>
            </a:fld>
            <a:endParaRPr lang="en-US"/>
          </a:p>
        </p:txBody>
      </p:sp>
    </p:spTree>
    <p:extLst>
      <p:ext uri="{BB962C8B-B14F-4D97-AF65-F5344CB8AC3E}">
        <p14:creationId xmlns:p14="http://schemas.microsoft.com/office/powerpoint/2010/main" val="298839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552EE3-C1F9-4E04-98AE-3A0BA72F0934}" type="datetimeFigureOut">
              <a:rPr lang="en-US" smtClean="0"/>
              <a:t>11/13/2022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FC4956-8C58-4149-9775-70BB5168A12F}" type="slidenum">
              <a:rPr lang="en-US" smtClean="0"/>
              <a:t>‹#›</a:t>
            </a:fld>
            <a:endParaRPr lang="en-US"/>
          </a:p>
        </p:txBody>
      </p:sp>
    </p:spTree>
    <p:extLst>
      <p:ext uri="{BB962C8B-B14F-4D97-AF65-F5344CB8AC3E}">
        <p14:creationId xmlns:p14="http://schemas.microsoft.com/office/powerpoint/2010/main" val="3423339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1338" y="323299"/>
            <a:ext cx="3561926" cy="1375900"/>
          </a:xfrm>
        </p:spPr>
        <p:txBody>
          <a:bodyPr anchor="b"/>
          <a:lstStyle>
            <a:lvl1pPr algn="l">
              <a:defRPr sz="2400" b="1"/>
            </a:lvl1pPr>
          </a:lstStyle>
          <a:p>
            <a:r>
              <a:rPr lang="en-US"/>
              <a:t>Click to edit Master title style</a:t>
            </a:r>
            <a:endParaRPr lang="el-GR"/>
          </a:p>
        </p:txBody>
      </p:sp>
      <p:sp>
        <p:nvSpPr>
          <p:cNvPr id="3" name="Content Placeholder 2"/>
          <p:cNvSpPr>
            <a:spLocks noGrp="1"/>
          </p:cNvSpPr>
          <p:nvPr>
            <p:ph idx="1"/>
          </p:nvPr>
        </p:nvSpPr>
        <p:spPr>
          <a:xfrm>
            <a:off x="4232959" y="323308"/>
            <a:ext cx="6052454" cy="6930249"/>
          </a:xfrm>
        </p:spPr>
        <p:txBody>
          <a:bodyPr/>
          <a:lstStyle>
            <a:lvl1pPr>
              <a:defRPr sz="3800"/>
            </a:lvl1pPr>
            <a:lvl2pPr>
              <a:defRPr sz="3300"/>
            </a:lvl2pPr>
            <a:lvl3pPr>
              <a:defRPr sz="28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541338" y="1699207"/>
            <a:ext cx="3561926" cy="5554349"/>
          </a:xfrm>
        </p:spPr>
        <p:txBody>
          <a:bodyPr/>
          <a:lstStyle>
            <a:lvl1pPr marL="0" indent="0">
              <a:buNone/>
              <a:defRPr sz="1700"/>
            </a:lvl1pPr>
            <a:lvl2pPr marL="540900" indent="0">
              <a:buNone/>
              <a:defRPr sz="1400"/>
            </a:lvl2pPr>
            <a:lvl3pPr marL="1081799" indent="0">
              <a:buNone/>
              <a:defRPr sz="1200"/>
            </a:lvl3pPr>
            <a:lvl4pPr marL="1622702" indent="0">
              <a:buNone/>
              <a:defRPr sz="1100"/>
            </a:lvl4pPr>
            <a:lvl5pPr marL="2163601" indent="0">
              <a:buNone/>
              <a:defRPr sz="1100"/>
            </a:lvl5pPr>
            <a:lvl6pPr marL="2704502" indent="0">
              <a:buNone/>
              <a:defRPr sz="1100"/>
            </a:lvl6pPr>
            <a:lvl7pPr marL="3245404" indent="0">
              <a:buNone/>
              <a:defRPr sz="1100"/>
            </a:lvl7pPr>
            <a:lvl8pPr marL="3786305" indent="0">
              <a:buNone/>
              <a:defRPr sz="1100"/>
            </a:lvl8pPr>
            <a:lvl9pPr marL="4327204"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1C552EE3-C1F9-4E04-98AE-3A0BA72F0934}" type="datetimeFigureOut">
              <a:rPr lang="en-US" smtClean="0"/>
              <a:t>11/13/2022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FC4956-8C58-4149-9775-70BB5168A12F}" type="slidenum">
              <a:rPr lang="en-US" smtClean="0"/>
              <a:t>‹#›</a:t>
            </a:fld>
            <a:endParaRPr lang="en-US"/>
          </a:p>
        </p:txBody>
      </p:sp>
    </p:spTree>
    <p:extLst>
      <p:ext uri="{BB962C8B-B14F-4D97-AF65-F5344CB8AC3E}">
        <p14:creationId xmlns:p14="http://schemas.microsoft.com/office/powerpoint/2010/main" val="3517646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22119" y="5684044"/>
            <a:ext cx="6496050" cy="671034"/>
          </a:xfrm>
        </p:spPr>
        <p:txBody>
          <a:bodyPr anchor="b"/>
          <a:lstStyle>
            <a:lvl1pPr algn="l">
              <a:defRPr sz="2400" b="1"/>
            </a:lvl1pPr>
          </a:lstStyle>
          <a:p>
            <a:r>
              <a:rPr lang="en-US"/>
              <a:t>Click to edit Master title style</a:t>
            </a:r>
            <a:endParaRPr lang="el-GR"/>
          </a:p>
        </p:txBody>
      </p:sp>
      <p:sp>
        <p:nvSpPr>
          <p:cNvPr id="3" name="Picture Placeholder 2"/>
          <p:cNvSpPr>
            <a:spLocks noGrp="1"/>
          </p:cNvSpPr>
          <p:nvPr>
            <p:ph type="pic" idx="1"/>
          </p:nvPr>
        </p:nvSpPr>
        <p:spPr>
          <a:xfrm>
            <a:off x="2122119" y="725543"/>
            <a:ext cx="6496050" cy="4872038"/>
          </a:xfrm>
        </p:spPr>
        <p:txBody>
          <a:bodyPr/>
          <a:lstStyle>
            <a:lvl1pPr marL="0" indent="0">
              <a:buNone/>
              <a:defRPr sz="3800"/>
            </a:lvl1pPr>
            <a:lvl2pPr marL="540900" indent="0">
              <a:buNone/>
              <a:defRPr sz="3300"/>
            </a:lvl2pPr>
            <a:lvl3pPr marL="1081799" indent="0">
              <a:buNone/>
              <a:defRPr sz="2800"/>
            </a:lvl3pPr>
            <a:lvl4pPr marL="1622702" indent="0">
              <a:buNone/>
              <a:defRPr sz="2400"/>
            </a:lvl4pPr>
            <a:lvl5pPr marL="2163601" indent="0">
              <a:buNone/>
              <a:defRPr sz="2400"/>
            </a:lvl5pPr>
            <a:lvl6pPr marL="2704502" indent="0">
              <a:buNone/>
              <a:defRPr sz="2400"/>
            </a:lvl6pPr>
            <a:lvl7pPr marL="3245404" indent="0">
              <a:buNone/>
              <a:defRPr sz="2400"/>
            </a:lvl7pPr>
            <a:lvl8pPr marL="3786305" indent="0">
              <a:buNone/>
              <a:defRPr sz="2400"/>
            </a:lvl8pPr>
            <a:lvl9pPr marL="4327204" indent="0">
              <a:buNone/>
              <a:defRPr sz="2400"/>
            </a:lvl9pPr>
          </a:lstStyle>
          <a:p>
            <a:endParaRPr lang="el-GR"/>
          </a:p>
        </p:txBody>
      </p:sp>
      <p:sp>
        <p:nvSpPr>
          <p:cNvPr id="4" name="Text Placeholder 3"/>
          <p:cNvSpPr>
            <a:spLocks noGrp="1"/>
          </p:cNvSpPr>
          <p:nvPr>
            <p:ph type="body" sz="half" idx="2"/>
          </p:nvPr>
        </p:nvSpPr>
        <p:spPr>
          <a:xfrm>
            <a:off x="2122119" y="6355080"/>
            <a:ext cx="6496050" cy="952979"/>
          </a:xfrm>
        </p:spPr>
        <p:txBody>
          <a:bodyPr/>
          <a:lstStyle>
            <a:lvl1pPr marL="0" indent="0">
              <a:buNone/>
              <a:defRPr sz="1700"/>
            </a:lvl1pPr>
            <a:lvl2pPr marL="540900" indent="0">
              <a:buNone/>
              <a:defRPr sz="1400"/>
            </a:lvl2pPr>
            <a:lvl3pPr marL="1081799" indent="0">
              <a:buNone/>
              <a:defRPr sz="1200"/>
            </a:lvl3pPr>
            <a:lvl4pPr marL="1622702" indent="0">
              <a:buNone/>
              <a:defRPr sz="1100"/>
            </a:lvl4pPr>
            <a:lvl5pPr marL="2163601" indent="0">
              <a:buNone/>
              <a:defRPr sz="1100"/>
            </a:lvl5pPr>
            <a:lvl6pPr marL="2704502" indent="0">
              <a:buNone/>
              <a:defRPr sz="1100"/>
            </a:lvl6pPr>
            <a:lvl7pPr marL="3245404" indent="0">
              <a:buNone/>
              <a:defRPr sz="1100"/>
            </a:lvl7pPr>
            <a:lvl8pPr marL="3786305" indent="0">
              <a:buNone/>
              <a:defRPr sz="1100"/>
            </a:lvl8pPr>
            <a:lvl9pPr marL="4327204"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1C552EE3-C1F9-4E04-98AE-3A0BA72F0934}" type="datetimeFigureOut">
              <a:rPr lang="en-US" smtClean="0"/>
              <a:t>11/13/2022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FC4956-8C58-4149-9775-70BB5168A12F}" type="slidenum">
              <a:rPr lang="en-US" smtClean="0"/>
              <a:t>‹#›</a:t>
            </a:fld>
            <a:endParaRPr lang="en-US"/>
          </a:p>
        </p:txBody>
      </p:sp>
    </p:spTree>
    <p:extLst>
      <p:ext uri="{BB962C8B-B14F-4D97-AF65-F5344CB8AC3E}">
        <p14:creationId xmlns:p14="http://schemas.microsoft.com/office/powerpoint/2010/main" val="740124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1341" y="325179"/>
            <a:ext cx="9744075" cy="1353344"/>
          </a:xfrm>
          <a:prstGeom prst="rect">
            <a:avLst/>
          </a:prstGeom>
        </p:spPr>
        <p:txBody>
          <a:bodyPr vert="horz" lIns="108177" tIns="54089" rIns="108177" bIns="54089"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541341" y="1894682"/>
            <a:ext cx="9744075" cy="5358866"/>
          </a:xfrm>
          <a:prstGeom prst="rect">
            <a:avLst/>
          </a:prstGeom>
        </p:spPr>
        <p:txBody>
          <a:bodyPr vert="horz" lIns="108177" tIns="54089" rIns="108177" bIns="540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541337" y="7526096"/>
            <a:ext cx="2526242" cy="432318"/>
          </a:xfrm>
          <a:prstGeom prst="rect">
            <a:avLst/>
          </a:prstGeom>
        </p:spPr>
        <p:txBody>
          <a:bodyPr vert="horz" lIns="108177" tIns="54089" rIns="108177" bIns="54089" rtlCol="0" anchor="ctr"/>
          <a:lstStyle>
            <a:lvl1pPr algn="l">
              <a:defRPr sz="1400">
                <a:solidFill>
                  <a:schemeClr val="tx1">
                    <a:tint val="75000"/>
                  </a:schemeClr>
                </a:solidFill>
              </a:defRPr>
            </a:lvl1pPr>
          </a:lstStyle>
          <a:p>
            <a:fld id="{1C552EE3-C1F9-4E04-98AE-3A0BA72F0934}" type="datetimeFigureOut">
              <a:rPr lang="en-US" smtClean="0"/>
              <a:t>11/13/2022</a:t>
            </a:fld>
            <a:endParaRPr lang="en-US"/>
          </a:p>
        </p:txBody>
      </p:sp>
      <p:sp>
        <p:nvSpPr>
          <p:cNvPr id="5" name="Footer Placeholder 4"/>
          <p:cNvSpPr>
            <a:spLocks noGrp="1"/>
          </p:cNvSpPr>
          <p:nvPr>
            <p:ph type="ftr" sz="quarter" idx="3"/>
          </p:nvPr>
        </p:nvSpPr>
        <p:spPr>
          <a:xfrm>
            <a:off x="3699143" y="7526096"/>
            <a:ext cx="3428471" cy="432318"/>
          </a:xfrm>
          <a:prstGeom prst="rect">
            <a:avLst/>
          </a:prstGeom>
        </p:spPr>
        <p:txBody>
          <a:bodyPr vert="horz" lIns="108177" tIns="54089" rIns="108177" bIns="54089" rtlCol="0" anchor="ctr"/>
          <a:lstStyle>
            <a:lvl1pPr algn="ctr">
              <a:defRPr sz="14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759171" y="7526096"/>
            <a:ext cx="2526242" cy="432318"/>
          </a:xfrm>
          <a:prstGeom prst="rect">
            <a:avLst/>
          </a:prstGeom>
        </p:spPr>
        <p:txBody>
          <a:bodyPr vert="horz" lIns="108177" tIns="54089" rIns="108177" bIns="54089" rtlCol="0" anchor="ctr"/>
          <a:lstStyle>
            <a:lvl1pPr algn="r">
              <a:defRPr sz="1400">
                <a:solidFill>
                  <a:schemeClr val="tx1">
                    <a:tint val="75000"/>
                  </a:schemeClr>
                </a:solidFill>
              </a:defRPr>
            </a:lvl1pPr>
          </a:lstStyle>
          <a:p>
            <a:fld id="{ACFC4956-8C58-4149-9775-70BB5168A12F}" type="slidenum">
              <a:rPr lang="en-US" smtClean="0"/>
              <a:t>‹#›</a:t>
            </a:fld>
            <a:endParaRPr lang="en-US"/>
          </a:p>
        </p:txBody>
      </p:sp>
    </p:spTree>
    <p:extLst>
      <p:ext uri="{BB962C8B-B14F-4D97-AF65-F5344CB8AC3E}">
        <p14:creationId xmlns:p14="http://schemas.microsoft.com/office/powerpoint/2010/main" val="2414440382"/>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defTabSz="1081799" rtl="0" eaLnBrk="1" latinLnBrk="0" hangingPunct="1">
        <a:spcBef>
          <a:spcPct val="0"/>
        </a:spcBef>
        <a:buNone/>
        <a:defRPr sz="5200" kern="1200">
          <a:solidFill>
            <a:schemeClr val="tx1"/>
          </a:solidFill>
          <a:latin typeface="+mj-lt"/>
          <a:ea typeface="+mj-ea"/>
          <a:cs typeface="+mj-cs"/>
        </a:defRPr>
      </a:lvl1pPr>
    </p:titleStyle>
    <p:bodyStyle>
      <a:lvl1pPr marL="405679" indent="-405679" algn="l" defTabSz="1081799"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78964" indent="-338063" algn="l" defTabSz="1081799"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52251" indent="-270449" algn="l" defTabSz="1081799"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931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340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749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15854"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567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597656"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l-GR"/>
      </a:defPPr>
      <a:lvl1pPr marL="0" algn="l" defTabSz="1081799" rtl="0" eaLnBrk="1" latinLnBrk="0" hangingPunct="1">
        <a:defRPr sz="2100" kern="1200">
          <a:solidFill>
            <a:schemeClr val="tx1"/>
          </a:solidFill>
          <a:latin typeface="+mn-lt"/>
          <a:ea typeface="+mn-ea"/>
          <a:cs typeface="+mn-cs"/>
        </a:defRPr>
      </a:lvl1pPr>
      <a:lvl2pPr marL="540900" algn="l" defTabSz="1081799" rtl="0" eaLnBrk="1" latinLnBrk="0" hangingPunct="1">
        <a:defRPr sz="2100" kern="1200">
          <a:solidFill>
            <a:schemeClr val="tx1"/>
          </a:solidFill>
          <a:latin typeface="+mn-lt"/>
          <a:ea typeface="+mn-ea"/>
          <a:cs typeface="+mn-cs"/>
        </a:defRPr>
      </a:lvl2pPr>
      <a:lvl3pPr marL="1081799" algn="l" defTabSz="1081799" rtl="0" eaLnBrk="1" latinLnBrk="0" hangingPunct="1">
        <a:defRPr sz="2100" kern="1200">
          <a:solidFill>
            <a:schemeClr val="tx1"/>
          </a:solidFill>
          <a:latin typeface="+mn-lt"/>
          <a:ea typeface="+mn-ea"/>
          <a:cs typeface="+mn-cs"/>
        </a:defRPr>
      </a:lvl3pPr>
      <a:lvl4pPr marL="1622702" algn="l" defTabSz="1081799" rtl="0" eaLnBrk="1" latinLnBrk="0" hangingPunct="1">
        <a:defRPr sz="2100" kern="1200">
          <a:solidFill>
            <a:schemeClr val="tx1"/>
          </a:solidFill>
          <a:latin typeface="+mn-lt"/>
          <a:ea typeface="+mn-ea"/>
          <a:cs typeface="+mn-cs"/>
        </a:defRPr>
      </a:lvl4pPr>
      <a:lvl5pPr marL="2163601" algn="l" defTabSz="1081799" rtl="0" eaLnBrk="1" latinLnBrk="0" hangingPunct="1">
        <a:defRPr sz="2100" kern="1200">
          <a:solidFill>
            <a:schemeClr val="tx1"/>
          </a:solidFill>
          <a:latin typeface="+mn-lt"/>
          <a:ea typeface="+mn-ea"/>
          <a:cs typeface="+mn-cs"/>
        </a:defRPr>
      </a:lvl5pPr>
      <a:lvl6pPr marL="2704502" algn="l" defTabSz="1081799" rtl="0" eaLnBrk="1" latinLnBrk="0" hangingPunct="1">
        <a:defRPr sz="2100" kern="1200">
          <a:solidFill>
            <a:schemeClr val="tx1"/>
          </a:solidFill>
          <a:latin typeface="+mn-lt"/>
          <a:ea typeface="+mn-ea"/>
          <a:cs typeface="+mn-cs"/>
        </a:defRPr>
      </a:lvl6pPr>
      <a:lvl7pPr marL="3245404" algn="l" defTabSz="1081799" rtl="0" eaLnBrk="1" latinLnBrk="0" hangingPunct="1">
        <a:defRPr sz="2100" kern="1200">
          <a:solidFill>
            <a:schemeClr val="tx1"/>
          </a:solidFill>
          <a:latin typeface="+mn-lt"/>
          <a:ea typeface="+mn-ea"/>
          <a:cs typeface="+mn-cs"/>
        </a:defRPr>
      </a:lvl7pPr>
      <a:lvl8pPr marL="3786305" algn="l" defTabSz="1081799" rtl="0" eaLnBrk="1" latinLnBrk="0" hangingPunct="1">
        <a:defRPr sz="2100" kern="1200">
          <a:solidFill>
            <a:schemeClr val="tx1"/>
          </a:solidFill>
          <a:latin typeface="+mn-lt"/>
          <a:ea typeface="+mn-ea"/>
          <a:cs typeface="+mn-cs"/>
        </a:defRPr>
      </a:lvl8pPr>
      <a:lvl9pPr marL="4327204" algn="l" defTabSz="1081799" rtl="0" eaLnBrk="1" latinLnBrk="0" hangingPunct="1">
        <a:defRPr sz="21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F72CAAD-E876-4DDC-8761-441D4CDBCE5F}"/>
              </a:ext>
            </a:extLst>
          </p:cNvPr>
          <p:cNvSpPr>
            <a:spLocks noGrp="1"/>
          </p:cNvSpPr>
          <p:nvPr>
            <p:ph type="title"/>
          </p:nvPr>
        </p:nvSpPr>
        <p:spPr bwMode="auto">
          <a:xfrm>
            <a:off x="744339" y="432319"/>
            <a:ext cx="9338072" cy="1569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B5680C3C-E807-4E1A-BDD4-63F8B0B0EB97}"/>
              </a:ext>
            </a:extLst>
          </p:cNvPr>
          <p:cNvSpPr>
            <a:spLocks noGrp="1"/>
          </p:cNvSpPr>
          <p:nvPr>
            <p:ph type="body" idx="1"/>
          </p:nvPr>
        </p:nvSpPr>
        <p:spPr bwMode="auto">
          <a:xfrm>
            <a:off x="744339" y="2161591"/>
            <a:ext cx="9338072" cy="5152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l-GR"/>
              <a:t>Click to edit Master text styles</a:t>
            </a:r>
          </a:p>
          <a:p>
            <a:pPr lvl="1"/>
            <a:r>
              <a:rPr lang="en-US" altLang="el-GR"/>
              <a:t>Second level</a:t>
            </a:r>
          </a:p>
          <a:p>
            <a:pPr lvl="2"/>
            <a:r>
              <a:rPr lang="en-US" altLang="el-GR"/>
              <a:t>Third level</a:t>
            </a:r>
          </a:p>
          <a:p>
            <a:pPr lvl="3"/>
            <a:r>
              <a:rPr lang="en-US" altLang="el-GR"/>
              <a:t>Fourth level</a:t>
            </a:r>
          </a:p>
          <a:p>
            <a:pPr lvl="4"/>
            <a:r>
              <a:rPr lang="en-US" altLang="el-GR"/>
              <a:t>Fifth level</a:t>
            </a:r>
          </a:p>
        </p:txBody>
      </p:sp>
      <p:sp>
        <p:nvSpPr>
          <p:cNvPr id="4" name="Date Placeholder 3">
            <a:extLst>
              <a:ext uri="{FF2B5EF4-FFF2-40B4-BE49-F238E27FC236}">
                <a16:creationId xmlns:a16="http://schemas.microsoft.com/office/drawing/2014/main" id="{B1413ADF-5E7B-45D5-B600-429531DA0DD8}"/>
              </a:ext>
            </a:extLst>
          </p:cNvPr>
          <p:cNvSpPr>
            <a:spLocks noGrp="1"/>
          </p:cNvSpPr>
          <p:nvPr>
            <p:ph type="dt" sz="half" idx="2"/>
          </p:nvPr>
        </p:nvSpPr>
        <p:spPr>
          <a:xfrm>
            <a:off x="744339" y="7526096"/>
            <a:ext cx="2436019" cy="432318"/>
          </a:xfrm>
          <a:prstGeom prst="rect">
            <a:avLst/>
          </a:prstGeom>
        </p:spPr>
        <p:txBody>
          <a:bodyPr vert="horz" wrap="square" lIns="91440" tIns="45720" rIns="91440" bIns="45720" numCol="1" anchor="ctr" anchorCtr="0" compatLnSpc="1">
            <a:prstTxWarp prst="textNoShape">
              <a:avLst/>
            </a:prstTxWarp>
          </a:bodyPr>
          <a:lstStyle>
            <a:lvl1pPr eaLnBrk="1" hangingPunct="1">
              <a:defRPr sz="1066" smtClean="0">
                <a:solidFill>
                  <a:srgbClr val="898989"/>
                </a:solidFill>
                <a:latin typeface="Arial" charset="0"/>
                <a:cs typeface="Arial" charset="0"/>
              </a:defRPr>
            </a:lvl1pPr>
          </a:lstStyle>
          <a:p>
            <a:pPr>
              <a:defRPr/>
            </a:pPr>
            <a:fld id="{28D9F9C0-026B-4A53-B479-E55A9294C7C3}" type="datetimeFigureOut">
              <a:rPr lang="en-US" altLang="en-US"/>
              <a:pPr>
                <a:defRPr/>
              </a:pPr>
              <a:t>11/13/2022</a:t>
            </a:fld>
            <a:endParaRPr lang="en-US" altLang="en-US"/>
          </a:p>
        </p:txBody>
      </p:sp>
      <p:sp>
        <p:nvSpPr>
          <p:cNvPr id="5" name="Footer Placeholder 4">
            <a:extLst>
              <a:ext uri="{FF2B5EF4-FFF2-40B4-BE49-F238E27FC236}">
                <a16:creationId xmlns:a16="http://schemas.microsoft.com/office/drawing/2014/main" id="{7A9539D2-8DE6-4521-99D7-2B4B95E1B6D2}"/>
              </a:ext>
            </a:extLst>
          </p:cNvPr>
          <p:cNvSpPr>
            <a:spLocks noGrp="1"/>
          </p:cNvSpPr>
          <p:nvPr>
            <p:ph type="ftr" sz="quarter" idx="3"/>
          </p:nvPr>
        </p:nvSpPr>
        <p:spPr>
          <a:xfrm>
            <a:off x="3586361" y="7526096"/>
            <a:ext cx="3654028" cy="432318"/>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066" smtClean="0">
                <a:solidFill>
                  <a:srgbClr val="898989"/>
                </a:solidFill>
                <a:latin typeface="Arial" charset="0"/>
                <a:cs typeface="Arial" charset="0"/>
              </a:defRPr>
            </a:lvl1pPr>
          </a:lstStyle>
          <a:p>
            <a:pPr>
              <a:defRPr/>
            </a:pPr>
            <a:endParaRPr lang="en-US" altLang="en-US"/>
          </a:p>
        </p:txBody>
      </p:sp>
      <p:sp>
        <p:nvSpPr>
          <p:cNvPr id="6" name="Slide Number Placeholder 5">
            <a:extLst>
              <a:ext uri="{FF2B5EF4-FFF2-40B4-BE49-F238E27FC236}">
                <a16:creationId xmlns:a16="http://schemas.microsoft.com/office/drawing/2014/main" id="{DF631A19-ED84-4FB6-ACD7-667163A4FA3C}"/>
              </a:ext>
            </a:extLst>
          </p:cNvPr>
          <p:cNvSpPr>
            <a:spLocks noGrp="1"/>
          </p:cNvSpPr>
          <p:nvPr>
            <p:ph type="sldNum" sz="quarter" idx="4"/>
          </p:nvPr>
        </p:nvSpPr>
        <p:spPr>
          <a:xfrm>
            <a:off x="7646392" y="7526096"/>
            <a:ext cx="2436019" cy="432318"/>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66">
                <a:solidFill>
                  <a:srgbClr val="898989"/>
                </a:solidFill>
              </a:defRPr>
            </a:lvl1pPr>
          </a:lstStyle>
          <a:p>
            <a:fld id="{9310B984-16E4-489D-975F-F26ECA45CB2D}" type="slidenum">
              <a:rPr lang="en-US" altLang="en-US"/>
              <a:pPr/>
              <a:t>‹#›</a:t>
            </a:fld>
            <a:endParaRPr lang="en-US" altLang="en-US"/>
          </a:p>
        </p:txBody>
      </p:sp>
    </p:spTree>
    <p:extLst>
      <p:ext uri="{BB962C8B-B14F-4D97-AF65-F5344CB8AC3E}">
        <p14:creationId xmlns:p14="http://schemas.microsoft.com/office/powerpoint/2010/main" val="3066091499"/>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Lst>
  <p:txStyles>
    <p:titleStyle>
      <a:lvl1pPr algn="l" defTabSz="811987" rtl="0" eaLnBrk="0" fontAlgn="base" hangingPunct="0">
        <a:lnSpc>
          <a:spcPct val="90000"/>
        </a:lnSpc>
        <a:spcBef>
          <a:spcPct val="0"/>
        </a:spcBef>
        <a:spcAft>
          <a:spcPct val="0"/>
        </a:spcAft>
        <a:defRPr sz="3907" kern="1200">
          <a:solidFill>
            <a:schemeClr val="tx1"/>
          </a:solidFill>
          <a:latin typeface="+mj-lt"/>
          <a:ea typeface="+mj-ea"/>
          <a:cs typeface="+mj-cs"/>
        </a:defRPr>
      </a:lvl1pPr>
      <a:lvl2pPr algn="l" defTabSz="811987" rtl="0" eaLnBrk="0" fontAlgn="base" hangingPunct="0">
        <a:lnSpc>
          <a:spcPct val="90000"/>
        </a:lnSpc>
        <a:spcBef>
          <a:spcPct val="0"/>
        </a:spcBef>
        <a:spcAft>
          <a:spcPct val="0"/>
        </a:spcAft>
        <a:defRPr sz="3907">
          <a:solidFill>
            <a:schemeClr val="tx1"/>
          </a:solidFill>
          <a:latin typeface="Calibri Light" charset="0"/>
        </a:defRPr>
      </a:lvl2pPr>
      <a:lvl3pPr algn="l" defTabSz="811987" rtl="0" eaLnBrk="0" fontAlgn="base" hangingPunct="0">
        <a:lnSpc>
          <a:spcPct val="90000"/>
        </a:lnSpc>
        <a:spcBef>
          <a:spcPct val="0"/>
        </a:spcBef>
        <a:spcAft>
          <a:spcPct val="0"/>
        </a:spcAft>
        <a:defRPr sz="3907">
          <a:solidFill>
            <a:schemeClr val="tx1"/>
          </a:solidFill>
          <a:latin typeface="Calibri Light" charset="0"/>
        </a:defRPr>
      </a:lvl3pPr>
      <a:lvl4pPr algn="l" defTabSz="811987" rtl="0" eaLnBrk="0" fontAlgn="base" hangingPunct="0">
        <a:lnSpc>
          <a:spcPct val="90000"/>
        </a:lnSpc>
        <a:spcBef>
          <a:spcPct val="0"/>
        </a:spcBef>
        <a:spcAft>
          <a:spcPct val="0"/>
        </a:spcAft>
        <a:defRPr sz="3907">
          <a:solidFill>
            <a:schemeClr val="tx1"/>
          </a:solidFill>
          <a:latin typeface="Calibri Light" charset="0"/>
        </a:defRPr>
      </a:lvl4pPr>
      <a:lvl5pPr algn="l" defTabSz="811987" rtl="0" eaLnBrk="0" fontAlgn="base" hangingPunct="0">
        <a:lnSpc>
          <a:spcPct val="90000"/>
        </a:lnSpc>
        <a:spcBef>
          <a:spcPct val="0"/>
        </a:spcBef>
        <a:spcAft>
          <a:spcPct val="0"/>
        </a:spcAft>
        <a:defRPr sz="3907">
          <a:solidFill>
            <a:schemeClr val="tx1"/>
          </a:solidFill>
          <a:latin typeface="Calibri Light" charset="0"/>
        </a:defRPr>
      </a:lvl5pPr>
      <a:lvl6pPr marL="541325" algn="l" defTabSz="811987" rtl="0" fontAlgn="base">
        <a:lnSpc>
          <a:spcPct val="90000"/>
        </a:lnSpc>
        <a:spcBef>
          <a:spcPct val="0"/>
        </a:spcBef>
        <a:spcAft>
          <a:spcPct val="0"/>
        </a:spcAft>
        <a:defRPr sz="3907">
          <a:solidFill>
            <a:schemeClr val="tx1"/>
          </a:solidFill>
          <a:latin typeface="Calibri Light" charset="0"/>
        </a:defRPr>
      </a:lvl6pPr>
      <a:lvl7pPr marL="1082650" algn="l" defTabSz="811987" rtl="0" fontAlgn="base">
        <a:lnSpc>
          <a:spcPct val="90000"/>
        </a:lnSpc>
        <a:spcBef>
          <a:spcPct val="0"/>
        </a:spcBef>
        <a:spcAft>
          <a:spcPct val="0"/>
        </a:spcAft>
        <a:defRPr sz="3907">
          <a:solidFill>
            <a:schemeClr val="tx1"/>
          </a:solidFill>
          <a:latin typeface="Calibri Light" charset="0"/>
        </a:defRPr>
      </a:lvl7pPr>
      <a:lvl8pPr marL="1623974" algn="l" defTabSz="811987" rtl="0" fontAlgn="base">
        <a:lnSpc>
          <a:spcPct val="90000"/>
        </a:lnSpc>
        <a:spcBef>
          <a:spcPct val="0"/>
        </a:spcBef>
        <a:spcAft>
          <a:spcPct val="0"/>
        </a:spcAft>
        <a:defRPr sz="3907">
          <a:solidFill>
            <a:schemeClr val="tx1"/>
          </a:solidFill>
          <a:latin typeface="Calibri Light" charset="0"/>
        </a:defRPr>
      </a:lvl8pPr>
      <a:lvl9pPr marL="2165299" algn="l" defTabSz="811987" rtl="0" fontAlgn="base">
        <a:lnSpc>
          <a:spcPct val="90000"/>
        </a:lnSpc>
        <a:spcBef>
          <a:spcPct val="0"/>
        </a:spcBef>
        <a:spcAft>
          <a:spcPct val="0"/>
        </a:spcAft>
        <a:defRPr sz="3907">
          <a:solidFill>
            <a:schemeClr val="tx1"/>
          </a:solidFill>
          <a:latin typeface="Calibri Light" charset="0"/>
        </a:defRPr>
      </a:lvl9pPr>
    </p:titleStyle>
    <p:bodyStyle>
      <a:lvl1pPr marL="202997" indent="-202997" algn="l" defTabSz="811987" rtl="0" eaLnBrk="0" fontAlgn="base" hangingPunct="0">
        <a:lnSpc>
          <a:spcPct val="90000"/>
        </a:lnSpc>
        <a:spcBef>
          <a:spcPts val="888"/>
        </a:spcBef>
        <a:spcAft>
          <a:spcPct val="0"/>
        </a:spcAft>
        <a:buFont typeface="Arial" panose="020B0604020202020204" pitchFamily="34" charset="0"/>
        <a:buChar char="•"/>
        <a:defRPr sz="2486" kern="1200">
          <a:solidFill>
            <a:schemeClr val="tx1"/>
          </a:solidFill>
          <a:latin typeface="+mn-lt"/>
          <a:ea typeface="+mn-ea"/>
          <a:cs typeface="+mn-cs"/>
        </a:defRPr>
      </a:lvl1pPr>
      <a:lvl2pPr marL="608990" indent="-202997" algn="l" defTabSz="811987" rtl="0" eaLnBrk="0" fontAlgn="base" hangingPunct="0">
        <a:lnSpc>
          <a:spcPct val="90000"/>
        </a:lnSpc>
        <a:spcBef>
          <a:spcPts val="444"/>
        </a:spcBef>
        <a:spcAft>
          <a:spcPct val="0"/>
        </a:spcAft>
        <a:buFont typeface="Arial" panose="020B0604020202020204" pitchFamily="34" charset="0"/>
        <a:buChar char="•"/>
        <a:defRPr sz="3315" kern="1200">
          <a:solidFill>
            <a:schemeClr val="tx1"/>
          </a:solidFill>
          <a:latin typeface="+mn-lt"/>
          <a:ea typeface="+mn-ea"/>
          <a:cs typeface="+mn-cs"/>
        </a:defRPr>
      </a:lvl2pPr>
      <a:lvl3pPr marL="1014984" indent="-202997" algn="l" defTabSz="811987" rtl="0" eaLnBrk="0" fontAlgn="base" hangingPunct="0">
        <a:lnSpc>
          <a:spcPct val="90000"/>
        </a:lnSpc>
        <a:spcBef>
          <a:spcPts val="444"/>
        </a:spcBef>
        <a:spcAft>
          <a:spcPct val="0"/>
        </a:spcAft>
        <a:buFont typeface="Arial" panose="020B0604020202020204" pitchFamily="34" charset="0"/>
        <a:buChar char="•"/>
        <a:defRPr sz="1776" kern="1200">
          <a:solidFill>
            <a:schemeClr val="tx1"/>
          </a:solidFill>
          <a:latin typeface="+mn-lt"/>
          <a:ea typeface="+mn-ea"/>
          <a:cs typeface="+mn-cs"/>
        </a:defRPr>
      </a:lvl3pPr>
      <a:lvl4pPr marL="1420978" indent="-202997" algn="l" defTabSz="811987" rtl="0" eaLnBrk="0" fontAlgn="base" hangingPunct="0">
        <a:lnSpc>
          <a:spcPct val="90000"/>
        </a:lnSpc>
        <a:spcBef>
          <a:spcPts val="444"/>
        </a:spcBef>
        <a:spcAft>
          <a:spcPct val="0"/>
        </a:spcAft>
        <a:buFont typeface="Arial" panose="020B0604020202020204" pitchFamily="34" charset="0"/>
        <a:buChar char="•"/>
        <a:defRPr sz="1539" kern="1200">
          <a:solidFill>
            <a:schemeClr val="tx1"/>
          </a:solidFill>
          <a:latin typeface="+mn-lt"/>
          <a:ea typeface="+mn-ea"/>
          <a:cs typeface="+mn-cs"/>
        </a:defRPr>
      </a:lvl4pPr>
      <a:lvl5pPr marL="1826971" indent="-202997" algn="l" defTabSz="811987" rtl="0" eaLnBrk="0" fontAlgn="base" hangingPunct="0">
        <a:lnSpc>
          <a:spcPct val="90000"/>
        </a:lnSpc>
        <a:spcBef>
          <a:spcPts val="444"/>
        </a:spcBef>
        <a:spcAft>
          <a:spcPct val="0"/>
        </a:spcAft>
        <a:buFont typeface="Arial" panose="020B0604020202020204" pitchFamily="34" charset="0"/>
        <a:buChar char="•"/>
        <a:defRPr sz="1539" kern="1200">
          <a:solidFill>
            <a:schemeClr val="tx1"/>
          </a:solidFill>
          <a:latin typeface="+mn-lt"/>
          <a:ea typeface="+mn-ea"/>
          <a:cs typeface="+mn-cs"/>
        </a:defRPr>
      </a:lvl5pPr>
      <a:lvl6pPr marL="2232965" indent="-202997" algn="l" defTabSz="811987" rtl="0" eaLnBrk="1" latinLnBrk="0" hangingPunct="1">
        <a:lnSpc>
          <a:spcPct val="90000"/>
        </a:lnSpc>
        <a:spcBef>
          <a:spcPts val="444"/>
        </a:spcBef>
        <a:buFont typeface="Arial"/>
        <a:buChar char="•"/>
        <a:defRPr sz="1598" kern="1200">
          <a:solidFill>
            <a:schemeClr val="tx1"/>
          </a:solidFill>
          <a:latin typeface="+mn-lt"/>
          <a:ea typeface="+mn-ea"/>
          <a:cs typeface="+mn-cs"/>
        </a:defRPr>
      </a:lvl6pPr>
      <a:lvl7pPr marL="2638958" indent="-202997" algn="l" defTabSz="811987" rtl="0" eaLnBrk="1" latinLnBrk="0" hangingPunct="1">
        <a:lnSpc>
          <a:spcPct val="90000"/>
        </a:lnSpc>
        <a:spcBef>
          <a:spcPts val="444"/>
        </a:spcBef>
        <a:buFont typeface="Arial"/>
        <a:buChar char="•"/>
        <a:defRPr sz="1598" kern="1200">
          <a:solidFill>
            <a:schemeClr val="tx1"/>
          </a:solidFill>
          <a:latin typeface="+mn-lt"/>
          <a:ea typeface="+mn-ea"/>
          <a:cs typeface="+mn-cs"/>
        </a:defRPr>
      </a:lvl7pPr>
      <a:lvl8pPr marL="3044952" indent="-202997" algn="l" defTabSz="811987" rtl="0" eaLnBrk="1" latinLnBrk="0" hangingPunct="1">
        <a:lnSpc>
          <a:spcPct val="90000"/>
        </a:lnSpc>
        <a:spcBef>
          <a:spcPts val="444"/>
        </a:spcBef>
        <a:buFont typeface="Arial"/>
        <a:buChar char="•"/>
        <a:defRPr sz="1598" kern="1200">
          <a:solidFill>
            <a:schemeClr val="tx1"/>
          </a:solidFill>
          <a:latin typeface="+mn-lt"/>
          <a:ea typeface="+mn-ea"/>
          <a:cs typeface="+mn-cs"/>
        </a:defRPr>
      </a:lvl8pPr>
      <a:lvl9pPr marL="3450946" indent="-202997" algn="l" defTabSz="811987" rtl="0" eaLnBrk="1" latinLnBrk="0" hangingPunct="1">
        <a:lnSpc>
          <a:spcPct val="90000"/>
        </a:lnSpc>
        <a:spcBef>
          <a:spcPts val="444"/>
        </a:spcBef>
        <a:buFont typeface="Arial"/>
        <a:buChar char="•"/>
        <a:defRPr sz="1598" kern="1200">
          <a:solidFill>
            <a:schemeClr val="tx1"/>
          </a:solidFill>
          <a:latin typeface="+mn-lt"/>
          <a:ea typeface="+mn-ea"/>
          <a:cs typeface="+mn-cs"/>
        </a:defRPr>
      </a:lvl9pPr>
    </p:bodyStyle>
    <p:otherStyle>
      <a:defPPr>
        <a:defRPr lang="en-US"/>
      </a:defPPr>
      <a:lvl1pPr marL="0" algn="l" defTabSz="811987" rtl="0" eaLnBrk="1" latinLnBrk="0" hangingPunct="1">
        <a:defRPr sz="1598" kern="1200">
          <a:solidFill>
            <a:schemeClr val="tx1"/>
          </a:solidFill>
          <a:latin typeface="+mn-lt"/>
          <a:ea typeface="+mn-ea"/>
          <a:cs typeface="+mn-cs"/>
        </a:defRPr>
      </a:lvl1pPr>
      <a:lvl2pPr marL="405994" algn="l" defTabSz="811987" rtl="0" eaLnBrk="1" latinLnBrk="0" hangingPunct="1">
        <a:defRPr sz="1598" kern="1200">
          <a:solidFill>
            <a:schemeClr val="tx1"/>
          </a:solidFill>
          <a:latin typeface="+mn-lt"/>
          <a:ea typeface="+mn-ea"/>
          <a:cs typeface="+mn-cs"/>
        </a:defRPr>
      </a:lvl2pPr>
      <a:lvl3pPr marL="811987" algn="l" defTabSz="811987" rtl="0" eaLnBrk="1" latinLnBrk="0" hangingPunct="1">
        <a:defRPr sz="1598" kern="1200">
          <a:solidFill>
            <a:schemeClr val="tx1"/>
          </a:solidFill>
          <a:latin typeface="+mn-lt"/>
          <a:ea typeface="+mn-ea"/>
          <a:cs typeface="+mn-cs"/>
        </a:defRPr>
      </a:lvl3pPr>
      <a:lvl4pPr marL="1217981" algn="l" defTabSz="811987" rtl="0" eaLnBrk="1" latinLnBrk="0" hangingPunct="1">
        <a:defRPr sz="1598" kern="1200">
          <a:solidFill>
            <a:schemeClr val="tx1"/>
          </a:solidFill>
          <a:latin typeface="+mn-lt"/>
          <a:ea typeface="+mn-ea"/>
          <a:cs typeface="+mn-cs"/>
        </a:defRPr>
      </a:lvl4pPr>
      <a:lvl5pPr marL="1623974" algn="l" defTabSz="811987" rtl="0" eaLnBrk="1" latinLnBrk="0" hangingPunct="1">
        <a:defRPr sz="1598" kern="1200">
          <a:solidFill>
            <a:schemeClr val="tx1"/>
          </a:solidFill>
          <a:latin typeface="+mn-lt"/>
          <a:ea typeface="+mn-ea"/>
          <a:cs typeface="+mn-cs"/>
        </a:defRPr>
      </a:lvl5pPr>
      <a:lvl6pPr marL="2029968" algn="l" defTabSz="811987" rtl="0" eaLnBrk="1" latinLnBrk="0" hangingPunct="1">
        <a:defRPr sz="1598" kern="1200">
          <a:solidFill>
            <a:schemeClr val="tx1"/>
          </a:solidFill>
          <a:latin typeface="+mn-lt"/>
          <a:ea typeface="+mn-ea"/>
          <a:cs typeface="+mn-cs"/>
        </a:defRPr>
      </a:lvl6pPr>
      <a:lvl7pPr marL="2435962" algn="l" defTabSz="811987" rtl="0" eaLnBrk="1" latinLnBrk="0" hangingPunct="1">
        <a:defRPr sz="1598" kern="1200">
          <a:solidFill>
            <a:schemeClr val="tx1"/>
          </a:solidFill>
          <a:latin typeface="+mn-lt"/>
          <a:ea typeface="+mn-ea"/>
          <a:cs typeface="+mn-cs"/>
        </a:defRPr>
      </a:lvl7pPr>
      <a:lvl8pPr marL="2841955" algn="l" defTabSz="811987" rtl="0" eaLnBrk="1" latinLnBrk="0" hangingPunct="1">
        <a:defRPr sz="1598" kern="1200">
          <a:solidFill>
            <a:schemeClr val="tx1"/>
          </a:solidFill>
          <a:latin typeface="+mn-lt"/>
          <a:ea typeface="+mn-ea"/>
          <a:cs typeface="+mn-cs"/>
        </a:defRPr>
      </a:lvl8pPr>
      <a:lvl9pPr marL="3247949" algn="l" defTabSz="811987" rtl="0" eaLnBrk="1" latinLnBrk="0" hangingPunct="1">
        <a:defRPr sz="1598"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859B04A1-D73A-4384-B722-FD3EE44BAF15}"/>
              </a:ext>
            </a:extLst>
          </p:cNvPr>
          <p:cNvSpPr>
            <a:spLocks noGrp="1"/>
          </p:cNvSpPr>
          <p:nvPr>
            <p:ph type="title"/>
          </p:nvPr>
        </p:nvSpPr>
        <p:spPr bwMode="auto">
          <a:xfrm>
            <a:off x="744339" y="432319"/>
            <a:ext cx="9338072" cy="1569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l-GR"/>
              <a:t>Click to edit Master title style</a:t>
            </a:r>
          </a:p>
        </p:txBody>
      </p:sp>
      <p:sp>
        <p:nvSpPr>
          <p:cNvPr id="1027" name="Text Placeholder 2">
            <a:extLst>
              <a:ext uri="{FF2B5EF4-FFF2-40B4-BE49-F238E27FC236}">
                <a16:creationId xmlns:a16="http://schemas.microsoft.com/office/drawing/2014/main" id="{86691ED8-0089-40FE-B371-0A07B6B8EBF5}"/>
              </a:ext>
            </a:extLst>
          </p:cNvPr>
          <p:cNvSpPr>
            <a:spLocks noGrp="1"/>
          </p:cNvSpPr>
          <p:nvPr>
            <p:ph type="body" idx="1"/>
          </p:nvPr>
        </p:nvSpPr>
        <p:spPr bwMode="auto">
          <a:xfrm>
            <a:off x="744339" y="2161591"/>
            <a:ext cx="9338072" cy="5152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l-GR"/>
              <a:t>Click to edit Master text styles</a:t>
            </a:r>
          </a:p>
          <a:p>
            <a:pPr lvl="1"/>
            <a:r>
              <a:rPr lang="en-US" altLang="el-GR"/>
              <a:t>Second level</a:t>
            </a:r>
          </a:p>
          <a:p>
            <a:pPr lvl="2"/>
            <a:r>
              <a:rPr lang="en-US" altLang="el-GR"/>
              <a:t>Third level</a:t>
            </a:r>
          </a:p>
          <a:p>
            <a:pPr lvl="3"/>
            <a:r>
              <a:rPr lang="en-US" altLang="el-GR"/>
              <a:t>Fourth level</a:t>
            </a:r>
          </a:p>
          <a:p>
            <a:pPr lvl="4"/>
            <a:r>
              <a:rPr lang="en-US" altLang="el-GR"/>
              <a:t>Fifth level</a:t>
            </a:r>
          </a:p>
        </p:txBody>
      </p:sp>
      <p:sp>
        <p:nvSpPr>
          <p:cNvPr id="4" name="Date Placeholder 3">
            <a:extLst>
              <a:ext uri="{FF2B5EF4-FFF2-40B4-BE49-F238E27FC236}">
                <a16:creationId xmlns:a16="http://schemas.microsoft.com/office/drawing/2014/main" id="{9408211D-B515-4061-93EB-3715331FAADE}"/>
              </a:ext>
            </a:extLst>
          </p:cNvPr>
          <p:cNvSpPr>
            <a:spLocks noGrp="1"/>
          </p:cNvSpPr>
          <p:nvPr>
            <p:ph type="dt" sz="half" idx="2"/>
          </p:nvPr>
        </p:nvSpPr>
        <p:spPr>
          <a:xfrm>
            <a:off x="744339" y="7526096"/>
            <a:ext cx="2436019" cy="432318"/>
          </a:xfrm>
          <a:prstGeom prst="rect">
            <a:avLst/>
          </a:prstGeom>
        </p:spPr>
        <p:txBody>
          <a:bodyPr vert="horz" lIns="91440" tIns="45720" rIns="91440" bIns="45720" rtlCol="0" anchor="ctr"/>
          <a:lstStyle>
            <a:lvl1pPr algn="l" fontAlgn="auto">
              <a:spcBef>
                <a:spcPts val="0"/>
              </a:spcBef>
              <a:spcAft>
                <a:spcPts val="0"/>
              </a:spcAft>
              <a:defRPr sz="1066">
                <a:solidFill>
                  <a:schemeClr val="tx1">
                    <a:tint val="75000"/>
                  </a:schemeClr>
                </a:solidFill>
                <a:latin typeface="+mn-lt"/>
                <a:cs typeface="+mn-cs"/>
              </a:defRPr>
            </a:lvl1pPr>
          </a:lstStyle>
          <a:p>
            <a:pPr>
              <a:defRPr/>
            </a:pPr>
            <a:fld id="{7033970B-A2F7-4ACD-9FD3-380A4AC34BD1}" type="datetimeFigureOut">
              <a:rPr lang="en-US"/>
              <a:pPr>
                <a:defRPr/>
              </a:pPr>
              <a:t>11/13/2022</a:t>
            </a:fld>
            <a:endParaRPr lang="en-US"/>
          </a:p>
        </p:txBody>
      </p:sp>
      <p:sp>
        <p:nvSpPr>
          <p:cNvPr id="5" name="Footer Placeholder 4">
            <a:extLst>
              <a:ext uri="{FF2B5EF4-FFF2-40B4-BE49-F238E27FC236}">
                <a16:creationId xmlns:a16="http://schemas.microsoft.com/office/drawing/2014/main" id="{366FA460-6DF5-4AE1-82EC-5BE395A2EC41}"/>
              </a:ext>
            </a:extLst>
          </p:cNvPr>
          <p:cNvSpPr>
            <a:spLocks noGrp="1"/>
          </p:cNvSpPr>
          <p:nvPr>
            <p:ph type="ftr" sz="quarter" idx="3"/>
          </p:nvPr>
        </p:nvSpPr>
        <p:spPr>
          <a:xfrm>
            <a:off x="3586361" y="7526096"/>
            <a:ext cx="3654028" cy="432318"/>
          </a:xfrm>
          <a:prstGeom prst="rect">
            <a:avLst/>
          </a:prstGeom>
        </p:spPr>
        <p:txBody>
          <a:bodyPr vert="horz" lIns="91440" tIns="45720" rIns="91440" bIns="45720" rtlCol="0" anchor="ctr"/>
          <a:lstStyle>
            <a:lvl1pPr algn="ctr" fontAlgn="auto">
              <a:spcBef>
                <a:spcPts val="0"/>
              </a:spcBef>
              <a:spcAft>
                <a:spcPts val="0"/>
              </a:spcAft>
              <a:defRPr sz="1066">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A0DF587E-DD66-4CF8-8F9E-FE44AABC2033}"/>
              </a:ext>
            </a:extLst>
          </p:cNvPr>
          <p:cNvSpPr>
            <a:spLocks noGrp="1"/>
          </p:cNvSpPr>
          <p:nvPr>
            <p:ph type="sldNum" sz="quarter" idx="4"/>
          </p:nvPr>
        </p:nvSpPr>
        <p:spPr>
          <a:xfrm>
            <a:off x="7646392" y="7526096"/>
            <a:ext cx="2436019" cy="432318"/>
          </a:xfrm>
          <a:prstGeom prst="rect">
            <a:avLst/>
          </a:prstGeom>
        </p:spPr>
        <p:txBody>
          <a:bodyPr vert="horz" wrap="square" lIns="91440" tIns="45720" rIns="91440" bIns="45720" numCol="1" anchor="ctr" anchorCtr="0" compatLnSpc="1">
            <a:prstTxWarp prst="textNoShape">
              <a:avLst/>
            </a:prstTxWarp>
          </a:bodyPr>
          <a:lstStyle>
            <a:lvl1pPr algn="r">
              <a:defRPr sz="1066">
                <a:solidFill>
                  <a:srgbClr val="898989"/>
                </a:solidFill>
                <a:latin typeface="Calibri" panose="020F0502020204030204" pitchFamily="34" charset="0"/>
              </a:defRPr>
            </a:lvl1pPr>
          </a:lstStyle>
          <a:p>
            <a:fld id="{A15BEA7B-2213-4F66-9C86-3D7BFA39177B}" type="slidenum">
              <a:rPr lang="en-US" altLang="el-GR"/>
              <a:pPr/>
              <a:t>‹#›</a:t>
            </a:fld>
            <a:endParaRPr lang="en-US" altLang="el-GR"/>
          </a:p>
        </p:txBody>
      </p:sp>
    </p:spTree>
    <p:extLst>
      <p:ext uri="{BB962C8B-B14F-4D97-AF65-F5344CB8AC3E}">
        <p14:creationId xmlns:p14="http://schemas.microsoft.com/office/powerpoint/2010/main" val="1381631358"/>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Lst>
  <p:txStyles>
    <p:titleStyle>
      <a:lvl1pPr algn="l" defTabSz="811987" rtl="0" eaLnBrk="0" fontAlgn="base" hangingPunct="0">
        <a:lnSpc>
          <a:spcPct val="90000"/>
        </a:lnSpc>
        <a:spcBef>
          <a:spcPct val="0"/>
        </a:spcBef>
        <a:spcAft>
          <a:spcPct val="0"/>
        </a:spcAft>
        <a:defRPr sz="3907" kern="1200">
          <a:solidFill>
            <a:schemeClr val="tx1"/>
          </a:solidFill>
          <a:latin typeface="+mj-lt"/>
          <a:ea typeface="+mj-ea"/>
          <a:cs typeface="+mj-cs"/>
        </a:defRPr>
      </a:lvl1pPr>
      <a:lvl2pPr algn="l" defTabSz="811987" rtl="0" eaLnBrk="0" fontAlgn="base" hangingPunct="0">
        <a:lnSpc>
          <a:spcPct val="90000"/>
        </a:lnSpc>
        <a:spcBef>
          <a:spcPct val="0"/>
        </a:spcBef>
        <a:spcAft>
          <a:spcPct val="0"/>
        </a:spcAft>
        <a:defRPr sz="3907">
          <a:solidFill>
            <a:schemeClr val="tx1"/>
          </a:solidFill>
          <a:latin typeface="Calibri Light" pitchFamily="34" charset="0"/>
        </a:defRPr>
      </a:lvl2pPr>
      <a:lvl3pPr algn="l" defTabSz="811987" rtl="0" eaLnBrk="0" fontAlgn="base" hangingPunct="0">
        <a:lnSpc>
          <a:spcPct val="90000"/>
        </a:lnSpc>
        <a:spcBef>
          <a:spcPct val="0"/>
        </a:spcBef>
        <a:spcAft>
          <a:spcPct val="0"/>
        </a:spcAft>
        <a:defRPr sz="3907">
          <a:solidFill>
            <a:schemeClr val="tx1"/>
          </a:solidFill>
          <a:latin typeface="Calibri Light" pitchFamily="34" charset="0"/>
        </a:defRPr>
      </a:lvl3pPr>
      <a:lvl4pPr algn="l" defTabSz="811987" rtl="0" eaLnBrk="0" fontAlgn="base" hangingPunct="0">
        <a:lnSpc>
          <a:spcPct val="90000"/>
        </a:lnSpc>
        <a:spcBef>
          <a:spcPct val="0"/>
        </a:spcBef>
        <a:spcAft>
          <a:spcPct val="0"/>
        </a:spcAft>
        <a:defRPr sz="3907">
          <a:solidFill>
            <a:schemeClr val="tx1"/>
          </a:solidFill>
          <a:latin typeface="Calibri Light" pitchFamily="34" charset="0"/>
        </a:defRPr>
      </a:lvl4pPr>
      <a:lvl5pPr algn="l" defTabSz="811987" rtl="0" eaLnBrk="0" fontAlgn="base" hangingPunct="0">
        <a:lnSpc>
          <a:spcPct val="90000"/>
        </a:lnSpc>
        <a:spcBef>
          <a:spcPct val="0"/>
        </a:spcBef>
        <a:spcAft>
          <a:spcPct val="0"/>
        </a:spcAft>
        <a:defRPr sz="3907">
          <a:solidFill>
            <a:schemeClr val="tx1"/>
          </a:solidFill>
          <a:latin typeface="Calibri Light" pitchFamily="34" charset="0"/>
        </a:defRPr>
      </a:lvl5pPr>
      <a:lvl6pPr marL="541325" algn="l" defTabSz="811987" rtl="0" fontAlgn="base">
        <a:lnSpc>
          <a:spcPct val="90000"/>
        </a:lnSpc>
        <a:spcBef>
          <a:spcPct val="0"/>
        </a:spcBef>
        <a:spcAft>
          <a:spcPct val="0"/>
        </a:spcAft>
        <a:defRPr sz="3907">
          <a:solidFill>
            <a:schemeClr val="tx1"/>
          </a:solidFill>
          <a:latin typeface="Calibri Light" pitchFamily="34" charset="0"/>
        </a:defRPr>
      </a:lvl6pPr>
      <a:lvl7pPr marL="1082650" algn="l" defTabSz="811987" rtl="0" fontAlgn="base">
        <a:lnSpc>
          <a:spcPct val="90000"/>
        </a:lnSpc>
        <a:spcBef>
          <a:spcPct val="0"/>
        </a:spcBef>
        <a:spcAft>
          <a:spcPct val="0"/>
        </a:spcAft>
        <a:defRPr sz="3907">
          <a:solidFill>
            <a:schemeClr val="tx1"/>
          </a:solidFill>
          <a:latin typeface="Calibri Light" pitchFamily="34" charset="0"/>
        </a:defRPr>
      </a:lvl7pPr>
      <a:lvl8pPr marL="1623974" algn="l" defTabSz="811987" rtl="0" fontAlgn="base">
        <a:lnSpc>
          <a:spcPct val="90000"/>
        </a:lnSpc>
        <a:spcBef>
          <a:spcPct val="0"/>
        </a:spcBef>
        <a:spcAft>
          <a:spcPct val="0"/>
        </a:spcAft>
        <a:defRPr sz="3907">
          <a:solidFill>
            <a:schemeClr val="tx1"/>
          </a:solidFill>
          <a:latin typeface="Calibri Light" pitchFamily="34" charset="0"/>
        </a:defRPr>
      </a:lvl8pPr>
      <a:lvl9pPr marL="2165299" algn="l" defTabSz="811987" rtl="0" fontAlgn="base">
        <a:lnSpc>
          <a:spcPct val="90000"/>
        </a:lnSpc>
        <a:spcBef>
          <a:spcPct val="0"/>
        </a:spcBef>
        <a:spcAft>
          <a:spcPct val="0"/>
        </a:spcAft>
        <a:defRPr sz="3907">
          <a:solidFill>
            <a:schemeClr val="tx1"/>
          </a:solidFill>
          <a:latin typeface="Calibri Light" pitchFamily="34" charset="0"/>
        </a:defRPr>
      </a:lvl9pPr>
    </p:titleStyle>
    <p:bodyStyle>
      <a:lvl1pPr marL="202997" indent="-202997" algn="l" defTabSz="811987" rtl="0" eaLnBrk="0" fontAlgn="base" hangingPunct="0">
        <a:lnSpc>
          <a:spcPct val="90000"/>
        </a:lnSpc>
        <a:spcBef>
          <a:spcPts val="888"/>
        </a:spcBef>
        <a:spcAft>
          <a:spcPct val="0"/>
        </a:spcAft>
        <a:buFont typeface="Arial" panose="020B0604020202020204" pitchFamily="34" charset="0"/>
        <a:buChar char="•"/>
        <a:defRPr sz="2486" kern="1200">
          <a:solidFill>
            <a:schemeClr val="tx1"/>
          </a:solidFill>
          <a:latin typeface="+mn-lt"/>
          <a:ea typeface="+mn-ea"/>
          <a:cs typeface="+mn-cs"/>
        </a:defRPr>
      </a:lvl1pPr>
      <a:lvl2pPr marL="608990" indent="-202997" algn="l" defTabSz="811987" rtl="0" eaLnBrk="0" fontAlgn="base" hangingPunct="0">
        <a:lnSpc>
          <a:spcPct val="90000"/>
        </a:lnSpc>
        <a:spcBef>
          <a:spcPts val="444"/>
        </a:spcBef>
        <a:spcAft>
          <a:spcPct val="0"/>
        </a:spcAft>
        <a:buFont typeface="Arial" panose="020B0604020202020204" pitchFamily="34" charset="0"/>
        <a:buChar char="•"/>
        <a:defRPr sz="3315" kern="1200">
          <a:solidFill>
            <a:schemeClr val="tx1"/>
          </a:solidFill>
          <a:latin typeface="+mn-lt"/>
          <a:ea typeface="+mn-ea"/>
          <a:cs typeface="+mn-cs"/>
        </a:defRPr>
      </a:lvl2pPr>
      <a:lvl3pPr marL="1014984" indent="-202997" algn="l" defTabSz="811987" rtl="0" eaLnBrk="0" fontAlgn="base" hangingPunct="0">
        <a:lnSpc>
          <a:spcPct val="90000"/>
        </a:lnSpc>
        <a:spcBef>
          <a:spcPts val="444"/>
        </a:spcBef>
        <a:spcAft>
          <a:spcPct val="0"/>
        </a:spcAft>
        <a:buFont typeface="Arial" panose="020B0604020202020204" pitchFamily="34" charset="0"/>
        <a:buChar char="•"/>
        <a:defRPr sz="1776" kern="1200">
          <a:solidFill>
            <a:schemeClr val="tx1"/>
          </a:solidFill>
          <a:latin typeface="+mn-lt"/>
          <a:ea typeface="+mn-ea"/>
          <a:cs typeface="+mn-cs"/>
        </a:defRPr>
      </a:lvl3pPr>
      <a:lvl4pPr marL="1420978" indent="-202997" algn="l" defTabSz="811987" rtl="0" eaLnBrk="0" fontAlgn="base" hangingPunct="0">
        <a:lnSpc>
          <a:spcPct val="90000"/>
        </a:lnSpc>
        <a:spcBef>
          <a:spcPts val="444"/>
        </a:spcBef>
        <a:spcAft>
          <a:spcPct val="0"/>
        </a:spcAft>
        <a:buFont typeface="Arial" panose="020B0604020202020204" pitchFamily="34" charset="0"/>
        <a:buChar char="•"/>
        <a:defRPr sz="1539" kern="1200">
          <a:solidFill>
            <a:schemeClr val="tx1"/>
          </a:solidFill>
          <a:latin typeface="+mn-lt"/>
          <a:ea typeface="+mn-ea"/>
          <a:cs typeface="+mn-cs"/>
        </a:defRPr>
      </a:lvl4pPr>
      <a:lvl5pPr marL="1826971" indent="-202997" algn="l" defTabSz="811987" rtl="0" eaLnBrk="0" fontAlgn="base" hangingPunct="0">
        <a:lnSpc>
          <a:spcPct val="90000"/>
        </a:lnSpc>
        <a:spcBef>
          <a:spcPts val="444"/>
        </a:spcBef>
        <a:spcAft>
          <a:spcPct val="0"/>
        </a:spcAft>
        <a:buFont typeface="Arial" panose="020B0604020202020204" pitchFamily="34" charset="0"/>
        <a:buChar char="•"/>
        <a:defRPr sz="1539" kern="1200">
          <a:solidFill>
            <a:schemeClr val="tx1"/>
          </a:solidFill>
          <a:latin typeface="+mn-lt"/>
          <a:ea typeface="+mn-ea"/>
          <a:cs typeface="+mn-cs"/>
        </a:defRPr>
      </a:lvl5pPr>
      <a:lvl6pPr marL="2232965" indent="-202997" algn="l" defTabSz="811987" rtl="0" eaLnBrk="1" latinLnBrk="0" hangingPunct="1">
        <a:lnSpc>
          <a:spcPct val="90000"/>
        </a:lnSpc>
        <a:spcBef>
          <a:spcPts val="444"/>
        </a:spcBef>
        <a:buFont typeface="Arial"/>
        <a:buChar char="•"/>
        <a:defRPr sz="1598" kern="1200">
          <a:solidFill>
            <a:schemeClr val="tx1"/>
          </a:solidFill>
          <a:latin typeface="+mn-lt"/>
          <a:ea typeface="+mn-ea"/>
          <a:cs typeface="+mn-cs"/>
        </a:defRPr>
      </a:lvl6pPr>
      <a:lvl7pPr marL="2638958" indent="-202997" algn="l" defTabSz="811987" rtl="0" eaLnBrk="1" latinLnBrk="0" hangingPunct="1">
        <a:lnSpc>
          <a:spcPct val="90000"/>
        </a:lnSpc>
        <a:spcBef>
          <a:spcPts val="444"/>
        </a:spcBef>
        <a:buFont typeface="Arial"/>
        <a:buChar char="•"/>
        <a:defRPr sz="1598" kern="1200">
          <a:solidFill>
            <a:schemeClr val="tx1"/>
          </a:solidFill>
          <a:latin typeface="+mn-lt"/>
          <a:ea typeface="+mn-ea"/>
          <a:cs typeface="+mn-cs"/>
        </a:defRPr>
      </a:lvl7pPr>
      <a:lvl8pPr marL="3044952" indent="-202997" algn="l" defTabSz="811987" rtl="0" eaLnBrk="1" latinLnBrk="0" hangingPunct="1">
        <a:lnSpc>
          <a:spcPct val="90000"/>
        </a:lnSpc>
        <a:spcBef>
          <a:spcPts val="444"/>
        </a:spcBef>
        <a:buFont typeface="Arial"/>
        <a:buChar char="•"/>
        <a:defRPr sz="1598" kern="1200">
          <a:solidFill>
            <a:schemeClr val="tx1"/>
          </a:solidFill>
          <a:latin typeface="+mn-lt"/>
          <a:ea typeface="+mn-ea"/>
          <a:cs typeface="+mn-cs"/>
        </a:defRPr>
      </a:lvl8pPr>
      <a:lvl9pPr marL="3450946" indent="-202997" algn="l" defTabSz="811987" rtl="0" eaLnBrk="1" latinLnBrk="0" hangingPunct="1">
        <a:lnSpc>
          <a:spcPct val="90000"/>
        </a:lnSpc>
        <a:spcBef>
          <a:spcPts val="444"/>
        </a:spcBef>
        <a:buFont typeface="Arial"/>
        <a:buChar char="•"/>
        <a:defRPr sz="1598" kern="1200">
          <a:solidFill>
            <a:schemeClr val="tx1"/>
          </a:solidFill>
          <a:latin typeface="+mn-lt"/>
          <a:ea typeface="+mn-ea"/>
          <a:cs typeface="+mn-cs"/>
        </a:defRPr>
      </a:lvl9pPr>
    </p:bodyStyle>
    <p:otherStyle>
      <a:defPPr>
        <a:defRPr lang="en-US"/>
      </a:defPPr>
      <a:lvl1pPr marL="0" algn="l" defTabSz="811987" rtl="0" eaLnBrk="1" latinLnBrk="0" hangingPunct="1">
        <a:defRPr sz="1598" kern="1200">
          <a:solidFill>
            <a:schemeClr val="tx1"/>
          </a:solidFill>
          <a:latin typeface="+mn-lt"/>
          <a:ea typeface="+mn-ea"/>
          <a:cs typeface="+mn-cs"/>
        </a:defRPr>
      </a:lvl1pPr>
      <a:lvl2pPr marL="405994" algn="l" defTabSz="811987" rtl="0" eaLnBrk="1" latinLnBrk="0" hangingPunct="1">
        <a:defRPr sz="1598" kern="1200">
          <a:solidFill>
            <a:schemeClr val="tx1"/>
          </a:solidFill>
          <a:latin typeface="+mn-lt"/>
          <a:ea typeface="+mn-ea"/>
          <a:cs typeface="+mn-cs"/>
        </a:defRPr>
      </a:lvl2pPr>
      <a:lvl3pPr marL="811987" algn="l" defTabSz="811987" rtl="0" eaLnBrk="1" latinLnBrk="0" hangingPunct="1">
        <a:defRPr sz="1598" kern="1200">
          <a:solidFill>
            <a:schemeClr val="tx1"/>
          </a:solidFill>
          <a:latin typeface="+mn-lt"/>
          <a:ea typeface="+mn-ea"/>
          <a:cs typeface="+mn-cs"/>
        </a:defRPr>
      </a:lvl3pPr>
      <a:lvl4pPr marL="1217981" algn="l" defTabSz="811987" rtl="0" eaLnBrk="1" latinLnBrk="0" hangingPunct="1">
        <a:defRPr sz="1598" kern="1200">
          <a:solidFill>
            <a:schemeClr val="tx1"/>
          </a:solidFill>
          <a:latin typeface="+mn-lt"/>
          <a:ea typeface="+mn-ea"/>
          <a:cs typeface="+mn-cs"/>
        </a:defRPr>
      </a:lvl4pPr>
      <a:lvl5pPr marL="1623974" algn="l" defTabSz="811987" rtl="0" eaLnBrk="1" latinLnBrk="0" hangingPunct="1">
        <a:defRPr sz="1598" kern="1200">
          <a:solidFill>
            <a:schemeClr val="tx1"/>
          </a:solidFill>
          <a:latin typeface="+mn-lt"/>
          <a:ea typeface="+mn-ea"/>
          <a:cs typeface="+mn-cs"/>
        </a:defRPr>
      </a:lvl5pPr>
      <a:lvl6pPr marL="2029968" algn="l" defTabSz="811987" rtl="0" eaLnBrk="1" latinLnBrk="0" hangingPunct="1">
        <a:defRPr sz="1598" kern="1200">
          <a:solidFill>
            <a:schemeClr val="tx1"/>
          </a:solidFill>
          <a:latin typeface="+mn-lt"/>
          <a:ea typeface="+mn-ea"/>
          <a:cs typeface="+mn-cs"/>
        </a:defRPr>
      </a:lvl6pPr>
      <a:lvl7pPr marL="2435962" algn="l" defTabSz="811987" rtl="0" eaLnBrk="1" latinLnBrk="0" hangingPunct="1">
        <a:defRPr sz="1598" kern="1200">
          <a:solidFill>
            <a:schemeClr val="tx1"/>
          </a:solidFill>
          <a:latin typeface="+mn-lt"/>
          <a:ea typeface="+mn-ea"/>
          <a:cs typeface="+mn-cs"/>
        </a:defRPr>
      </a:lvl7pPr>
      <a:lvl8pPr marL="2841955" algn="l" defTabSz="811987" rtl="0" eaLnBrk="1" latinLnBrk="0" hangingPunct="1">
        <a:defRPr sz="1598" kern="1200">
          <a:solidFill>
            <a:schemeClr val="tx1"/>
          </a:solidFill>
          <a:latin typeface="+mn-lt"/>
          <a:ea typeface="+mn-ea"/>
          <a:cs typeface="+mn-cs"/>
        </a:defRPr>
      </a:lvl8pPr>
      <a:lvl9pPr marL="3247949" algn="l" defTabSz="811987" rtl="0" eaLnBrk="1" latinLnBrk="0" hangingPunct="1">
        <a:defRPr sz="159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chart" Target="../charts/chart2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chart" Target="../charts/chart2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chart" Target="../charts/chart3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chart" Target="../charts/chart3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chart" Target="../charts/chart3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chart" Target="../charts/chart4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chart" Target="../charts/chart4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chart" Target="../charts/chart52.xml"/><Relationship Id="rId2" Type="http://schemas.openxmlformats.org/officeDocument/2006/relationships/chart" Target="../charts/chart5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chart" Target="../charts/chart57.xml"/><Relationship Id="rId2" Type="http://schemas.openxmlformats.org/officeDocument/2006/relationships/chart" Target="../charts/chart56.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966498DB-4E10-6552-FA69-7089627E4308}"/>
              </a:ext>
            </a:extLst>
          </p:cNvPr>
          <p:cNvPicPr>
            <a:picLocks noChangeAspect="1"/>
          </p:cNvPicPr>
          <p:nvPr/>
        </p:nvPicPr>
        <p:blipFill rotWithShape="1">
          <a:blip r:embed="rId2">
            <a:extLst>
              <a:ext uri="{28A0092B-C50C-407E-A947-70E740481C1C}">
                <a14:useLocalDpi xmlns:a14="http://schemas.microsoft.com/office/drawing/2010/main" val="0"/>
              </a:ext>
            </a:extLst>
          </a:blip>
          <a:srcRect l="3902" r="12457" b="-1"/>
          <a:stretch/>
        </p:blipFill>
        <p:spPr bwMode="auto">
          <a:xfrm>
            <a:off x="2999958" y="674347"/>
            <a:ext cx="3239362" cy="95142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86C0C156-A228-BB95-6367-5A3DF0C777C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755" r="10201" b="-1"/>
          <a:stretch/>
        </p:blipFill>
        <p:spPr bwMode="auto">
          <a:xfrm>
            <a:off x="5413375" y="3312825"/>
            <a:ext cx="4437839" cy="318146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FC4ED15-505D-9644-B2F8-C46B854A1B9A}"/>
              </a:ext>
            </a:extLst>
          </p:cNvPr>
          <p:cNvSpPr txBox="1"/>
          <p:nvPr/>
        </p:nvSpPr>
        <p:spPr>
          <a:xfrm>
            <a:off x="790739" y="3477506"/>
            <a:ext cx="3669540" cy="2419124"/>
          </a:xfrm>
          <a:prstGeom prst="rect">
            <a:avLst/>
          </a:prstGeom>
          <a:solidFill>
            <a:schemeClr val="accent1"/>
          </a:solidFill>
        </p:spPr>
        <p:txBody>
          <a:bodyPr wrap="square">
            <a:spAutoFit/>
          </a:bodyPr>
          <a:lstStyle/>
          <a:p>
            <a:pPr marL="0" marR="0" lvl="0" indent="0" algn="l" defTabSz="811987" rtl="0" eaLnBrk="1" fontAlgn="auto" latinLnBrk="0" hangingPunct="1">
              <a:lnSpc>
                <a:spcPct val="90000"/>
              </a:lnSpc>
              <a:spcBef>
                <a:spcPts val="888"/>
              </a:spcBef>
              <a:spcAft>
                <a:spcPts val="0"/>
              </a:spcAft>
              <a:buClrTx/>
              <a:buSzTx/>
              <a:buFont typeface="Arial" panose="020B0604020202020204" pitchFamily="34" charset="0"/>
              <a:buNone/>
              <a:tabLst/>
              <a:defRPr/>
            </a:pPr>
            <a:r>
              <a:rPr kumimoji="0" lang="el-GR" sz="2400" b="1" i="0" u="none" strike="noStrike" kern="1200" cap="none" spc="0" normalizeH="0" baseline="0" noProof="0" dirty="0">
                <a:ln>
                  <a:noFill/>
                </a:ln>
                <a:solidFill>
                  <a:schemeClr val="bg1"/>
                </a:solidFill>
                <a:effectLst/>
                <a:uLnTx/>
                <a:uFillTx/>
                <a:latin typeface="Univers"/>
                <a:ea typeface="+mn-ea"/>
                <a:cs typeface="+mn-cs"/>
              </a:rPr>
              <a:t>Διενέργεια μέτρησης της κοινής γνώμης στα νησιά Νοτίου Αιγαίου, για θέματα προστασίας περιβάλλοντος, διαχείρισης απορριμμάτων, κλπ.</a:t>
            </a:r>
          </a:p>
        </p:txBody>
      </p:sp>
      <p:sp>
        <p:nvSpPr>
          <p:cNvPr id="7" name="TextBox 6">
            <a:extLst>
              <a:ext uri="{FF2B5EF4-FFF2-40B4-BE49-F238E27FC236}">
                <a16:creationId xmlns:a16="http://schemas.microsoft.com/office/drawing/2014/main" id="{3E13627B-6430-C29F-3D56-26CCAFC7DF50}"/>
              </a:ext>
            </a:extLst>
          </p:cNvPr>
          <p:cNvSpPr txBox="1"/>
          <p:nvPr/>
        </p:nvSpPr>
        <p:spPr>
          <a:xfrm>
            <a:off x="5413375" y="2385584"/>
            <a:ext cx="4437839" cy="707886"/>
          </a:xfrm>
          <a:prstGeom prst="rect">
            <a:avLst/>
          </a:prstGeom>
          <a:solidFill>
            <a:schemeClr val="accent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000" b="1" i="0" u="none" strike="noStrike" kern="0" cap="none" spc="0" normalizeH="0" baseline="0" noProof="0" dirty="0">
                <a:ln>
                  <a:noFill/>
                </a:ln>
                <a:solidFill>
                  <a:schemeClr val="bg1"/>
                </a:solidFill>
                <a:effectLst/>
                <a:uLnTx/>
                <a:uFillTx/>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kumimoji="0" lang="el-GR" sz="2000" b="1" i="0" u="none" strike="noStrike" kern="0" cap="none" spc="0" normalizeH="0" baseline="0" noProof="0" dirty="0">
              <a:ln>
                <a:noFill/>
              </a:ln>
              <a:solidFill>
                <a:schemeClr val="bg1"/>
              </a:solidFill>
              <a:effectLst/>
              <a:uLnTx/>
              <a:uFillTx/>
              <a:latin typeface="Calibri"/>
              <a:ea typeface="+mn-ea"/>
              <a:cs typeface="+mn-cs"/>
            </a:endParaRPr>
          </a:p>
        </p:txBody>
      </p:sp>
    </p:spTree>
    <p:extLst>
      <p:ext uri="{BB962C8B-B14F-4D97-AF65-F5344CB8AC3E}">
        <p14:creationId xmlns:p14="http://schemas.microsoft.com/office/powerpoint/2010/main" val="22225227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721924"/>
          </a:xfrm>
          <a:solidFill>
            <a:schemeClr val="accent1"/>
          </a:solidFill>
        </p:spPr>
        <p:txBody>
          <a:bodyPr>
            <a:normAutofit/>
          </a:bodyPr>
          <a:lstStyle/>
          <a:p>
            <a:r>
              <a:rPr lang="el-GR" sz="2000" b="1" dirty="0">
                <a:solidFill>
                  <a:schemeClr val="bg1"/>
                </a:solidFill>
              </a:rPr>
              <a:t>Ποιο θεωρείτε το μεγαλύτερο περιβαλλοντικό πρόβλημα;</a:t>
            </a:r>
            <a:endParaRPr lang="en-US" sz="2000" b="1" dirty="0">
              <a:solidFill>
                <a:schemeClr val="bg1"/>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69231422"/>
              </p:ext>
            </p:extLst>
          </p:nvPr>
        </p:nvGraphicFramePr>
        <p:xfrm>
          <a:off x="541338" y="1895475"/>
          <a:ext cx="9744075" cy="5357813"/>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6">
            <a:extLst>
              <a:ext uri="{FF2B5EF4-FFF2-40B4-BE49-F238E27FC236}">
                <a16:creationId xmlns:a16="http://schemas.microsoft.com/office/drawing/2014/main" id="{8DADB0B2-53C4-9A28-B57F-0F7BAD19D1B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31A9EA65-A382-7563-2964-720B0090A5A2}"/>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1892745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374755"/>
            <a:ext cx="9338072" cy="749508"/>
          </a:xfrm>
          <a:solidFill>
            <a:schemeClr val="accent1"/>
          </a:solidFill>
        </p:spPr>
        <p:txBody>
          <a:bodyPr>
            <a:noAutofit/>
          </a:bodyPr>
          <a:lstStyle/>
          <a:p>
            <a:r>
              <a:rPr lang="el-GR" sz="2000" b="1" dirty="0">
                <a:solidFill>
                  <a:schemeClr val="bg1"/>
                </a:solidFill>
              </a:rPr>
              <a:t>Πιστεύετε ότι προστατεύεται αποτελεσματικά η φύση στην περιοχή σας;</a:t>
            </a:r>
            <a:br>
              <a:rPr lang="en-US" sz="2000" b="1" dirty="0">
                <a:solidFill>
                  <a:schemeClr val="bg1"/>
                </a:solidFill>
              </a:rPr>
            </a:br>
            <a:endParaRPr lang="el-GR" sz="2000" b="1" dirty="0">
              <a:solidFill>
                <a:schemeClr val="bg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53048562"/>
              </p:ext>
            </p:extLst>
          </p:nvPr>
        </p:nvGraphicFramePr>
        <p:xfrm>
          <a:off x="541338" y="1304925"/>
          <a:ext cx="9744075" cy="5948363"/>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6">
            <a:extLst>
              <a:ext uri="{FF2B5EF4-FFF2-40B4-BE49-F238E27FC236}">
                <a16:creationId xmlns:a16="http://schemas.microsoft.com/office/drawing/2014/main" id="{09C9F501-C32B-6570-45F8-217D2D7B13B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03541EFB-0CAB-EBF8-E7C0-B4014E5A32DE}"/>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1353423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871825"/>
          </a:xfrm>
          <a:solidFill>
            <a:schemeClr val="accent1"/>
          </a:solidFill>
        </p:spPr>
        <p:txBody>
          <a:bodyPr>
            <a:normAutofit/>
          </a:bodyPr>
          <a:lstStyle/>
          <a:p>
            <a:r>
              <a:rPr lang="el-GR" sz="2000" b="1" dirty="0">
                <a:solidFill>
                  <a:schemeClr val="bg1"/>
                </a:solidFill>
              </a:rPr>
              <a:t>Πιστεύετε ότι προστατεύεται αποτελεσματικά η φύση στην περιοχή σας;</a:t>
            </a:r>
            <a:br>
              <a:rPr lang="en-US" sz="2000" b="1" dirty="0">
                <a:solidFill>
                  <a:schemeClr val="bg1"/>
                </a:solidFill>
              </a:rPr>
            </a:br>
            <a:endParaRPr lang="el-GR" sz="2000" b="1"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2920684203"/>
              </p:ext>
            </p:extLst>
          </p:nvPr>
        </p:nvGraphicFramePr>
        <p:xfrm>
          <a:off x="533964" y="1989239"/>
          <a:ext cx="9744074" cy="4351604"/>
        </p:xfrm>
        <a:graphic>
          <a:graphicData uri="http://schemas.openxmlformats.org/drawingml/2006/table">
            <a:tbl>
              <a:tblPr>
                <a:tableStyleId>{6E25E649-3F16-4E02-A733-19D2CDBF48F0}</a:tableStyleId>
              </a:tblPr>
              <a:tblGrid>
                <a:gridCol w="1702341">
                  <a:extLst>
                    <a:ext uri="{9D8B030D-6E8A-4147-A177-3AD203B41FA5}">
                      <a16:colId xmlns:a16="http://schemas.microsoft.com/office/drawing/2014/main" val="20000"/>
                    </a:ext>
                  </a:extLst>
                </a:gridCol>
                <a:gridCol w="1148819">
                  <a:extLst>
                    <a:ext uri="{9D8B030D-6E8A-4147-A177-3AD203B41FA5}">
                      <a16:colId xmlns:a16="http://schemas.microsoft.com/office/drawing/2014/main" val="20001"/>
                    </a:ext>
                  </a:extLst>
                </a:gridCol>
                <a:gridCol w="1148819">
                  <a:extLst>
                    <a:ext uri="{9D8B030D-6E8A-4147-A177-3AD203B41FA5}">
                      <a16:colId xmlns:a16="http://schemas.microsoft.com/office/drawing/2014/main" val="20002"/>
                    </a:ext>
                  </a:extLst>
                </a:gridCol>
                <a:gridCol w="1148819">
                  <a:extLst>
                    <a:ext uri="{9D8B030D-6E8A-4147-A177-3AD203B41FA5}">
                      <a16:colId xmlns:a16="http://schemas.microsoft.com/office/drawing/2014/main" val="20003"/>
                    </a:ext>
                  </a:extLst>
                </a:gridCol>
                <a:gridCol w="1148819">
                  <a:extLst>
                    <a:ext uri="{9D8B030D-6E8A-4147-A177-3AD203B41FA5}">
                      <a16:colId xmlns:a16="http://schemas.microsoft.com/office/drawing/2014/main" val="20004"/>
                    </a:ext>
                  </a:extLst>
                </a:gridCol>
                <a:gridCol w="1148819">
                  <a:extLst>
                    <a:ext uri="{9D8B030D-6E8A-4147-A177-3AD203B41FA5}">
                      <a16:colId xmlns:a16="http://schemas.microsoft.com/office/drawing/2014/main" val="20005"/>
                    </a:ext>
                  </a:extLst>
                </a:gridCol>
                <a:gridCol w="1148819">
                  <a:extLst>
                    <a:ext uri="{9D8B030D-6E8A-4147-A177-3AD203B41FA5}">
                      <a16:colId xmlns:a16="http://schemas.microsoft.com/office/drawing/2014/main" val="20006"/>
                    </a:ext>
                  </a:extLst>
                </a:gridCol>
                <a:gridCol w="1148819">
                  <a:extLst>
                    <a:ext uri="{9D8B030D-6E8A-4147-A177-3AD203B41FA5}">
                      <a16:colId xmlns:a16="http://schemas.microsoft.com/office/drawing/2014/main" val="20007"/>
                    </a:ext>
                  </a:extLst>
                </a:gridCol>
              </a:tblGrid>
              <a:tr h="257122">
                <a:tc rowSpan="2">
                  <a:txBody>
                    <a:bodyPr/>
                    <a:lstStyle/>
                    <a:p>
                      <a:pPr algn="l" fontAlgn="b"/>
                      <a:r>
                        <a:rPr lang="en-US" sz="1200" b="1" u="none" strike="noStrike" dirty="0">
                          <a:effectLst/>
                        </a:rPr>
                        <a:t> </a:t>
                      </a:r>
                      <a:endParaRPr lang="en-US" sz="1200" b="1" i="0" u="none" strike="noStrike" dirty="0">
                        <a:effectLst/>
                        <a:latin typeface="Arial Greek"/>
                      </a:endParaRPr>
                    </a:p>
                  </a:txBody>
                  <a:tcPr marL="6596" marR="6596" marT="6596"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gridSpan="7">
                  <a:txBody>
                    <a:bodyPr/>
                    <a:lstStyle/>
                    <a:p>
                      <a:pPr algn="ctr" fontAlgn="b"/>
                      <a:r>
                        <a:rPr lang="el-GR" sz="1200" b="1" u="none" strike="noStrike" dirty="0">
                          <a:effectLst/>
                        </a:rPr>
                        <a:t>Πιστεύετε ότι προστατεύεται αποτελεσματικά η φύση στην περιοχή σας;</a:t>
                      </a:r>
                      <a:endParaRPr lang="el-GR" sz="1200" b="1" i="0" u="none" strike="noStrike" dirty="0">
                        <a:effectLst/>
                        <a:latin typeface="Arial Greek"/>
                      </a:endParaRPr>
                    </a:p>
                  </a:txBody>
                  <a:tcPr marL="6596" marR="6596" marT="6596"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04509">
                <a:tc vMerge="1">
                  <a:txBody>
                    <a:bodyPr/>
                    <a:lstStyle/>
                    <a:p>
                      <a:endParaRPr lang="en-US"/>
                    </a:p>
                  </a:txBody>
                  <a:tcPr/>
                </a:tc>
                <a:tc>
                  <a:txBody>
                    <a:bodyPr/>
                    <a:lstStyle/>
                    <a:p>
                      <a:pPr algn="ctr" fontAlgn="b"/>
                      <a:r>
                        <a:rPr lang="el-GR" sz="1200" b="1" u="none" strike="noStrike" dirty="0">
                          <a:effectLst/>
                        </a:rPr>
                        <a:t>ΝΑΙ</a:t>
                      </a:r>
                      <a:endParaRPr lang="el-GR" sz="1200" b="1" i="0" u="none" strike="noStrike" dirty="0">
                        <a:effectLst/>
                        <a:latin typeface="Arial Greek"/>
                      </a:endParaRPr>
                    </a:p>
                  </a:txBody>
                  <a:tcPr marL="6596" marR="6596" marT="6596"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200" b="1" u="none" strike="noStrike" dirty="0">
                          <a:effectLst/>
                        </a:rPr>
                        <a:t>ΜΑΛΛΟΝ ΝΑΙ</a:t>
                      </a:r>
                      <a:endParaRPr lang="el-GR" sz="1200" b="1" i="0" u="none" strike="noStrike" dirty="0">
                        <a:effectLst/>
                        <a:latin typeface="Arial Greek"/>
                      </a:endParaRPr>
                    </a:p>
                  </a:txBody>
                  <a:tcPr marL="6596" marR="6596" marT="6596"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200" b="1" u="none" strike="noStrike" dirty="0">
                          <a:effectLst/>
                        </a:rPr>
                        <a:t>ΝΑΙ &amp; ΜΑΛΛΟΝ ΝΑΙ</a:t>
                      </a:r>
                      <a:endParaRPr lang="el-GR" sz="1200" b="1" i="0" u="none" strike="noStrike" dirty="0">
                        <a:effectLst/>
                        <a:latin typeface="Arial Greek"/>
                      </a:endParaRPr>
                    </a:p>
                  </a:txBody>
                  <a:tcPr marL="6596" marR="6596" marT="6596"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200" b="1" u="none" strike="noStrike" dirty="0">
                          <a:effectLst/>
                        </a:rPr>
                        <a:t>ΜΑΛΛΟΝ ΟΧΙ</a:t>
                      </a:r>
                      <a:endParaRPr lang="el-GR" sz="1200" b="1" i="0" u="none" strike="noStrike" dirty="0">
                        <a:effectLst/>
                        <a:latin typeface="Arial Greek"/>
                      </a:endParaRPr>
                    </a:p>
                  </a:txBody>
                  <a:tcPr marL="6596" marR="6596" marT="6596"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200" b="1" u="none" strike="noStrike" dirty="0">
                          <a:effectLst/>
                        </a:rPr>
                        <a:t>ΟΧΙ</a:t>
                      </a:r>
                      <a:endParaRPr lang="el-GR" sz="1200" b="1" i="0" u="none" strike="noStrike" dirty="0">
                        <a:effectLst/>
                        <a:latin typeface="Arial Greek"/>
                      </a:endParaRPr>
                    </a:p>
                  </a:txBody>
                  <a:tcPr marL="6596" marR="6596" marT="6596"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200" b="1" u="none" strike="noStrike" dirty="0">
                          <a:effectLst/>
                        </a:rPr>
                        <a:t>ΜΑΛΛΟΝ ΟΧΙ &amp; ΟΧΙ</a:t>
                      </a:r>
                      <a:endParaRPr lang="el-GR" sz="1200" b="1" i="0" u="none" strike="noStrike" dirty="0">
                        <a:effectLst/>
                        <a:latin typeface="Arial Greek"/>
                      </a:endParaRPr>
                    </a:p>
                  </a:txBody>
                  <a:tcPr marL="6596" marR="6596" marT="6596"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200" b="1" u="none" strike="noStrike" dirty="0">
                          <a:effectLst/>
                        </a:rPr>
                        <a:t>ΔΓ/ΔΑ</a:t>
                      </a:r>
                      <a:endParaRPr lang="el-GR" sz="1200" b="1" i="0" u="none" strike="noStrike" dirty="0">
                        <a:effectLst/>
                        <a:latin typeface="Arial Greek"/>
                      </a:endParaRPr>
                    </a:p>
                  </a:txBody>
                  <a:tcPr marL="6596" marR="6596" marT="6596"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504509">
                <a:tc>
                  <a:txBody>
                    <a:bodyPr/>
                    <a:lstStyle/>
                    <a:p>
                      <a:pPr algn="ctr" fontAlgn="t"/>
                      <a:r>
                        <a:rPr lang="el-GR" sz="1100" b="1" u="none" strike="noStrike">
                          <a:effectLst/>
                        </a:rPr>
                        <a:t>Π.Ε. ΣΥΡΟΥ ΔΗΜΟΣ ΣΥΡΟΥ - ΕΡΜΟΥΠΟΛΗΣ</a:t>
                      </a:r>
                      <a:endParaRPr lang="el-GR" sz="11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15,1%</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35,6%</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50,7%</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24,7%</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23,3%</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47,9%</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1,4%</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257122">
                <a:tc>
                  <a:txBody>
                    <a:bodyPr/>
                    <a:lstStyle/>
                    <a:p>
                      <a:pPr algn="ctr" fontAlgn="t"/>
                      <a:r>
                        <a:rPr lang="el-GR" sz="1100" b="1" u="none" strike="noStrike">
                          <a:effectLst/>
                        </a:rPr>
                        <a:t>Π.Ε. ΑΝΔΡΟΥ</a:t>
                      </a:r>
                      <a:endParaRPr lang="el-GR" sz="11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17,7%</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29,0%</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46,8%</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27,4%</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24,2%</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51,6%</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1,6%</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257122">
                <a:tc>
                  <a:txBody>
                    <a:bodyPr/>
                    <a:lstStyle/>
                    <a:p>
                      <a:pPr algn="ctr" fontAlgn="t"/>
                      <a:r>
                        <a:rPr lang="el-GR" sz="1100" b="1" u="none" strike="noStrike">
                          <a:effectLst/>
                        </a:rPr>
                        <a:t>Π.Ε. ΘΗΡΑΣ</a:t>
                      </a:r>
                      <a:endParaRPr lang="el-GR" sz="11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8,0%</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16,1%</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24,1%</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19,7%</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56,2%</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75,9%</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 </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257122">
                <a:tc>
                  <a:txBody>
                    <a:bodyPr/>
                    <a:lstStyle/>
                    <a:p>
                      <a:pPr algn="ctr" fontAlgn="t"/>
                      <a:r>
                        <a:rPr lang="el-GR" sz="1100" b="1" u="none" strike="noStrike">
                          <a:effectLst/>
                        </a:rPr>
                        <a:t>Π.Ε. ΚΑΛΥΜΝΟΥ</a:t>
                      </a:r>
                      <a:endParaRPr lang="el-GR" sz="11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17,3%</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13,4%</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30,7%</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21,3%</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47,5%</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68,8%</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0,5%</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r h="257122">
                <a:tc>
                  <a:txBody>
                    <a:bodyPr/>
                    <a:lstStyle/>
                    <a:p>
                      <a:pPr algn="ctr" fontAlgn="t"/>
                      <a:r>
                        <a:rPr lang="el-GR" sz="1100" b="1" u="none" strike="noStrike">
                          <a:effectLst/>
                        </a:rPr>
                        <a:t>Π.Ε. ΚΑΡΠΑΘΟΥ</a:t>
                      </a:r>
                      <a:endParaRPr lang="el-GR" sz="11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15,4%</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25,0%</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40,4%</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21,2%</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38,5%</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59,6%</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 </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6"/>
                  </a:ext>
                </a:extLst>
              </a:tr>
              <a:tr h="257122">
                <a:tc>
                  <a:txBody>
                    <a:bodyPr/>
                    <a:lstStyle/>
                    <a:p>
                      <a:pPr algn="ctr" fontAlgn="t"/>
                      <a:r>
                        <a:rPr lang="el-GR" sz="1100" b="1" u="none" strike="noStrike">
                          <a:effectLst/>
                        </a:rPr>
                        <a:t>Π.Ε. ΚΕΑΣ - ΚΥΘΝΟΥ</a:t>
                      </a:r>
                      <a:endParaRPr lang="el-GR" sz="11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37,0%</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22,2%</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59,3%</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7,4%</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33,3%</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40,7%</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 </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7"/>
                  </a:ext>
                </a:extLst>
              </a:tr>
              <a:tr h="257122">
                <a:tc>
                  <a:txBody>
                    <a:bodyPr/>
                    <a:lstStyle/>
                    <a:p>
                      <a:pPr algn="ctr" fontAlgn="t"/>
                      <a:r>
                        <a:rPr lang="el-GR" sz="1100" b="1" u="none" strike="noStrike">
                          <a:effectLst/>
                        </a:rPr>
                        <a:t>Π.Ε. ΚΩ</a:t>
                      </a:r>
                      <a:endParaRPr lang="el-GR" sz="11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22,6%</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33,9%</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56,4%</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20,6%</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22,2%</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42,8%</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0,8%</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8"/>
                  </a:ext>
                </a:extLst>
              </a:tr>
              <a:tr h="257122">
                <a:tc>
                  <a:txBody>
                    <a:bodyPr/>
                    <a:lstStyle/>
                    <a:p>
                      <a:pPr algn="ctr" fontAlgn="t"/>
                      <a:r>
                        <a:rPr lang="el-GR" sz="1100" b="1" u="none" strike="noStrike">
                          <a:effectLst/>
                        </a:rPr>
                        <a:t>Π.Ε. ΜΗΛΟΥ</a:t>
                      </a:r>
                      <a:endParaRPr lang="el-GR" sz="11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19,7%</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36,1%</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55,7%</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23,0%</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21,3%</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44,3%</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 </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9"/>
                  </a:ext>
                </a:extLst>
              </a:tr>
              <a:tr h="257122">
                <a:tc>
                  <a:txBody>
                    <a:bodyPr/>
                    <a:lstStyle/>
                    <a:p>
                      <a:pPr algn="ctr" fontAlgn="t"/>
                      <a:r>
                        <a:rPr lang="el-GR" sz="1100" b="1" u="none" strike="noStrike">
                          <a:effectLst/>
                        </a:rPr>
                        <a:t>Π.Ε. ΜΥΚΟΝΟΥ</a:t>
                      </a:r>
                      <a:endParaRPr lang="el-GR" sz="11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20,5%</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9,1%</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29,5%</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18,2%</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52,3%</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70,5%</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 </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0"/>
                  </a:ext>
                </a:extLst>
              </a:tr>
              <a:tr h="257122">
                <a:tc>
                  <a:txBody>
                    <a:bodyPr/>
                    <a:lstStyle/>
                    <a:p>
                      <a:pPr algn="ctr" fontAlgn="t"/>
                      <a:r>
                        <a:rPr lang="el-GR" sz="1100" b="1" u="none" strike="noStrike">
                          <a:effectLst/>
                        </a:rPr>
                        <a:t>Π.Ε. ΝΑΞΟΥ</a:t>
                      </a:r>
                      <a:endParaRPr lang="el-GR" sz="11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25,7%</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23,6%</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49,3%</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27,1%</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22,9%</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50,0%</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0,7%</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1"/>
                  </a:ext>
                </a:extLst>
              </a:tr>
              <a:tr h="257122">
                <a:tc>
                  <a:txBody>
                    <a:bodyPr/>
                    <a:lstStyle/>
                    <a:p>
                      <a:pPr algn="ctr" fontAlgn="t"/>
                      <a:r>
                        <a:rPr lang="el-GR" sz="1100" b="1" u="none" strike="noStrike">
                          <a:effectLst/>
                        </a:rPr>
                        <a:t>Π.Ε. ΠΑΡΟΥ</a:t>
                      </a:r>
                      <a:endParaRPr lang="el-GR" sz="11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11,9%</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34,7%</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46,5%</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22,8%</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29,7%</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52,5%</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1,0%</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2"/>
                  </a:ext>
                </a:extLst>
              </a:tr>
              <a:tr h="257122">
                <a:tc>
                  <a:txBody>
                    <a:bodyPr/>
                    <a:lstStyle/>
                    <a:p>
                      <a:pPr algn="ctr" fontAlgn="t"/>
                      <a:r>
                        <a:rPr lang="el-GR" sz="1100" b="1" u="none" strike="noStrike">
                          <a:effectLst/>
                        </a:rPr>
                        <a:t>Π.Ε. ΡΟΔΟΥ</a:t>
                      </a:r>
                      <a:endParaRPr lang="el-GR" sz="11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18,4%</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25,1%</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43,5%</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25,5%</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29,8%</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55,3%</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1,2%</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3"/>
                  </a:ext>
                </a:extLst>
              </a:tr>
              <a:tr h="257122">
                <a:tc>
                  <a:txBody>
                    <a:bodyPr/>
                    <a:lstStyle/>
                    <a:p>
                      <a:pPr algn="ctr" fontAlgn="t"/>
                      <a:r>
                        <a:rPr lang="el-GR" sz="1100" b="1" u="none" strike="noStrike">
                          <a:effectLst/>
                        </a:rPr>
                        <a:t>Π.Ε. ΤΗΝΟΥ</a:t>
                      </a:r>
                      <a:endParaRPr lang="el-GR" sz="11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20,3%</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20,3%</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40,7%</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27,1%</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32,2%</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59,3%</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 </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pic>
        <p:nvPicPr>
          <p:cNvPr id="4" name="Picture 6">
            <a:extLst>
              <a:ext uri="{FF2B5EF4-FFF2-40B4-BE49-F238E27FC236}">
                <a16:creationId xmlns:a16="http://schemas.microsoft.com/office/drawing/2014/main" id="{F2D888D4-6196-A23B-04EC-36EE058DF13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07AD1E44-E6CE-39CC-255F-3D4A7CDE3A57}"/>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4201032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757496"/>
          </a:xfrm>
          <a:solidFill>
            <a:schemeClr val="accent1"/>
          </a:solidFill>
        </p:spPr>
        <p:txBody>
          <a:bodyPr>
            <a:normAutofit/>
          </a:bodyPr>
          <a:lstStyle/>
          <a:p>
            <a:r>
              <a:rPr lang="el-GR" sz="2000" b="1" dirty="0">
                <a:solidFill>
                  <a:schemeClr val="bg1"/>
                </a:solidFill>
              </a:rPr>
              <a:t>Πιστεύετε ότι προστατεύεται αποτελεσματικά η φύση στην περιοχή σας;</a:t>
            </a:r>
            <a:br>
              <a:rPr lang="en-US" sz="2000" b="1" dirty="0">
                <a:solidFill>
                  <a:schemeClr val="bg1"/>
                </a:solidFill>
              </a:rPr>
            </a:br>
            <a:endParaRPr lang="el-GR" sz="2000" b="1" dirty="0">
              <a:solidFill>
                <a:schemeClr val="bg1"/>
              </a:solidFill>
            </a:endParaRPr>
          </a:p>
        </p:txBody>
      </p:sp>
      <p:sp>
        <p:nvSpPr>
          <p:cNvPr id="3" name="Text Placeholder 2"/>
          <p:cNvSpPr txBox="1">
            <a:spLocks/>
          </p:cNvSpPr>
          <p:nvPr/>
        </p:nvSpPr>
        <p:spPr>
          <a:xfrm>
            <a:off x="541337" y="1817617"/>
            <a:ext cx="4783695" cy="757496"/>
          </a:xfrm>
          <a:prstGeom prst="rect">
            <a:avLst/>
          </a:prstGeom>
        </p:spPr>
        <p:txBody>
          <a:bodyPr vert="horz" lIns="108177" tIns="54089" rIns="108177" bIns="54089" rtlCol="0">
            <a:normAutofit/>
          </a:bodyPr>
          <a:lstStyle>
            <a:lvl1pPr marL="405679" indent="-405679" algn="l" defTabSz="1081799"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78964" indent="-338063" algn="l" defTabSz="1081799"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52251" indent="-270449" algn="l" defTabSz="1081799"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931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340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749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15854"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567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597656"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lgn="ctr">
              <a:buNone/>
            </a:pPr>
            <a:r>
              <a:rPr lang="el-GR" sz="2000" b="1" dirty="0"/>
              <a:t>ΑΝΔΡΑΣ	</a:t>
            </a:r>
            <a:endParaRPr lang="en-US" sz="2000" b="1" dirty="0"/>
          </a:p>
        </p:txBody>
      </p:sp>
      <p:sp>
        <p:nvSpPr>
          <p:cNvPr id="5" name="Text Placeholder 4"/>
          <p:cNvSpPr txBox="1">
            <a:spLocks/>
          </p:cNvSpPr>
          <p:nvPr/>
        </p:nvSpPr>
        <p:spPr>
          <a:xfrm>
            <a:off x="5499839" y="1817617"/>
            <a:ext cx="4785574" cy="757496"/>
          </a:xfrm>
          <a:prstGeom prst="rect">
            <a:avLst/>
          </a:prstGeom>
        </p:spPr>
        <p:txBody>
          <a:bodyPr/>
          <a:lstStyle>
            <a:lvl1pPr marL="405679" indent="-405679" algn="l" defTabSz="1081799"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78964" indent="-338063" algn="l" defTabSz="1081799"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52251" indent="-270449" algn="l" defTabSz="1081799"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931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340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749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15854"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567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597656"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lgn="ctr">
              <a:buNone/>
            </a:pPr>
            <a:r>
              <a:rPr lang="el-GR" sz="2000" b="1" dirty="0"/>
              <a:t>ΓΥΝΑΙΚΑ</a:t>
            </a:r>
            <a:endParaRPr lang="en-US" sz="2000" b="1" dirty="0"/>
          </a:p>
        </p:txBody>
      </p:sp>
      <p:graphicFrame>
        <p:nvGraphicFramePr>
          <p:cNvPr id="7" name="Content Placeholder 6"/>
          <p:cNvGraphicFramePr>
            <a:graphicFrameLocks noGrp="1"/>
          </p:cNvGraphicFramePr>
          <p:nvPr>
            <p:ph sz="half" idx="4294967295"/>
            <p:extLst>
              <p:ext uri="{D42A27DB-BD31-4B8C-83A1-F6EECF244321}">
                <p14:modId xmlns:p14="http://schemas.microsoft.com/office/powerpoint/2010/main" val="1695896201"/>
              </p:ext>
            </p:extLst>
          </p:nvPr>
        </p:nvGraphicFramePr>
        <p:xfrm>
          <a:off x="541338" y="2574925"/>
          <a:ext cx="4783137" cy="46783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7"/>
          <p:cNvGraphicFramePr>
            <a:graphicFrameLocks noGrp="1"/>
          </p:cNvGraphicFramePr>
          <p:nvPr>
            <p:ph sz="quarter" idx="4294967295"/>
            <p:extLst>
              <p:ext uri="{D42A27DB-BD31-4B8C-83A1-F6EECF244321}">
                <p14:modId xmlns:p14="http://schemas.microsoft.com/office/powerpoint/2010/main" val="155621043"/>
              </p:ext>
            </p:extLst>
          </p:nvPr>
        </p:nvGraphicFramePr>
        <p:xfrm>
          <a:off x="5499100" y="2574925"/>
          <a:ext cx="4786313" cy="4678363"/>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6">
            <a:extLst>
              <a:ext uri="{FF2B5EF4-FFF2-40B4-BE49-F238E27FC236}">
                <a16:creationId xmlns:a16="http://schemas.microsoft.com/office/drawing/2014/main" id="{A36DB67E-3A33-E838-114C-3EC5AFAEA9C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D245BDE0-276D-D614-589F-9C090E89F8D2}"/>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2197994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976756"/>
          </a:xfrm>
          <a:solidFill>
            <a:schemeClr val="accent1"/>
          </a:solidFill>
        </p:spPr>
        <p:txBody>
          <a:bodyPr>
            <a:normAutofit/>
          </a:bodyPr>
          <a:lstStyle/>
          <a:p>
            <a:r>
              <a:rPr lang="el-GR" sz="2000" b="1" dirty="0">
                <a:solidFill>
                  <a:schemeClr val="bg1"/>
                </a:solidFill>
              </a:rPr>
              <a:t>Πιστεύετε ότι προστατεύεται αποτελεσματικά η φύση στην περιοχή σας;</a:t>
            </a:r>
            <a:br>
              <a:rPr lang="en-US" sz="2000" b="1" dirty="0">
                <a:solidFill>
                  <a:schemeClr val="bg1"/>
                </a:solidFill>
              </a:rPr>
            </a:br>
            <a:endParaRPr lang="el-GR" sz="1900" b="1" dirty="0">
              <a:solidFill>
                <a:schemeClr val="bg1"/>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004191622"/>
              </p:ext>
            </p:extLst>
          </p:nvPr>
        </p:nvGraphicFramePr>
        <p:xfrm>
          <a:off x="541338" y="1895475"/>
          <a:ext cx="9744075" cy="5357813"/>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6">
            <a:extLst>
              <a:ext uri="{FF2B5EF4-FFF2-40B4-BE49-F238E27FC236}">
                <a16:creationId xmlns:a16="http://schemas.microsoft.com/office/drawing/2014/main" id="{6F0E37EA-5F6B-E3D5-1891-AAEBC4CA373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78D28657-36AB-6290-D941-67C574FAA1ED}"/>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21979943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584615"/>
            <a:ext cx="9338072" cy="644577"/>
          </a:xfrm>
          <a:solidFill>
            <a:schemeClr val="accent1"/>
          </a:solidFill>
        </p:spPr>
        <p:txBody>
          <a:bodyPr>
            <a:noAutofit/>
          </a:bodyPr>
          <a:lstStyle/>
          <a:p>
            <a:r>
              <a:rPr lang="el-GR" sz="2000" b="1" dirty="0">
                <a:solidFill>
                  <a:schemeClr val="bg1"/>
                </a:solidFill>
              </a:rPr>
              <a:t>Από τι πιστεύετε ότι κινδυνεύει περισσότερο η φύση;</a:t>
            </a:r>
            <a:br>
              <a:rPr lang="en-US" sz="2000" b="1" dirty="0">
                <a:solidFill>
                  <a:schemeClr val="bg1"/>
                </a:solidFill>
              </a:rPr>
            </a:br>
            <a:endParaRPr lang="el-GR" sz="2000" b="1" dirty="0">
              <a:solidFill>
                <a:schemeClr val="bg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45598965"/>
              </p:ext>
            </p:extLst>
          </p:nvPr>
        </p:nvGraphicFramePr>
        <p:xfrm>
          <a:off x="541338" y="1484027"/>
          <a:ext cx="9744075" cy="5769262"/>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6">
            <a:extLst>
              <a:ext uri="{FF2B5EF4-FFF2-40B4-BE49-F238E27FC236}">
                <a16:creationId xmlns:a16="http://schemas.microsoft.com/office/drawing/2014/main" id="{E6E02249-95D4-865F-201D-4D2EA7911F0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CF046CCC-63D8-7C58-080E-6A8CCA6493B6}"/>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13534234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34518" y="329785"/>
            <a:ext cx="9347894" cy="974360"/>
          </a:xfrm>
          <a:solidFill>
            <a:schemeClr val="accent1"/>
          </a:solidFill>
        </p:spPr>
        <p:txBody>
          <a:bodyPr>
            <a:normAutofit/>
          </a:bodyPr>
          <a:lstStyle/>
          <a:p>
            <a:r>
              <a:rPr lang="el-GR" sz="2000" b="1" dirty="0">
                <a:solidFill>
                  <a:schemeClr val="bg1"/>
                </a:solidFill>
              </a:rPr>
              <a:t>Από τι πιστεύετε ότι κινδυνεύει περισσότερο η φύση;</a:t>
            </a:r>
            <a:br>
              <a:rPr lang="en-US" sz="2000" b="1" dirty="0">
                <a:solidFill>
                  <a:schemeClr val="bg1"/>
                </a:solidFill>
              </a:rPr>
            </a:br>
            <a:endParaRPr lang="el-GR" sz="19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720826366"/>
              </p:ext>
            </p:extLst>
          </p:nvPr>
        </p:nvGraphicFramePr>
        <p:xfrm>
          <a:off x="541338" y="1843791"/>
          <a:ext cx="9744076" cy="5231574"/>
        </p:xfrm>
        <a:graphic>
          <a:graphicData uri="http://schemas.openxmlformats.org/drawingml/2006/table">
            <a:tbl>
              <a:tblPr>
                <a:tableStyleId>{6E25E649-3F16-4E02-A733-19D2CDBF48F0}</a:tableStyleId>
              </a:tblPr>
              <a:tblGrid>
                <a:gridCol w="1642486">
                  <a:extLst>
                    <a:ext uri="{9D8B030D-6E8A-4147-A177-3AD203B41FA5}">
                      <a16:colId xmlns:a16="http://schemas.microsoft.com/office/drawing/2014/main" val="20000"/>
                    </a:ext>
                  </a:extLst>
                </a:gridCol>
                <a:gridCol w="1350265">
                  <a:extLst>
                    <a:ext uri="{9D8B030D-6E8A-4147-A177-3AD203B41FA5}">
                      <a16:colId xmlns:a16="http://schemas.microsoft.com/office/drawing/2014/main" val="20001"/>
                    </a:ext>
                  </a:extLst>
                </a:gridCol>
                <a:gridCol w="1350265">
                  <a:extLst>
                    <a:ext uri="{9D8B030D-6E8A-4147-A177-3AD203B41FA5}">
                      <a16:colId xmlns:a16="http://schemas.microsoft.com/office/drawing/2014/main" val="20002"/>
                    </a:ext>
                  </a:extLst>
                </a:gridCol>
                <a:gridCol w="1350265">
                  <a:extLst>
                    <a:ext uri="{9D8B030D-6E8A-4147-A177-3AD203B41FA5}">
                      <a16:colId xmlns:a16="http://schemas.microsoft.com/office/drawing/2014/main" val="20003"/>
                    </a:ext>
                  </a:extLst>
                </a:gridCol>
                <a:gridCol w="1350265">
                  <a:extLst>
                    <a:ext uri="{9D8B030D-6E8A-4147-A177-3AD203B41FA5}">
                      <a16:colId xmlns:a16="http://schemas.microsoft.com/office/drawing/2014/main" val="20004"/>
                    </a:ext>
                  </a:extLst>
                </a:gridCol>
                <a:gridCol w="1350265">
                  <a:extLst>
                    <a:ext uri="{9D8B030D-6E8A-4147-A177-3AD203B41FA5}">
                      <a16:colId xmlns:a16="http://schemas.microsoft.com/office/drawing/2014/main" val="20005"/>
                    </a:ext>
                  </a:extLst>
                </a:gridCol>
                <a:gridCol w="1350265">
                  <a:extLst>
                    <a:ext uri="{9D8B030D-6E8A-4147-A177-3AD203B41FA5}">
                      <a16:colId xmlns:a16="http://schemas.microsoft.com/office/drawing/2014/main" val="20006"/>
                    </a:ext>
                  </a:extLst>
                </a:gridCol>
              </a:tblGrid>
              <a:tr h="277483">
                <a:tc rowSpan="2">
                  <a:txBody>
                    <a:bodyPr/>
                    <a:lstStyle/>
                    <a:p>
                      <a:pPr algn="l" fontAlgn="b"/>
                      <a:r>
                        <a:rPr lang="en-US" sz="1200" b="1" u="none" strike="noStrike" dirty="0">
                          <a:effectLst/>
                        </a:rPr>
                        <a:t> </a:t>
                      </a:r>
                      <a:endParaRPr lang="en-US" sz="1200" b="1" i="0" u="none" strike="noStrike" dirty="0">
                        <a:effectLst/>
                        <a:latin typeface="Arial Greek"/>
                      </a:endParaRPr>
                    </a:p>
                  </a:txBody>
                  <a:tcPr marL="6364" marR="6364" marT="6364"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gridSpan="6">
                  <a:txBody>
                    <a:bodyPr/>
                    <a:lstStyle/>
                    <a:p>
                      <a:pPr algn="ctr" fontAlgn="b"/>
                      <a:r>
                        <a:rPr lang="el-GR" sz="1200" b="1" u="none" strike="noStrike">
                          <a:effectLst/>
                        </a:rPr>
                        <a:t>Από τι πιστεύετε ότι κινδυνεύει περισσότερο η φύση;</a:t>
                      </a:r>
                      <a:endParaRPr lang="el-GR" sz="1200" b="1" i="0" u="none" strike="noStrike">
                        <a:effectLst/>
                        <a:latin typeface="Arial Greek"/>
                      </a:endParaRPr>
                    </a:p>
                  </a:txBody>
                  <a:tcPr marL="6364" marR="6364" marT="6364"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079480">
                <a:tc vMerge="1">
                  <a:txBody>
                    <a:bodyPr/>
                    <a:lstStyle/>
                    <a:p>
                      <a:endParaRPr lang="en-US"/>
                    </a:p>
                  </a:txBody>
                  <a:tcPr/>
                </a:tc>
                <a:tc>
                  <a:txBody>
                    <a:bodyPr/>
                    <a:lstStyle/>
                    <a:p>
                      <a:pPr algn="ctr" fontAlgn="b"/>
                      <a:r>
                        <a:rPr lang="el-GR" sz="1200" b="1" u="none" strike="noStrike">
                          <a:effectLst/>
                        </a:rPr>
                        <a:t>Από την ανθρώπινη αυθαιρεσία</a:t>
                      </a:r>
                      <a:endParaRPr lang="el-GR" sz="1200" b="1" i="0" u="none" strike="noStrike">
                        <a:effectLst/>
                        <a:latin typeface="Arial Greek"/>
                      </a:endParaRPr>
                    </a:p>
                  </a:txBody>
                  <a:tcPr marL="6364" marR="6364" marT="6364"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200" b="1" u="none" strike="noStrike">
                          <a:effectLst/>
                        </a:rPr>
                        <a:t>Από την κλιματική κρίση και τις φυσικές καταστροφές</a:t>
                      </a:r>
                      <a:endParaRPr lang="el-GR" sz="1200" b="1" i="0" u="none" strike="noStrike">
                        <a:effectLst/>
                        <a:latin typeface="Arial Greek"/>
                      </a:endParaRPr>
                    </a:p>
                  </a:txBody>
                  <a:tcPr marL="6364" marR="6364" marT="6364"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200" b="1" u="none" strike="noStrike">
                          <a:effectLst/>
                        </a:rPr>
                        <a:t>Από την αδιαφορία των πολιτών</a:t>
                      </a:r>
                      <a:endParaRPr lang="el-GR" sz="1200" b="1" i="0" u="none" strike="noStrike">
                        <a:effectLst/>
                        <a:latin typeface="Arial Greek"/>
                      </a:endParaRPr>
                    </a:p>
                  </a:txBody>
                  <a:tcPr marL="6364" marR="6364" marT="6364"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200" b="1" u="none" strike="noStrike">
                          <a:effectLst/>
                        </a:rPr>
                        <a:t>Από την μη ύπαρξη μηχανισμών ελέγχου και προστασίας της φύσης</a:t>
                      </a:r>
                      <a:endParaRPr lang="el-GR" sz="1200" b="1" i="0" u="none" strike="noStrike">
                        <a:effectLst/>
                        <a:latin typeface="Arial Greek"/>
                      </a:endParaRPr>
                    </a:p>
                  </a:txBody>
                  <a:tcPr marL="6364" marR="6364" marT="6364"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200" b="1" u="none" strike="noStrike" dirty="0">
                          <a:effectLst/>
                        </a:rPr>
                        <a:t>ΑΛΛΟ</a:t>
                      </a:r>
                      <a:endParaRPr lang="el-GR" sz="1200" b="1" i="0" u="none" strike="noStrike" dirty="0">
                        <a:effectLst/>
                        <a:latin typeface="Arial Greek"/>
                      </a:endParaRPr>
                    </a:p>
                  </a:txBody>
                  <a:tcPr marL="6364" marR="6364" marT="6364"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200" b="1" u="none" strike="noStrike">
                          <a:effectLst/>
                        </a:rPr>
                        <a:t>ΔΓ/ΔΑ</a:t>
                      </a:r>
                      <a:endParaRPr lang="el-GR" sz="1200" b="1" i="0" u="none" strike="noStrike">
                        <a:effectLst/>
                        <a:latin typeface="Arial Greek"/>
                      </a:endParaRPr>
                    </a:p>
                  </a:txBody>
                  <a:tcPr marL="6364" marR="6364" marT="6364"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544815">
                <a:tc>
                  <a:txBody>
                    <a:bodyPr/>
                    <a:lstStyle/>
                    <a:p>
                      <a:pPr algn="ctr" fontAlgn="t"/>
                      <a:r>
                        <a:rPr lang="el-GR" sz="1200" b="1" u="none" strike="noStrike">
                          <a:effectLst/>
                        </a:rPr>
                        <a:t>Π.Ε. ΣΥΡΟΥ ΔΗΜΟΣ ΣΥΡΟΥ - ΕΡΜΟΥΠΟΛΗΣ</a:t>
                      </a:r>
                      <a:endParaRPr lang="el-GR" sz="1200" b="1" i="0" u="none" strike="noStrike">
                        <a:effectLst/>
                        <a:latin typeface="Arial Greek"/>
                      </a:endParaRPr>
                    </a:p>
                  </a:txBody>
                  <a:tcPr marL="6364" marR="6364" marT="6364"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34,2%</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4,8%</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26,0%</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23,3%</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9,6%</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2,1%</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277483">
                <a:tc>
                  <a:txBody>
                    <a:bodyPr/>
                    <a:lstStyle/>
                    <a:p>
                      <a:pPr algn="ctr" fontAlgn="t"/>
                      <a:r>
                        <a:rPr lang="el-GR" sz="1200" b="1" u="none" strike="noStrike">
                          <a:effectLst/>
                        </a:rPr>
                        <a:t>Π.Ε. ΑΝΔΡΟΥ</a:t>
                      </a:r>
                      <a:endParaRPr lang="el-GR" sz="1200" b="1" i="0" u="none" strike="noStrike">
                        <a:effectLst/>
                        <a:latin typeface="Arial Greek"/>
                      </a:endParaRPr>
                    </a:p>
                  </a:txBody>
                  <a:tcPr marL="6364" marR="6364" marT="6364"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32,3%</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14,5%</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30,6%</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19,4%</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3,2%</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277483">
                <a:tc>
                  <a:txBody>
                    <a:bodyPr/>
                    <a:lstStyle/>
                    <a:p>
                      <a:pPr algn="ctr" fontAlgn="t"/>
                      <a:r>
                        <a:rPr lang="el-GR" sz="1200" b="1" u="none" strike="noStrike">
                          <a:effectLst/>
                        </a:rPr>
                        <a:t>Π.Ε. ΘΗΡΑΣ</a:t>
                      </a:r>
                      <a:endParaRPr lang="el-GR" sz="1200" b="1" i="0" u="none" strike="noStrike">
                        <a:effectLst/>
                        <a:latin typeface="Arial Greek"/>
                      </a:endParaRPr>
                    </a:p>
                  </a:txBody>
                  <a:tcPr marL="6364" marR="6364" marT="6364"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46,7%</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3,6%</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27,7%</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16,8%</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3,6%</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1,5%</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277483">
                <a:tc>
                  <a:txBody>
                    <a:bodyPr/>
                    <a:lstStyle/>
                    <a:p>
                      <a:pPr algn="ctr" fontAlgn="t"/>
                      <a:r>
                        <a:rPr lang="el-GR" sz="1200" b="1" u="none" strike="noStrike">
                          <a:effectLst/>
                        </a:rPr>
                        <a:t>Π.Ε. ΚΑΛΥΜΝΟΥ</a:t>
                      </a:r>
                      <a:endParaRPr lang="el-GR" sz="1200" b="1" i="0" u="none" strike="noStrike">
                        <a:effectLst/>
                        <a:latin typeface="Arial Greek"/>
                      </a:endParaRPr>
                    </a:p>
                  </a:txBody>
                  <a:tcPr marL="6364" marR="6364" marT="6364"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38,6%</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5,0%</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27,7%</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20,3%</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7,4%</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1,0%</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r h="277483">
                <a:tc>
                  <a:txBody>
                    <a:bodyPr/>
                    <a:lstStyle/>
                    <a:p>
                      <a:pPr algn="ctr" fontAlgn="t"/>
                      <a:r>
                        <a:rPr lang="el-GR" sz="1200" b="1" u="none" strike="noStrike">
                          <a:effectLst/>
                        </a:rPr>
                        <a:t>Π.Ε. ΚΑΡΠΑΘΟΥ</a:t>
                      </a:r>
                      <a:endParaRPr lang="el-GR" sz="1200" b="1" i="0" u="none" strike="noStrike">
                        <a:effectLst/>
                        <a:latin typeface="Arial Greek"/>
                      </a:endParaRPr>
                    </a:p>
                  </a:txBody>
                  <a:tcPr marL="6364" marR="6364" marT="6364"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40,4%</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3,8%</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26,9%</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21,2%</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3,8%</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3,8%</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6"/>
                  </a:ext>
                </a:extLst>
              </a:tr>
              <a:tr h="277483">
                <a:tc>
                  <a:txBody>
                    <a:bodyPr/>
                    <a:lstStyle/>
                    <a:p>
                      <a:pPr algn="ctr" fontAlgn="t"/>
                      <a:r>
                        <a:rPr lang="el-GR" sz="1200" b="1" u="none" strike="noStrike">
                          <a:effectLst/>
                        </a:rPr>
                        <a:t>Π.Ε. ΚΕΑΣ - ΚΥΘΝΟΥ</a:t>
                      </a:r>
                      <a:endParaRPr lang="el-GR" sz="1200" b="1" i="0" u="none" strike="noStrike">
                        <a:effectLst/>
                        <a:latin typeface="Arial Greek"/>
                      </a:endParaRPr>
                    </a:p>
                  </a:txBody>
                  <a:tcPr marL="6364" marR="6364" marT="6364"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22,2%</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7,4%</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48,1%</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18,5%</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3,7%</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7"/>
                  </a:ext>
                </a:extLst>
              </a:tr>
              <a:tr h="277483">
                <a:tc>
                  <a:txBody>
                    <a:bodyPr/>
                    <a:lstStyle/>
                    <a:p>
                      <a:pPr algn="ctr" fontAlgn="t"/>
                      <a:r>
                        <a:rPr lang="el-GR" sz="1200" b="1" u="none" strike="noStrike">
                          <a:effectLst/>
                        </a:rPr>
                        <a:t>Π.Ε. ΚΩ</a:t>
                      </a:r>
                      <a:endParaRPr lang="el-GR" sz="1200" b="1" i="0" u="none" strike="noStrike">
                        <a:effectLst/>
                        <a:latin typeface="Arial Greek"/>
                      </a:endParaRPr>
                    </a:p>
                  </a:txBody>
                  <a:tcPr marL="6364" marR="6364" marT="6364"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40,1%</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7,0%</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26,8%</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16,7%</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6,2%</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3,1%</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8"/>
                  </a:ext>
                </a:extLst>
              </a:tr>
              <a:tr h="277483">
                <a:tc>
                  <a:txBody>
                    <a:bodyPr/>
                    <a:lstStyle/>
                    <a:p>
                      <a:pPr algn="ctr" fontAlgn="t"/>
                      <a:r>
                        <a:rPr lang="el-GR" sz="1200" b="1" u="none" strike="noStrike">
                          <a:effectLst/>
                        </a:rPr>
                        <a:t>Π.Ε. ΜΗΛΟΥ</a:t>
                      </a:r>
                      <a:endParaRPr lang="el-GR" sz="1200" b="1" i="0" u="none" strike="noStrike">
                        <a:effectLst/>
                        <a:latin typeface="Arial Greek"/>
                      </a:endParaRPr>
                    </a:p>
                  </a:txBody>
                  <a:tcPr marL="6364" marR="6364" marT="6364"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47,5%</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3,3%</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18,0%</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23,0%</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6,6%</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1,6%</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9"/>
                  </a:ext>
                </a:extLst>
              </a:tr>
              <a:tr h="277483">
                <a:tc>
                  <a:txBody>
                    <a:bodyPr/>
                    <a:lstStyle/>
                    <a:p>
                      <a:pPr algn="ctr" fontAlgn="t"/>
                      <a:r>
                        <a:rPr lang="el-GR" sz="1200" b="1" u="none" strike="noStrike">
                          <a:effectLst/>
                        </a:rPr>
                        <a:t>Π.Ε. ΜΥΚΟΝΟΥ</a:t>
                      </a:r>
                      <a:endParaRPr lang="el-GR" sz="1200" b="1" i="0" u="none" strike="noStrike">
                        <a:effectLst/>
                        <a:latin typeface="Arial Greek"/>
                      </a:endParaRPr>
                    </a:p>
                  </a:txBody>
                  <a:tcPr marL="6364" marR="6364" marT="6364"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38,6%</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6,8%</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25,0%</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18,2%</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9,1%</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2,3%</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0"/>
                  </a:ext>
                </a:extLst>
              </a:tr>
              <a:tr h="277483">
                <a:tc>
                  <a:txBody>
                    <a:bodyPr/>
                    <a:lstStyle/>
                    <a:p>
                      <a:pPr algn="ctr" fontAlgn="t"/>
                      <a:r>
                        <a:rPr lang="el-GR" sz="1200" b="1" u="none" strike="noStrike">
                          <a:effectLst/>
                        </a:rPr>
                        <a:t>Π.Ε. ΝΑΞΟΥ</a:t>
                      </a:r>
                      <a:endParaRPr lang="el-GR" sz="1200" b="1" i="0" u="none" strike="noStrike">
                        <a:effectLst/>
                        <a:latin typeface="Arial Greek"/>
                      </a:endParaRPr>
                    </a:p>
                  </a:txBody>
                  <a:tcPr marL="6364" marR="6364" marT="6364"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40,0%</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8,6%</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28,6%</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18,6%</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2,9%</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1,4%</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1"/>
                  </a:ext>
                </a:extLst>
              </a:tr>
              <a:tr h="277483">
                <a:tc>
                  <a:txBody>
                    <a:bodyPr/>
                    <a:lstStyle/>
                    <a:p>
                      <a:pPr algn="ctr" fontAlgn="t"/>
                      <a:r>
                        <a:rPr lang="el-GR" sz="1200" b="1" u="none" strike="noStrike">
                          <a:effectLst/>
                        </a:rPr>
                        <a:t>Π.Ε. ΠΑΡΟΥ</a:t>
                      </a:r>
                      <a:endParaRPr lang="el-GR" sz="1200" b="1" i="0" u="none" strike="noStrike">
                        <a:effectLst/>
                        <a:latin typeface="Arial Greek"/>
                      </a:endParaRPr>
                    </a:p>
                  </a:txBody>
                  <a:tcPr marL="6364" marR="6364" marT="6364"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48,5%</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6,9%</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25,7%</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13,9%</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5,0%</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2"/>
                  </a:ext>
                </a:extLst>
              </a:tr>
              <a:tr h="277483">
                <a:tc>
                  <a:txBody>
                    <a:bodyPr/>
                    <a:lstStyle/>
                    <a:p>
                      <a:pPr algn="ctr" fontAlgn="t"/>
                      <a:r>
                        <a:rPr lang="el-GR" sz="1200" b="1" u="none" strike="noStrike">
                          <a:effectLst/>
                        </a:rPr>
                        <a:t>Π.Ε. ΡΟΔΟΥ</a:t>
                      </a:r>
                      <a:endParaRPr lang="el-GR" sz="1200" b="1" i="0" u="none" strike="noStrike">
                        <a:effectLst/>
                        <a:latin typeface="Arial Greek"/>
                      </a:endParaRPr>
                    </a:p>
                  </a:txBody>
                  <a:tcPr marL="6364" marR="6364" marT="6364"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37,5%</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6,7%</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29,1%</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20,1%</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5,7%</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0,8%</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3"/>
                  </a:ext>
                </a:extLst>
              </a:tr>
              <a:tr h="277483">
                <a:tc>
                  <a:txBody>
                    <a:bodyPr/>
                    <a:lstStyle/>
                    <a:p>
                      <a:pPr algn="ctr" fontAlgn="t"/>
                      <a:r>
                        <a:rPr lang="el-GR" sz="1200" b="1" u="none" strike="noStrike">
                          <a:effectLst/>
                        </a:rPr>
                        <a:t>Π.Ε. ΤΗΝΟΥ</a:t>
                      </a:r>
                      <a:endParaRPr lang="el-GR" sz="1200" b="1" i="0" u="none" strike="noStrike">
                        <a:effectLst/>
                        <a:latin typeface="Arial Greek"/>
                      </a:endParaRPr>
                    </a:p>
                  </a:txBody>
                  <a:tcPr marL="6364" marR="6364" marT="6364"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50,8%</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8,5%</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22,0%</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11,9%</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6,8%</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 </a:t>
                      </a:r>
                      <a:endParaRPr lang="en-US" sz="1200" b="1" i="0" u="none" strike="noStrike" dirty="0">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pic>
        <p:nvPicPr>
          <p:cNvPr id="3" name="Picture 6">
            <a:extLst>
              <a:ext uri="{FF2B5EF4-FFF2-40B4-BE49-F238E27FC236}">
                <a16:creationId xmlns:a16="http://schemas.microsoft.com/office/drawing/2014/main" id="{0C5FCA83-B7D1-2BBD-5CFD-0E8BC366E41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3E9D70A8-0275-D823-AC11-F019E825D65D}"/>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31149958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961766"/>
          </a:xfrm>
          <a:solidFill>
            <a:schemeClr val="accent1"/>
          </a:solidFill>
        </p:spPr>
        <p:txBody>
          <a:bodyPr>
            <a:normAutofit/>
          </a:bodyPr>
          <a:lstStyle/>
          <a:p>
            <a:r>
              <a:rPr lang="el-GR" sz="2000" b="1" dirty="0">
                <a:solidFill>
                  <a:schemeClr val="bg1"/>
                </a:solidFill>
              </a:rPr>
              <a:t>Από τι πιστεύετε ότι κινδυνεύει περισσότερο η φύση;</a:t>
            </a:r>
            <a:br>
              <a:rPr lang="en-US" sz="2000" b="1" dirty="0">
                <a:solidFill>
                  <a:schemeClr val="bg1"/>
                </a:solidFill>
              </a:rPr>
            </a:br>
            <a:endParaRPr lang="el-GR" sz="1900" b="1" dirty="0">
              <a:solidFill>
                <a:schemeClr val="bg1"/>
              </a:solidFill>
            </a:endParaRPr>
          </a:p>
        </p:txBody>
      </p:sp>
      <p:sp>
        <p:nvSpPr>
          <p:cNvPr id="3" name="Text Placeholder 2"/>
          <p:cNvSpPr txBox="1">
            <a:spLocks/>
          </p:cNvSpPr>
          <p:nvPr/>
        </p:nvSpPr>
        <p:spPr>
          <a:xfrm>
            <a:off x="541337" y="1817617"/>
            <a:ext cx="4783695" cy="757496"/>
          </a:xfrm>
          <a:prstGeom prst="rect">
            <a:avLst/>
          </a:prstGeom>
        </p:spPr>
        <p:txBody>
          <a:bodyPr vert="horz" lIns="108177" tIns="54089" rIns="108177" bIns="54089" rtlCol="0">
            <a:normAutofit/>
          </a:bodyPr>
          <a:lstStyle>
            <a:lvl1pPr marL="405679" indent="-405679" algn="l" defTabSz="1081799"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78964" indent="-338063" algn="l" defTabSz="1081799"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52251" indent="-270449" algn="l" defTabSz="1081799"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931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340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749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15854"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567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597656"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lgn="ctr">
              <a:buNone/>
            </a:pPr>
            <a:r>
              <a:rPr lang="el-GR" sz="2000" b="1" dirty="0"/>
              <a:t>ΑΝΔΡΑΣ	</a:t>
            </a:r>
            <a:endParaRPr lang="en-US" sz="2000" b="1" dirty="0"/>
          </a:p>
        </p:txBody>
      </p:sp>
      <p:sp>
        <p:nvSpPr>
          <p:cNvPr id="5" name="Text Placeholder 4"/>
          <p:cNvSpPr txBox="1">
            <a:spLocks/>
          </p:cNvSpPr>
          <p:nvPr/>
        </p:nvSpPr>
        <p:spPr>
          <a:xfrm>
            <a:off x="5499839" y="1817617"/>
            <a:ext cx="4785574" cy="757496"/>
          </a:xfrm>
          <a:prstGeom prst="rect">
            <a:avLst/>
          </a:prstGeom>
        </p:spPr>
        <p:txBody>
          <a:bodyPr/>
          <a:lstStyle>
            <a:lvl1pPr marL="405679" indent="-405679" algn="l" defTabSz="1081799"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78964" indent="-338063" algn="l" defTabSz="1081799"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52251" indent="-270449" algn="l" defTabSz="1081799"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931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340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749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15854"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567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597656"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lgn="ctr">
              <a:buNone/>
            </a:pPr>
            <a:r>
              <a:rPr lang="el-GR" sz="2000" b="1" dirty="0"/>
              <a:t>ΓΥΝΑΙΚΑ</a:t>
            </a:r>
            <a:endParaRPr lang="en-US" sz="2000" b="1" dirty="0"/>
          </a:p>
        </p:txBody>
      </p:sp>
      <p:graphicFrame>
        <p:nvGraphicFramePr>
          <p:cNvPr id="7" name="Content Placeholder 6"/>
          <p:cNvGraphicFramePr>
            <a:graphicFrameLocks noGrp="1"/>
          </p:cNvGraphicFramePr>
          <p:nvPr>
            <p:ph sz="half" idx="4294967295"/>
            <p:extLst>
              <p:ext uri="{D42A27DB-BD31-4B8C-83A1-F6EECF244321}">
                <p14:modId xmlns:p14="http://schemas.microsoft.com/office/powerpoint/2010/main" val="469951543"/>
              </p:ext>
            </p:extLst>
          </p:nvPr>
        </p:nvGraphicFramePr>
        <p:xfrm>
          <a:off x="541338" y="2574925"/>
          <a:ext cx="4783137" cy="46783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7"/>
          <p:cNvGraphicFramePr>
            <a:graphicFrameLocks noGrp="1"/>
          </p:cNvGraphicFramePr>
          <p:nvPr>
            <p:ph sz="quarter" idx="4294967295"/>
            <p:extLst>
              <p:ext uri="{D42A27DB-BD31-4B8C-83A1-F6EECF244321}">
                <p14:modId xmlns:p14="http://schemas.microsoft.com/office/powerpoint/2010/main" val="1210470367"/>
              </p:ext>
            </p:extLst>
          </p:nvPr>
        </p:nvGraphicFramePr>
        <p:xfrm>
          <a:off x="5499100" y="2574925"/>
          <a:ext cx="4786313" cy="4678363"/>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6">
            <a:extLst>
              <a:ext uri="{FF2B5EF4-FFF2-40B4-BE49-F238E27FC236}">
                <a16:creationId xmlns:a16="http://schemas.microsoft.com/office/drawing/2014/main" id="{0BEB7B9C-031B-7A88-326A-C342FD975A5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068EFCBC-BB2A-19CA-4AC0-902DDAA814EA}"/>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4026569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901806"/>
          </a:xfrm>
          <a:solidFill>
            <a:schemeClr val="accent1"/>
          </a:solidFill>
        </p:spPr>
        <p:txBody>
          <a:bodyPr>
            <a:normAutofit/>
          </a:bodyPr>
          <a:lstStyle/>
          <a:p>
            <a:r>
              <a:rPr lang="el-GR" sz="2000" b="1" dirty="0">
                <a:solidFill>
                  <a:schemeClr val="bg1"/>
                </a:solidFill>
              </a:rPr>
              <a:t>Από τι πιστεύετε ότι κινδυνεύει περισσότερο η φύση;</a:t>
            </a:r>
            <a:br>
              <a:rPr lang="en-US" sz="2000" b="1" dirty="0">
                <a:solidFill>
                  <a:schemeClr val="bg1"/>
                </a:solidFill>
              </a:rPr>
            </a:br>
            <a:endParaRPr lang="el-GR" sz="1900" b="1" dirty="0">
              <a:solidFill>
                <a:schemeClr val="bg1"/>
              </a:solidFill>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054460311"/>
              </p:ext>
            </p:extLst>
          </p:nvPr>
        </p:nvGraphicFramePr>
        <p:xfrm>
          <a:off x="541338" y="1678899"/>
          <a:ext cx="9744075" cy="5574390"/>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6">
            <a:extLst>
              <a:ext uri="{FF2B5EF4-FFF2-40B4-BE49-F238E27FC236}">
                <a16:creationId xmlns:a16="http://schemas.microsoft.com/office/drawing/2014/main" id="{0F1576CE-E8B1-0614-8822-DADBE6405CF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490E598-47C8-4A12-092C-5F6D9AEFB935}"/>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40265694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841845"/>
          </a:xfrm>
          <a:solidFill>
            <a:schemeClr val="accent1"/>
          </a:solidFill>
        </p:spPr>
        <p:txBody>
          <a:bodyPr>
            <a:normAutofit/>
          </a:bodyPr>
          <a:lstStyle/>
          <a:p>
            <a:r>
              <a:rPr lang="el-GR" sz="2000" b="1" dirty="0">
                <a:solidFill>
                  <a:schemeClr val="bg1"/>
                </a:solidFill>
              </a:rPr>
              <a:t>Πιστεύετε ότι η Νομοθεσία για την Προστασία της φύσης...</a:t>
            </a:r>
            <a:br>
              <a:rPr lang="en-US" sz="2000" b="1" dirty="0">
                <a:solidFill>
                  <a:schemeClr val="bg1"/>
                </a:solidFill>
              </a:rPr>
            </a:br>
            <a:endParaRPr lang="el-GR" sz="1900" b="1" dirty="0">
              <a:solidFill>
                <a:schemeClr val="bg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79458129"/>
              </p:ext>
            </p:extLst>
          </p:nvPr>
        </p:nvGraphicFramePr>
        <p:xfrm>
          <a:off x="541338" y="2023672"/>
          <a:ext cx="9744075" cy="5229616"/>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6">
            <a:extLst>
              <a:ext uri="{FF2B5EF4-FFF2-40B4-BE49-F238E27FC236}">
                <a16:creationId xmlns:a16="http://schemas.microsoft.com/office/drawing/2014/main" id="{2C765163-60CB-796F-23D5-BE5E87C8511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984AF691-A242-1D1B-9D3C-27A443F3D7A9}"/>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1353423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80" name="Rectangle 3079">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4123" y="530509"/>
            <a:ext cx="3032031" cy="4500794"/>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3311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Calibri"/>
              <a:ea typeface="+mn-ea"/>
              <a:cs typeface="+mn-cs"/>
            </a:endParaRPr>
          </a:p>
        </p:txBody>
      </p:sp>
      <p:sp>
        <p:nvSpPr>
          <p:cNvPr id="3074" name="Title 5">
            <a:extLst>
              <a:ext uri="{FF2B5EF4-FFF2-40B4-BE49-F238E27FC236}">
                <a16:creationId xmlns:a16="http://schemas.microsoft.com/office/drawing/2014/main" id="{502C05B1-4969-4FE7-AB1C-D7CD6EF3055D}"/>
              </a:ext>
            </a:extLst>
          </p:cNvPr>
          <p:cNvSpPr>
            <a:spLocks noGrp="1"/>
          </p:cNvSpPr>
          <p:nvPr>
            <p:ph type="title"/>
          </p:nvPr>
        </p:nvSpPr>
        <p:spPr>
          <a:xfrm>
            <a:off x="690205" y="866138"/>
            <a:ext cx="2526589" cy="3833384"/>
          </a:xfrm>
        </p:spPr>
        <p:txBody>
          <a:bodyPr vert="horz" lIns="91440" tIns="45720" rIns="91440" bIns="45720" rtlCol="0" anchor="ctr">
            <a:normAutofit/>
          </a:bodyPr>
          <a:lstStyle/>
          <a:p>
            <a:pPr defTabSz="914400" eaLnBrk="1" hangingPunct="1"/>
            <a:r>
              <a:rPr lang="en-US" altLang="en-US" sz="3900" b="1" kern="1200" dirty="0">
                <a:solidFill>
                  <a:srgbClr val="FFFFFF"/>
                </a:solidFill>
                <a:latin typeface="+mj-lt"/>
                <a:ea typeface="+mj-ea"/>
                <a:cs typeface="+mj-cs"/>
              </a:rPr>
              <a:t>Τα</a:t>
            </a:r>
            <a:r>
              <a:rPr lang="en-US" altLang="en-US" sz="3900" b="1" kern="1200" dirty="0" err="1">
                <a:solidFill>
                  <a:srgbClr val="FFFFFF"/>
                </a:solidFill>
                <a:latin typeface="+mj-lt"/>
                <a:ea typeface="+mj-ea"/>
                <a:cs typeface="+mj-cs"/>
              </a:rPr>
              <a:t>υτότητ</a:t>
            </a:r>
            <a:r>
              <a:rPr lang="en-US" altLang="en-US" sz="3900" b="1" kern="1200" dirty="0">
                <a:solidFill>
                  <a:srgbClr val="FFFFFF"/>
                </a:solidFill>
                <a:latin typeface="+mj-lt"/>
                <a:ea typeface="+mj-ea"/>
                <a:cs typeface="+mj-cs"/>
              </a:rPr>
              <a:t>α Έρευνας</a:t>
            </a:r>
          </a:p>
        </p:txBody>
      </p:sp>
      <p:sp>
        <p:nvSpPr>
          <p:cNvPr id="3082" name="Rectangle 3081">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4122" y="5232487"/>
            <a:ext cx="3032031" cy="2344200"/>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3311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FFFF"/>
              </a:solidFill>
              <a:effectLst/>
              <a:uLnTx/>
              <a:uFillTx/>
              <a:latin typeface="Calibri"/>
              <a:ea typeface="+mn-ea"/>
              <a:cs typeface="+mn-cs"/>
            </a:endParaRPr>
          </a:p>
        </p:txBody>
      </p:sp>
      <p:sp>
        <p:nvSpPr>
          <p:cNvPr id="3084" name="Rectangle 3083">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1691" y="530509"/>
            <a:ext cx="6827526" cy="704821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3311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mn-cs"/>
            </a:endParaRPr>
          </a:p>
        </p:txBody>
      </p:sp>
      <p:sp>
        <p:nvSpPr>
          <p:cNvPr id="3075" name="4 - Θέση περιεχομένου">
            <a:extLst>
              <a:ext uri="{FF2B5EF4-FFF2-40B4-BE49-F238E27FC236}">
                <a16:creationId xmlns:a16="http://schemas.microsoft.com/office/drawing/2014/main" id="{3170FFDE-F728-4A8D-B6B6-5E3B1A1587F7}"/>
              </a:ext>
            </a:extLst>
          </p:cNvPr>
          <p:cNvSpPr>
            <a:spLocks noGrp="1"/>
          </p:cNvSpPr>
          <p:nvPr>
            <p:ph idx="1"/>
          </p:nvPr>
        </p:nvSpPr>
        <p:spPr>
          <a:xfrm>
            <a:off x="3889272" y="813263"/>
            <a:ext cx="6249528" cy="6482705"/>
          </a:xfrm>
        </p:spPr>
        <p:txBody>
          <a:bodyPr vert="horz" lIns="91440" tIns="45720" rIns="91440" bIns="45720" rtlCol="0" anchor="ctr">
            <a:normAutofit lnSpcReduction="10000"/>
          </a:bodyPr>
          <a:lstStyle/>
          <a:p>
            <a:pPr marL="0" indent="-228600" defTabSz="914400" eaLnBrk="1" hangingPunct="1"/>
            <a:endParaRPr lang="en-US" altLang="en-US" sz="1100" dirty="0"/>
          </a:p>
          <a:p>
            <a:pPr indent="-228600" defTabSz="914400" eaLnBrk="1" hangingPunct="1"/>
            <a:r>
              <a:rPr lang="en-US" altLang="en-US" sz="1400" b="1" dirty="0"/>
              <a:t>Η </a:t>
            </a:r>
            <a:r>
              <a:rPr lang="en-US" altLang="en-US" sz="1400" b="1" dirty="0" err="1"/>
              <a:t>Έρευν</a:t>
            </a:r>
            <a:r>
              <a:rPr lang="en-US" altLang="en-US" sz="1400" b="1" dirty="0"/>
              <a:t>α πραγματοποιήθηκε από την Opinion Poll Ε.Π.Ε – Αριθμός Μητρώου Ε.Σ.Ρ. 49.</a:t>
            </a:r>
          </a:p>
          <a:p>
            <a:pPr marL="0" indent="-228600" defTabSz="914400" eaLnBrk="1" hangingPunct="1"/>
            <a:endParaRPr lang="en-US" altLang="en-US" sz="1400" b="1" dirty="0"/>
          </a:p>
          <a:p>
            <a:pPr indent="-228600" defTabSz="914400" eaLnBrk="1" hangingPunct="1"/>
            <a:r>
              <a:rPr lang="en-US" altLang="en-US" sz="1400" b="1" dirty="0"/>
              <a:t>ΕΝΤΟΛΕΑΣ :  ΠΕΔ  ΝΟΤΙΟΥ  ΑΙΓΑΙΟΥ</a:t>
            </a:r>
          </a:p>
          <a:p>
            <a:pPr indent="-228600" defTabSz="914400" eaLnBrk="1" hangingPunct="1"/>
            <a:endParaRPr lang="en-US" altLang="en-US" sz="1400" b="1" dirty="0"/>
          </a:p>
          <a:p>
            <a:pPr indent="-228600" defTabSz="914400" eaLnBrk="1" hangingPunct="1"/>
            <a:r>
              <a:rPr lang="en-US" altLang="en-US" sz="1400" b="1" dirty="0"/>
              <a:t> ΕΞΕΤΑΖΟΜΕΝΟΣ ΠΛΗΘΥΣΜΟΣ: </a:t>
            </a:r>
            <a:r>
              <a:rPr lang="en-US" altLang="en-US" sz="1400" b="1" dirty="0" err="1"/>
              <a:t>Ηλικί</a:t>
            </a:r>
            <a:r>
              <a:rPr lang="en-US" altLang="en-US" sz="1400" b="1" dirty="0"/>
              <a:t>ας άνω των 17, με δικαίωμα    ψήφου</a:t>
            </a:r>
          </a:p>
          <a:p>
            <a:pPr marL="260147" indent="-228600" defTabSz="914400" eaLnBrk="1" hangingPunct="1"/>
            <a:r>
              <a:rPr lang="en-US" altLang="en-US" sz="1400" b="1" dirty="0"/>
              <a:t>ΜΕΓΕΘΟΣ ΔΕΙΓΜΑΤΟΣ:   5.007  </a:t>
            </a:r>
            <a:r>
              <a:rPr lang="en-US" altLang="en-US" sz="1400" b="1" dirty="0" err="1"/>
              <a:t>Νοικοκυριά</a:t>
            </a:r>
            <a:endParaRPr lang="en-US" altLang="en-US" sz="1400" b="1" dirty="0"/>
          </a:p>
          <a:p>
            <a:pPr marL="260147" indent="-228600" defTabSz="914400" eaLnBrk="1" hangingPunct="1"/>
            <a:endParaRPr lang="en-US" altLang="en-US" sz="1400" b="1" dirty="0"/>
          </a:p>
          <a:p>
            <a:pPr marL="260147" indent="-228600" defTabSz="914400" eaLnBrk="1" hangingPunct="1"/>
            <a:r>
              <a:rPr lang="en-US" altLang="en-US" sz="1400" b="1" dirty="0"/>
              <a:t>ΧΡΟΝΙΚΟ ΔΙΑΣΤΗΜΑ: από 27 </a:t>
            </a:r>
            <a:r>
              <a:rPr lang="en-US" altLang="en-US" sz="1400" b="1" dirty="0" err="1"/>
              <a:t>Οκτω</a:t>
            </a:r>
            <a:r>
              <a:rPr lang="en-US" altLang="en-US" sz="1400" b="1" dirty="0"/>
              <a:t>βρίου  έως  08  Νοεμβρίου     2022</a:t>
            </a:r>
          </a:p>
          <a:p>
            <a:pPr marL="260147" indent="-228600" defTabSz="914400" eaLnBrk="1" hangingPunct="1"/>
            <a:endParaRPr lang="en-US" altLang="en-US" sz="1400" b="1" dirty="0"/>
          </a:p>
          <a:p>
            <a:pPr marL="260147" indent="-228600" defTabSz="914400" eaLnBrk="1" hangingPunct="1"/>
            <a:r>
              <a:rPr lang="en-US" altLang="en-US" sz="1400" b="1" dirty="0"/>
              <a:t>ΠΕΡΙΟΧΗ ΔΙΕΞΑΓΩΓΗΣ: ΠΕΡΙΦΕΡΕΙΑ ΝΟΤΙΟΥ ΑΙΓΑΙΟΥ </a:t>
            </a:r>
          </a:p>
          <a:p>
            <a:pPr marL="260147" indent="-228600" defTabSz="914400" eaLnBrk="1" hangingPunct="1"/>
            <a:endParaRPr lang="en-US" altLang="en-US" sz="1400" b="1" dirty="0"/>
          </a:p>
          <a:p>
            <a:pPr marL="260147" indent="-228600" defTabSz="914400" eaLnBrk="1" hangingPunct="1"/>
            <a:r>
              <a:rPr lang="en-US" altLang="en-US" sz="1400" b="1" dirty="0"/>
              <a:t>ΜΕΘΟΔΟΣ ΔΕΙΓΜΑΤΟΛΗΨΙΑΣ: </a:t>
            </a:r>
            <a:r>
              <a:rPr lang="en-US" altLang="en-US" sz="1400" b="1" dirty="0" err="1"/>
              <a:t>Πολυστ</a:t>
            </a:r>
            <a:r>
              <a:rPr lang="en-US" altLang="en-US" sz="1400" b="1" dirty="0"/>
              <a:t>αδιακή τυχαία δειγματοληψία με χρήση quota βάσει  </a:t>
            </a:r>
            <a:r>
              <a:rPr lang="en-US" sz="1400" b="1" dirty="0"/>
              <a:t>Περιφερειακής Ενότητας</a:t>
            </a:r>
            <a:r>
              <a:rPr lang="en-US" altLang="en-US" sz="1400" b="1" dirty="0"/>
              <a:t>.</a:t>
            </a:r>
          </a:p>
          <a:p>
            <a:pPr marL="260147" indent="-228600" defTabSz="914400" eaLnBrk="1" hangingPunct="1"/>
            <a:endParaRPr lang="en-US" altLang="en-US" sz="1400" b="1" dirty="0"/>
          </a:p>
          <a:p>
            <a:pPr indent="-228600" defTabSz="914400" eaLnBrk="1" hangingPunct="1"/>
            <a:r>
              <a:rPr lang="en-US" altLang="en-US" sz="1400" b="1" dirty="0"/>
              <a:t>ΜΕΘΟΔΟΣ ΣΥΛΛΟΓΗΣ ΣΤΟΙΧΕΙΩΝ: </a:t>
            </a:r>
            <a:r>
              <a:rPr lang="en-US" altLang="en-US" sz="1400" b="1" dirty="0" err="1"/>
              <a:t>Τηλεφωνικές</a:t>
            </a:r>
            <a:r>
              <a:rPr lang="en-US" altLang="en-US" sz="1400" b="1" dirty="0"/>
              <a:t> </a:t>
            </a:r>
            <a:r>
              <a:rPr lang="en-US" altLang="en-US" sz="1400" b="1" dirty="0" err="1"/>
              <a:t>συνεντεύξεις</a:t>
            </a:r>
            <a:r>
              <a:rPr lang="en-US" altLang="en-US" sz="1400" b="1" dirty="0"/>
              <a:t> β</a:t>
            </a:r>
            <a:r>
              <a:rPr lang="en-US" altLang="en-US" sz="1400" b="1" dirty="0" err="1"/>
              <a:t>άσει</a:t>
            </a:r>
            <a:r>
              <a:rPr lang="en-US" altLang="en-US" sz="1400" b="1" dirty="0"/>
              <a:t> </a:t>
            </a:r>
            <a:r>
              <a:rPr lang="en-US" altLang="en-US" sz="1400" b="1" dirty="0" err="1"/>
              <a:t>ηλεκτρονικού</a:t>
            </a:r>
            <a:r>
              <a:rPr lang="en-US" altLang="en-US" sz="1400" b="1" dirty="0"/>
              <a:t> </a:t>
            </a:r>
            <a:r>
              <a:rPr lang="en-US" altLang="en-US" sz="1400" b="1" dirty="0" err="1"/>
              <a:t>ερωτημ</a:t>
            </a:r>
            <a:r>
              <a:rPr lang="en-US" altLang="en-US" sz="1400" b="1" dirty="0"/>
              <a:t>ατολογίου (CATI).</a:t>
            </a:r>
          </a:p>
          <a:p>
            <a:pPr indent="-228600" defTabSz="914400" eaLnBrk="1" hangingPunct="1"/>
            <a:endParaRPr lang="en-US" altLang="en-US" sz="1400" b="1" dirty="0"/>
          </a:p>
          <a:p>
            <a:pPr marL="358303" marR="0" lvl="0" indent="-228600" defTabSz="914400" eaLnBrk="1" fontAlgn="auto" hangingPunct="1">
              <a:spcBef>
                <a:spcPts val="567"/>
              </a:spcBef>
              <a:spcAft>
                <a:spcPts val="0"/>
              </a:spcAft>
              <a:buClrTx/>
              <a:buSzTx/>
              <a:tabLst>
                <a:tab pos="1479276" algn="l"/>
              </a:tabLst>
              <a:defRPr/>
            </a:pPr>
            <a:r>
              <a:rPr kumimoji="0" lang="en-US" sz="1400" b="1" i="0" u="none" strike="noStrike" cap="none" spc="-9" normalizeH="0" baseline="0" noProof="0" dirty="0" err="1">
                <a:ln>
                  <a:noFill/>
                </a:ln>
                <a:effectLst/>
                <a:uLnTx/>
                <a:uFillTx/>
              </a:rPr>
              <a:t>Προσω</a:t>
            </a:r>
            <a:r>
              <a:rPr kumimoji="0" lang="en-US" sz="1400" b="1" i="0" u="none" strike="noStrike" cap="none" spc="-9" normalizeH="0" baseline="0" noProof="0" dirty="0">
                <a:ln>
                  <a:noFill/>
                </a:ln>
                <a:effectLst/>
                <a:uLnTx/>
                <a:uFillTx/>
              </a:rPr>
              <a:t>πικό  </a:t>
            </a:r>
            <a:r>
              <a:rPr kumimoji="0" lang="en-US" sz="1400" b="1" i="0" u="none" strike="noStrike" cap="none" spc="0" normalizeH="0" baseline="0" noProof="0" dirty="0">
                <a:ln>
                  <a:noFill/>
                </a:ln>
                <a:effectLst/>
                <a:uLnTx/>
                <a:uFillTx/>
              </a:rPr>
              <a:t>field:</a:t>
            </a:r>
            <a:r>
              <a:rPr kumimoji="0" lang="en-US" sz="1400" b="1" i="0" u="none" strike="noStrike" cap="none" spc="14" normalizeH="0" baseline="0" noProof="0" dirty="0">
                <a:ln>
                  <a:noFill/>
                </a:ln>
                <a:effectLst/>
                <a:uLnTx/>
                <a:uFillTx/>
              </a:rPr>
              <a:t> </a:t>
            </a:r>
            <a:r>
              <a:rPr kumimoji="0" lang="en-US" sz="1400" b="1" i="0" u="none" strike="noStrike" cap="none" spc="-5" normalizeH="0" baseline="0" noProof="0" dirty="0">
                <a:ln>
                  <a:noFill/>
                </a:ln>
                <a:effectLst/>
                <a:uLnTx/>
                <a:uFillTx/>
              </a:rPr>
              <a:t>Εργαστήκαν</a:t>
            </a:r>
            <a:r>
              <a:rPr kumimoji="0" lang="en-US" sz="1400" b="1" i="0" u="none" strike="noStrike" cap="none" spc="41" normalizeH="0" baseline="0" noProof="0" dirty="0">
                <a:ln>
                  <a:noFill/>
                </a:ln>
                <a:effectLst/>
                <a:uLnTx/>
                <a:uFillTx/>
              </a:rPr>
              <a:t> </a:t>
            </a:r>
            <a:r>
              <a:rPr kumimoji="0" lang="en-US" sz="1400" b="1" i="0" u="none" strike="noStrike" cap="none" spc="5" normalizeH="0" baseline="0" noProof="0" dirty="0">
                <a:ln>
                  <a:noFill/>
                </a:ln>
                <a:effectLst/>
                <a:uLnTx/>
                <a:uFillTx/>
              </a:rPr>
              <a:t>35</a:t>
            </a:r>
            <a:r>
              <a:rPr kumimoji="0" lang="en-US" sz="1400" b="1" i="0" u="none" strike="noStrike" cap="none" spc="-5" normalizeH="0" baseline="0" noProof="0" dirty="0">
                <a:ln>
                  <a:noFill/>
                </a:ln>
                <a:effectLst/>
                <a:uLnTx/>
                <a:uFillTx/>
              </a:rPr>
              <a:t> ερευνητές</a:t>
            </a:r>
            <a:r>
              <a:rPr kumimoji="0" lang="en-US" sz="1400" b="1" i="0" u="none" strike="noStrike" cap="none" spc="381" normalizeH="0" baseline="0" noProof="0" dirty="0">
                <a:ln>
                  <a:noFill/>
                </a:ln>
                <a:effectLst/>
                <a:uLnTx/>
                <a:uFillTx/>
              </a:rPr>
              <a:t> </a:t>
            </a:r>
            <a:r>
              <a:rPr kumimoji="0" lang="en-US" sz="1400" b="1" i="0" u="none" strike="noStrike" cap="none" spc="-23" normalizeH="0" baseline="0" noProof="0" dirty="0">
                <a:ln>
                  <a:noFill/>
                </a:ln>
                <a:effectLst/>
                <a:uLnTx/>
                <a:uFillTx/>
              </a:rPr>
              <a:t>και</a:t>
            </a:r>
            <a:r>
              <a:rPr kumimoji="0" lang="en-US" sz="1400" b="1" i="0" u="none" strike="noStrike" cap="none" spc="32" normalizeH="0" baseline="0" noProof="0" dirty="0">
                <a:ln>
                  <a:noFill/>
                </a:ln>
                <a:effectLst/>
                <a:uLnTx/>
                <a:uFillTx/>
              </a:rPr>
              <a:t> </a:t>
            </a:r>
            <a:r>
              <a:rPr kumimoji="0" lang="en-US" sz="1400" b="1" i="0" u="none" strike="noStrike" cap="none" spc="5" normalizeH="0" baseline="0" noProof="0" dirty="0">
                <a:ln>
                  <a:noFill/>
                </a:ln>
                <a:effectLst/>
                <a:uLnTx/>
                <a:uFillTx/>
              </a:rPr>
              <a:t>1</a:t>
            </a:r>
            <a:r>
              <a:rPr kumimoji="0" lang="en-US" sz="1400" b="1" i="0" u="none" strike="noStrike" cap="none" spc="0" normalizeH="0" baseline="0" noProof="0" dirty="0">
                <a:ln>
                  <a:noFill/>
                </a:ln>
                <a:effectLst/>
                <a:uLnTx/>
                <a:uFillTx/>
              </a:rPr>
              <a:t> επόπτης</a:t>
            </a:r>
          </a:p>
          <a:p>
            <a:pPr marL="358303" marR="0" lvl="0" indent="-228600" defTabSz="914400" eaLnBrk="1" fontAlgn="auto" hangingPunct="1">
              <a:spcBef>
                <a:spcPts val="567"/>
              </a:spcBef>
              <a:spcAft>
                <a:spcPts val="0"/>
              </a:spcAft>
              <a:buClrTx/>
              <a:buSzTx/>
              <a:tabLst>
                <a:tab pos="1479276" algn="l"/>
              </a:tabLst>
              <a:defRPr/>
            </a:pPr>
            <a:endParaRPr lang="en-US" sz="1400" b="1" dirty="0"/>
          </a:p>
          <a:p>
            <a:pPr marL="72553" marR="0" lvl="0" indent="-228600" defTabSz="914400" eaLnBrk="1" fontAlgn="auto" hangingPunct="1">
              <a:spcBef>
                <a:spcPts val="567"/>
              </a:spcBef>
              <a:spcAft>
                <a:spcPts val="0"/>
              </a:spcAft>
              <a:buClrTx/>
              <a:buSzTx/>
              <a:tabLst>
                <a:tab pos="1479276" algn="l"/>
              </a:tabLst>
              <a:defRPr/>
            </a:pPr>
            <a:endParaRPr kumimoji="0" lang="en-US" sz="1400" b="1" i="0" u="none" strike="noStrike" cap="none" spc="0" normalizeH="0" baseline="0" noProof="0" dirty="0">
              <a:ln>
                <a:noFill/>
              </a:ln>
              <a:effectLst/>
              <a:uLnTx/>
              <a:uFillTx/>
            </a:endParaRPr>
          </a:p>
          <a:p>
            <a:pPr marL="239684" marR="133014" lvl="0" indent="-228600" defTabSz="914400" eaLnBrk="1" fontAlgn="auto" hangingPunct="1">
              <a:spcBef>
                <a:spcPts val="765"/>
              </a:spcBef>
              <a:spcAft>
                <a:spcPts val="0"/>
              </a:spcAft>
              <a:buClrTx/>
              <a:buSzTx/>
              <a:tabLst>
                <a:tab pos="183110" algn="l"/>
              </a:tabLst>
              <a:defRPr/>
            </a:pPr>
            <a:r>
              <a:rPr kumimoji="0" lang="en-US" sz="1400" b="1" i="0" u="none" strike="noStrike" cap="none" spc="5" normalizeH="0" baseline="0" noProof="0" dirty="0">
                <a:ln>
                  <a:noFill/>
                </a:ln>
                <a:effectLst/>
                <a:uLnTx/>
                <a:uFillTx/>
              </a:rPr>
              <a:t>Η </a:t>
            </a:r>
            <a:r>
              <a:rPr kumimoji="0" lang="en-US" sz="1400" b="1" i="0" u="none" strike="noStrike" cap="none" spc="0" normalizeH="0" baseline="0" noProof="0" dirty="0">
                <a:ln>
                  <a:noFill/>
                </a:ln>
                <a:effectLst/>
                <a:uLnTx/>
                <a:uFillTx/>
              </a:rPr>
              <a:t>Opinion</a:t>
            </a:r>
            <a:r>
              <a:rPr kumimoji="0" lang="en-US" sz="1400" b="1" i="0" u="none" strike="noStrike" cap="none" spc="14" normalizeH="0" baseline="0" noProof="0" dirty="0">
                <a:ln>
                  <a:noFill/>
                </a:ln>
                <a:effectLst/>
                <a:uLnTx/>
                <a:uFillTx/>
              </a:rPr>
              <a:t> </a:t>
            </a:r>
            <a:r>
              <a:rPr kumimoji="0" lang="en-US" sz="1400" b="1" i="0" u="none" strike="noStrike" cap="none" spc="-9" normalizeH="0" baseline="0" noProof="0" dirty="0">
                <a:ln>
                  <a:noFill/>
                </a:ln>
                <a:effectLst/>
                <a:uLnTx/>
                <a:uFillTx/>
              </a:rPr>
              <a:t>Poll</a:t>
            </a:r>
            <a:r>
              <a:rPr kumimoji="0" lang="en-US" sz="1400" b="1" i="0" u="none" strike="noStrike" cap="none" spc="0" normalizeH="0" baseline="0" noProof="0" dirty="0">
                <a:ln>
                  <a:noFill/>
                </a:ln>
                <a:effectLst/>
                <a:uLnTx/>
                <a:uFillTx/>
              </a:rPr>
              <a:t> ΕΠΕ.</a:t>
            </a:r>
            <a:r>
              <a:rPr kumimoji="0" lang="en-US" sz="1400" b="1" i="0" u="none" strike="noStrike" cap="none" spc="-5" normalizeH="0" baseline="0" noProof="0" dirty="0">
                <a:ln>
                  <a:noFill/>
                </a:ln>
                <a:effectLst/>
                <a:uLnTx/>
                <a:uFillTx/>
              </a:rPr>
              <a:t> </a:t>
            </a:r>
            <a:r>
              <a:rPr kumimoji="0" lang="en-US" sz="1400" b="1" i="0" u="none" strike="noStrike" cap="none" spc="0" normalizeH="0" baseline="0" noProof="0" dirty="0" err="1">
                <a:ln>
                  <a:noFill/>
                </a:ln>
                <a:effectLst/>
                <a:uLnTx/>
                <a:uFillTx/>
              </a:rPr>
              <a:t>Είν</a:t>
            </a:r>
            <a:r>
              <a:rPr kumimoji="0" lang="en-US" sz="1400" b="1" i="0" u="none" strike="noStrike" cap="none" spc="0" normalizeH="0" baseline="0" noProof="0" dirty="0">
                <a:ln>
                  <a:noFill/>
                </a:ln>
                <a:effectLst/>
                <a:uLnTx/>
                <a:uFillTx/>
              </a:rPr>
              <a:t>αι </a:t>
            </a:r>
            <a:r>
              <a:rPr kumimoji="0" lang="en-US" sz="1400" b="1" i="0" u="none" strike="noStrike" cap="none" spc="-5" normalizeH="0" baseline="0" noProof="0" dirty="0">
                <a:ln>
                  <a:noFill/>
                </a:ln>
                <a:effectLst/>
                <a:uLnTx/>
                <a:uFillTx/>
              </a:rPr>
              <a:t>μέλος</a:t>
            </a:r>
            <a:r>
              <a:rPr kumimoji="0" lang="en-US" sz="1400" b="1" i="0" u="none" strike="noStrike" cap="none" spc="14" normalizeH="0" baseline="0" noProof="0" dirty="0">
                <a:ln>
                  <a:noFill/>
                </a:ln>
                <a:effectLst/>
                <a:uLnTx/>
                <a:uFillTx/>
              </a:rPr>
              <a:t> </a:t>
            </a:r>
            <a:r>
              <a:rPr kumimoji="0" lang="en-US" sz="1400" b="1" i="0" u="none" strike="noStrike" cap="none" spc="0" normalizeH="0" baseline="0" noProof="0" dirty="0">
                <a:ln>
                  <a:noFill/>
                </a:ln>
                <a:effectLst/>
                <a:uLnTx/>
                <a:uFillTx/>
              </a:rPr>
              <a:t>του</a:t>
            </a:r>
            <a:r>
              <a:rPr kumimoji="0" lang="en-US" sz="1400" b="1" i="0" u="none" strike="noStrike" cap="none" spc="14" normalizeH="0" baseline="0" noProof="0" dirty="0">
                <a:ln>
                  <a:noFill/>
                </a:ln>
                <a:effectLst/>
                <a:uLnTx/>
                <a:uFillTx/>
              </a:rPr>
              <a:t> </a:t>
            </a:r>
            <a:r>
              <a:rPr kumimoji="0" lang="en-US" sz="1400" b="1" i="0" u="none" strike="noStrike" cap="none" spc="0" normalizeH="0" baseline="0" noProof="0" dirty="0">
                <a:ln>
                  <a:noFill/>
                </a:ln>
                <a:effectLst/>
                <a:uLnTx/>
                <a:uFillTx/>
              </a:rPr>
              <a:t>ΣΕΔΕΑ,</a:t>
            </a:r>
            <a:r>
              <a:rPr kumimoji="0" lang="en-US" sz="1400" b="1" i="0" u="none" strike="noStrike" cap="none" spc="-23" normalizeH="0" baseline="0" noProof="0" dirty="0">
                <a:ln>
                  <a:noFill/>
                </a:ln>
                <a:effectLst/>
                <a:uLnTx/>
                <a:uFillTx/>
              </a:rPr>
              <a:t> </a:t>
            </a:r>
            <a:r>
              <a:rPr kumimoji="0" lang="en-US" sz="1400" b="1" i="0" u="none" strike="noStrike" cap="none" spc="0" normalizeH="0" baseline="0" noProof="0" dirty="0">
                <a:ln>
                  <a:noFill/>
                </a:ln>
                <a:effectLst/>
                <a:uLnTx/>
                <a:uFillTx/>
              </a:rPr>
              <a:t>της ESOMAR,</a:t>
            </a:r>
            <a:r>
              <a:rPr kumimoji="0" lang="en-US" sz="1400" b="1" i="0" u="none" strike="noStrike" cap="none" spc="9" normalizeH="0" baseline="0" noProof="0" dirty="0">
                <a:ln>
                  <a:noFill/>
                </a:ln>
                <a:effectLst/>
                <a:uLnTx/>
                <a:uFillTx/>
              </a:rPr>
              <a:t> </a:t>
            </a:r>
            <a:r>
              <a:rPr kumimoji="0" lang="en-US" sz="1400" b="1" i="0" u="none" strike="noStrike" cap="none" spc="0" normalizeH="0" baseline="0" noProof="0" dirty="0">
                <a:ln>
                  <a:noFill/>
                </a:ln>
                <a:effectLst/>
                <a:uLnTx/>
                <a:uFillTx/>
              </a:rPr>
              <a:t>της</a:t>
            </a:r>
            <a:r>
              <a:rPr kumimoji="0" lang="en-US" sz="1400" b="1" i="0" u="none" strike="noStrike" cap="none" spc="14" normalizeH="0" baseline="0" noProof="0" dirty="0">
                <a:ln>
                  <a:noFill/>
                </a:ln>
                <a:effectLst/>
                <a:uLnTx/>
                <a:uFillTx/>
              </a:rPr>
              <a:t> </a:t>
            </a:r>
            <a:r>
              <a:rPr kumimoji="0" lang="en-US" sz="1400" b="1" i="0" u="none" strike="noStrike" cap="none" spc="-18" normalizeH="0" baseline="0" noProof="0" dirty="0">
                <a:ln>
                  <a:noFill/>
                </a:ln>
                <a:effectLst/>
                <a:uLnTx/>
                <a:uFillTx/>
              </a:rPr>
              <a:t>WAPOR</a:t>
            </a:r>
            <a:r>
              <a:rPr kumimoji="0" lang="en-US" sz="1400" b="1" i="0" u="none" strike="noStrike" cap="none" spc="5" normalizeH="0" baseline="0" noProof="0" dirty="0">
                <a:ln>
                  <a:noFill/>
                </a:ln>
                <a:effectLst/>
                <a:uLnTx/>
                <a:uFillTx/>
              </a:rPr>
              <a:t>  </a:t>
            </a:r>
            <a:r>
              <a:rPr kumimoji="0" lang="en-US" sz="1400" b="1" i="0" u="none" strike="noStrike" cap="none" spc="-18" normalizeH="0" baseline="0" noProof="0" dirty="0">
                <a:ln>
                  <a:noFill/>
                </a:ln>
                <a:effectLst/>
                <a:uLnTx/>
                <a:uFillTx/>
              </a:rPr>
              <a:t>και</a:t>
            </a:r>
            <a:r>
              <a:rPr kumimoji="0" lang="en-US" sz="1400" b="1" i="0" u="none" strike="noStrike" cap="none" spc="14" normalizeH="0" baseline="0" noProof="0" dirty="0">
                <a:ln>
                  <a:noFill/>
                </a:ln>
                <a:effectLst/>
                <a:uLnTx/>
                <a:uFillTx/>
              </a:rPr>
              <a:t> </a:t>
            </a:r>
            <a:r>
              <a:rPr kumimoji="0" lang="en-US" sz="1400" b="1" i="0" u="none" strike="noStrike" cap="none" spc="0" normalizeH="0" baseline="0" noProof="0" dirty="0">
                <a:ln>
                  <a:noFill/>
                </a:ln>
                <a:effectLst/>
                <a:uLnTx/>
                <a:uFillTx/>
              </a:rPr>
              <a:t>τηρεί </a:t>
            </a:r>
            <a:r>
              <a:rPr kumimoji="0" lang="en-US" sz="1400" b="1" i="0" u="none" strike="noStrike" cap="none" spc="-5" normalizeH="0" baseline="0" noProof="0" dirty="0">
                <a:ln>
                  <a:noFill/>
                </a:ln>
                <a:effectLst/>
                <a:uLnTx/>
                <a:uFillTx/>
              </a:rPr>
              <a:t>τον </a:t>
            </a:r>
            <a:r>
              <a:rPr kumimoji="0" lang="en-US" sz="1400" b="1" i="0" u="none" strike="noStrike" cap="none" spc="0" normalizeH="0" baseline="0" noProof="0" dirty="0">
                <a:ln>
                  <a:noFill/>
                </a:ln>
                <a:effectLst/>
                <a:uLnTx/>
                <a:uFillTx/>
              </a:rPr>
              <a:t> </a:t>
            </a:r>
            <a:r>
              <a:rPr kumimoji="0" lang="en-US" sz="1400" b="1" i="0" u="none" strike="noStrike" cap="none" spc="-9" normalizeH="0" baseline="0" noProof="0" dirty="0">
                <a:ln>
                  <a:noFill/>
                </a:ln>
                <a:effectLst/>
                <a:uLnTx/>
                <a:uFillTx/>
              </a:rPr>
              <a:t>κανονισμό</a:t>
            </a:r>
            <a:r>
              <a:rPr kumimoji="0" lang="en-US" sz="1400" b="1" i="0" u="none" strike="noStrike" cap="none" spc="32" normalizeH="0" baseline="0" noProof="0" dirty="0">
                <a:ln>
                  <a:noFill/>
                </a:ln>
                <a:effectLst/>
                <a:uLnTx/>
                <a:uFillTx/>
              </a:rPr>
              <a:t> </a:t>
            </a:r>
            <a:r>
              <a:rPr kumimoji="0" lang="en-US" sz="1400" b="1" i="0" u="none" strike="noStrike" cap="none" spc="-5" normalizeH="0" baseline="0" noProof="0" dirty="0">
                <a:ln>
                  <a:noFill/>
                </a:ln>
                <a:effectLst/>
                <a:uLnTx/>
                <a:uFillTx/>
              </a:rPr>
              <a:t>του</a:t>
            </a:r>
            <a:r>
              <a:rPr kumimoji="0" lang="en-US" sz="1400" b="1" i="0" u="none" strike="noStrike" cap="none" spc="18" normalizeH="0" baseline="0" noProof="0" dirty="0">
                <a:ln>
                  <a:noFill/>
                </a:ln>
                <a:effectLst/>
                <a:uLnTx/>
                <a:uFillTx/>
              </a:rPr>
              <a:t> </a:t>
            </a:r>
            <a:r>
              <a:rPr kumimoji="0" lang="en-US" sz="1400" b="1" i="0" u="none" strike="noStrike" cap="none" spc="0" normalizeH="0" baseline="0" noProof="0" dirty="0">
                <a:ln>
                  <a:noFill/>
                </a:ln>
                <a:effectLst/>
                <a:uLnTx/>
                <a:uFillTx/>
              </a:rPr>
              <a:t>Π.Ε.Σ.Σ.</a:t>
            </a:r>
            <a:r>
              <a:rPr kumimoji="0" lang="en-US" sz="1400" b="1" i="0" u="none" strike="noStrike" cap="none" spc="23" normalizeH="0" baseline="0" noProof="0" dirty="0">
                <a:ln>
                  <a:noFill/>
                </a:ln>
                <a:effectLst/>
                <a:uLnTx/>
                <a:uFillTx/>
              </a:rPr>
              <a:t> </a:t>
            </a:r>
            <a:r>
              <a:rPr kumimoji="0" lang="en-US" sz="1400" b="1" i="0" u="none" strike="noStrike" cap="none" spc="-18" normalizeH="0" baseline="0" noProof="0" dirty="0">
                <a:ln>
                  <a:noFill/>
                </a:ln>
                <a:effectLst/>
                <a:uLnTx/>
                <a:uFillTx/>
              </a:rPr>
              <a:t>και</a:t>
            </a:r>
            <a:r>
              <a:rPr kumimoji="0" lang="en-US" sz="1400" b="1" i="0" u="none" strike="noStrike" cap="none" spc="23" normalizeH="0" baseline="0" noProof="0" dirty="0">
                <a:ln>
                  <a:noFill/>
                </a:ln>
                <a:effectLst/>
                <a:uLnTx/>
                <a:uFillTx/>
              </a:rPr>
              <a:t> </a:t>
            </a:r>
            <a:r>
              <a:rPr kumimoji="0" lang="en-US" sz="1400" b="1" i="0" u="none" strike="noStrike" cap="none" spc="-5" normalizeH="0" baseline="0" noProof="0" dirty="0" err="1">
                <a:ln>
                  <a:noFill/>
                </a:ln>
                <a:effectLst/>
                <a:uLnTx/>
                <a:uFillTx/>
              </a:rPr>
              <a:t>τους</a:t>
            </a:r>
            <a:r>
              <a:rPr kumimoji="0" lang="en-US" sz="1400" b="1" i="0" u="none" strike="noStrike" cap="none" spc="23" normalizeH="0" baseline="0" noProof="0" dirty="0">
                <a:ln>
                  <a:noFill/>
                </a:ln>
                <a:effectLst/>
                <a:uLnTx/>
                <a:uFillTx/>
              </a:rPr>
              <a:t> </a:t>
            </a:r>
            <a:r>
              <a:rPr kumimoji="0" lang="en-US" sz="1400" b="1" i="0" u="none" strike="noStrike" cap="none" spc="-5" normalizeH="0" baseline="0" noProof="0" dirty="0" err="1">
                <a:ln>
                  <a:noFill/>
                </a:ln>
                <a:effectLst/>
                <a:uLnTx/>
                <a:uFillTx/>
              </a:rPr>
              <a:t>διεθνείς</a:t>
            </a:r>
            <a:r>
              <a:rPr kumimoji="0" lang="en-US" sz="1400" b="1" i="0" u="none" strike="noStrike" cap="none" spc="5" normalizeH="0" baseline="0" noProof="0" dirty="0">
                <a:ln>
                  <a:noFill/>
                </a:ln>
                <a:effectLst/>
                <a:uLnTx/>
                <a:uFillTx/>
              </a:rPr>
              <a:t>  </a:t>
            </a:r>
            <a:r>
              <a:rPr kumimoji="0" lang="en-US" sz="1400" b="1" i="0" u="none" strike="noStrike" cap="none" spc="-9" normalizeH="0" baseline="0" noProof="0" dirty="0" err="1">
                <a:ln>
                  <a:noFill/>
                </a:ln>
                <a:effectLst/>
                <a:uLnTx/>
                <a:uFillTx/>
              </a:rPr>
              <a:t>κώδικες</a:t>
            </a:r>
            <a:r>
              <a:rPr kumimoji="0" lang="en-US" sz="1400" b="1" i="0" u="none" strike="noStrike" cap="none" spc="36" normalizeH="0" baseline="0" noProof="0" dirty="0">
                <a:ln>
                  <a:noFill/>
                </a:ln>
                <a:effectLst/>
                <a:uLnTx/>
                <a:uFillTx/>
              </a:rPr>
              <a:t>  </a:t>
            </a:r>
            <a:r>
              <a:rPr kumimoji="0" lang="en-US" sz="1400" b="1" i="0" u="none" strike="noStrike" cap="none" spc="-5" normalizeH="0" baseline="0" noProof="0" dirty="0" err="1">
                <a:ln>
                  <a:noFill/>
                </a:ln>
                <a:effectLst/>
                <a:uLnTx/>
                <a:uFillTx/>
              </a:rPr>
              <a:t>δεοντολογί</a:t>
            </a:r>
            <a:r>
              <a:rPr kumimoji="0" lang="en-US" sz="1400" b="1" i="0" u="none" strike="noStrike" cap="none" spc="-5" normalizeH="0" baseline="0" noProof="0" dirty="0">
                <a:ln>
                  <a:noFill/>
                </a:ln>
                <a:effectLst/>
                <a:uLnTx/>
                <a:uFillTx/>
              </a:rPr>
              <a:t>ας</a:t>
            </a:r>
            <a:r>
              <a:rPr kumimoji="0" lang="en-US" sz="1400" b="1" i="0" u="none" strike="noStrike" cap="none" spc="36" normalizeH="0" baseline="0" noProof="0" dirty="0">
                <a:ln>
                  <a:noFill/>
                </a:ln>
                <a:effectLst/>
                <a:uLnTx/>
                <a:uFillTx/>
              </a:rPr>
              <a:t> </a:t>
            </a:r>
            <a:r>
              <a:rPr kumimoji="0" lang="en-US" sz="1400" b="1" i="0" u="none" strike="noStrike" cap="none" spc="0" normalizeH="0" baseline="0" noProof="0" dirty="0">
                <a:ln>
                  <a:noFill/>
                </a:ln>
                <a:effectLst/>
                <a:uLnTx/>
                <a:uFillTx/>
              </a:rPr>
              <a:t>για</a:t>
            </a:r>
            <a:r>
              <a:rPr kumimoji="0" lang="en-US" sz="1400" b="1" i="0" u="none" strike="noStrike" cap="none" spc="32" normalizeH="0" baseline="0" noProof="0" dirty="0">
                <a:ln>
                  <a:noFill/>
                </a:ln>
                <a:effectLst/>
                <a:uLnTx/>
                <a:uFillTx/>
              </a:rPr>
              <a:t> </a:t>
            </a:r>
            <a:r>
              <a:rPr kumimoji="0" lang="en-US" sz="1400" b="1" i="0" u="none" strike="noStrike" cap="none" spc="-9" normalizeH="0" baseline="0" noProof="0" dirty="0">
                <a:ln>
                  <a:noFill/>
                </a:ln>
                <a:effectLst/>
                <a:uLnTx/>
                <a:uFillTx/>
              </a:rPr>
              <a:t>την</a:t>
            </a:r>
            <a:r>
              <a:rPr kumimoji="0" lang="en-US" sz="1400" b="1" i="0" u="none" strike="noStrike" cap="none" spc="14" normalizeH="0" baseline="0" noProof="0" dirty="0">
                <a:ln>
                  <a:noFill/>
                </a:ln>
                <a:effectLst/>
                <a:uLnTx/>
                <a:uFillTx/>
              </a:rPr>
              <a:t> </a:t>
            </a:r>
            <a:r>
              <a:rPr kumimoji="0" lang="en-US" sz="1400" b="1" i="0" u="none" strike="noStrike" cap="none" spc="-5" normalizeH="0" baseline="0" noProof="0" dirty="0">
                <a:ln>
                  <a:noFill/>
                </a:ln>
                <a:effectLst/>
                <a:uLnTx/>
                <a:uFillTx/>
              </a:rPr>
              <a:t>διεξαγωγή</a:t>
            </a:r>
            <a:r>
              <a:rPr kumimoji="0" lang="en-US" sz="1400" b="1" i="0" u="none" strike="noStrike" cap="none" spc="41" normalizeH="0" baseline="0" noProof="0" dirty="0">
                <a:ln>
                  <a:noFill/>
                </a:ln>
                <a:effectLst/>
                <a:uLnTx/>
                <a:uFillTx/>
              </a:rPr>
              <a:t> </a:t>
            </a:r>
            <a:r>
              <a:rPr kumimoji="0" lang="en-US" sz="1400" b="1" i="0" u="none" strike="noStrike" cap="none" spc="-18" normalizeH="0" baseline="0" noProof="0" dirty="0">
                <a:ln>
                  <a:noFill/>
                </a:ln>
                <a:effectLst/>
                <a:uLnTx/>
                <a:uFillTx/>
              </a:rPr>
              <a:t>και </a:t>
            </a:r>
            <a:r>
              <a:rPr kumimoji="0" lang="en-US" sz="1400" b="1" i="0" u="none" strike="noStrike" cap="none" spc="-367" normalizeH="0" baseline="0" noProof="0" dirty="0">
                <a:ln>
                  <a:noFill/>
                </a:ln>
                <a:effectLst/>
                <a:uLnTx/>
                <a:uFillTx/>
              </a:rPr>
              <a:t> </a:t>
            </a:r>
            <a:r>
              <a:rPr kumimoji="0" lang="en-US" sz="1400" b="1" i="0" u="none" strike="noStrike" cap="none" spc="-5" normalizeH="0" baseline="0" noProof="0" dirty="0">
                <a:ln>
                  <a:noFill/>
                </a:ln>
                <a:effectLst/>
                <a:uLnTx/>
                <a:uFillTx/>
              </a:rPr>
              <a:t>δημοσιοποίηση</a:t>
            </a:r>
            <a:r>
              <a:rPr kumimoji="0" lang="en-US" sz="1400" b="1" i="0" u="none" strike="noStrike" cap="none" spc="45" normalizeH="0" baseline="0" noProof="0" dirty="0">
                <a:ln>
                  <a:noFill/>
                </a:ln>
                <a:effectLst/>
                <a:uLnTx/>
                <a:uFillTx/>
              </a:rPr>
              <a:t> </a:t>
            </a:r>
            <a:r>
              <a:rPr kumimoji="0" lang="en-US" sz="1400" b="1" i="0" u="none" strike="noStrike" cap="none" spc="0" normalizeH="0" baseline="0" noProof="0" dirty="0">
                <a:ln>
                  <a:noFill/>
                </a:ln>
                <a:effectLst/>
                <a:uLnTx/>
                <a:uFillTx/>
              </a:rPr>
              <a:t>ερευνών</a:t>
            </a:r>
            <a:r>
              <a:rPr kumimoji="0" lang="en-US" sz="1400" b="1" i="0" u="none" strike="noStrike" cap="none" spc="-14" normalizeH="0" baseline="0" noProof="0" dirty="0">
                <a:ln>
                  <a:noFill/>
                </a:ln>
                <a:effectLst/>
                <a:uLnTx/>
                <a:uFillTx/>
              </a:rPr>
              <a:t> </a:t>
            </a:r>
            <a:r>
              <a:rPr kumimoji="0" lang="en-US" sz="1400" b="1" i="0" u="none" strike="noStrike" cap="none" spc="-9" normalizeH="0" baseline="0" noProof="0" dirty="0">
                <a:ln>
                  <a:noFill/>
                </a:ln>
                <a:effectLst/>
                <a:uLnTx/>
                <a:uFillTx/>
              </a:rPr>
              <a:t>κοινής</a:t>
            </a:r>
            <a:r>
              <a:rPr kumimoji="0" lang="en-US" sz="1400" b="1" i="0" u="none" strike="noStrike" cap="none" spc="14" normalizeH="0" baseline="0" noProof="0" dirty="0">
                <a:ln>
                  <a:noFill/>
                </a:ln>
                <a:effectLst/>
                <a:uLnTx/>
                <a:uFillTx/>
              </a:rPr>
              <a:t> </a:t>
            </a:r>
            <a:r>
              <a:rPr kumimoji="0" lang="en-US" sz="1400" b="1" i="0" u="none" strike="noStrike" cap="none" spc="0" normalizeH="0" baseline="0" noProof="0" dirty="0">
                <a:ln>
                  <a:noFill/>
                </a:ln>
                <a:effectLst/>
                <a:uLnTx/>
                <a:uFillTx/>
              </a:rPr>
              <a:t>γνώμης.</a:t>
            </a:r>
          </a:p>
          <a:p>
            <a:pPr marL="0" marR="133014" lvl="0" indent="-228600" defTabSz="914400" eaLnBrk="1" fontAlgn="auto" hangingPunct="1">
              <a:spcBef>
                <a:spcPts val="765"/>
              </a:spcBef>
              <a:spcAft>
                <a:spcPts val="0"/>
              </a:spcAft>
              <a:buClrTx/>
              <a:buSzTx/>
              <a:tabLst>
                <a:tab pos="183110" algn="l"/>
              </a:tabLst>
              <a:defRPr/>
            </a:pPr>
            <a:endParaRPr kumimoji="0" lang="en-US" sz="1400" b="0" i="0" u="none" strike="noStrike" cap="none" spc="0" normalizeH="0" baseline="0" noProof="0" dirty="0">
              <a:ln>
                <a:noFill/>
              </a:ln>
              <a:effectLst/>
              <a:uLnTx/>
              <a:uFillTx/>
            </a:endParaRPr>
          </a:p>
          <a:p>
            <a:pPr indent="-228600" defTabSz="914400" eaLnBrk="1" hangingPunct="1"/>
            <a:endParaRPr lang="en-US" altLang="en-US" sz="11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826855"/>
          </a:xfrm>
          <a:solidFill>
            <a:schemeClr val="accent1"/>
          </a:solidFill>
        </p:spPr>
        <p:txBody>
          <a:bodyPr>
            <a:normAutofit/>
          </a:bodyPr>
          <a:lstStyle/>
          <a:p>
            <a:r>
              <a:rPr lang="el-GR" sz="2000" b="1" dirty="0">
                <a:solidFill>
                  <a:schemeClr val="bg1"/>
                </a:solidFill>
              </a:rPr>
              <a:t>Πιστεύετε ότι η Νομοθεσία για την Προστασία της φύσης...</a:t>
            </a:r>
            <a:br>
              <a:rPr lang="en-US" sz="2000" b="1" dirty="0">
                <a:solidFill>
                  <a:schemeClr val="bg1"/>
                </a:solidFill>
              </a:rPr>
            </a:br>
            <a:endParaRPr lang="el-GR" sz="19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1156926870"/>
              </p:ext>
            </p:extLst>
          </p:nvPr>
        </p:nvGraphicFramePr>
        <p:xfrm>
          <a:off x="982099" y="1611569"/>
          <a:ext cx="8877300" cy="4729271"/>
        </p:xfrm>
        <a:graphic>
          <a:graphicData uri="http://schemas.openxmlformats.org/drawingml/2006/table">
            <a:tbl>
              <a:tblPr>
                <a:tableStyleId>{6E25E649-3F16-4E02-A733-19D2CDBF48F0}</a:tableStyleId>
              </a:tblPr>
              <a:tblGrid>
                <a:gridCol w="2070100">
                  <a:extLst>
                    <a:ext uri="{9D8B030D-6E8A-4147-A177-3AD203B41FA5}">
                      <a16:colId xmlns:a16="http://schemas.microsoft.com/office/drawing/2014/main" val="20000"/>
                    </a:ext>
                  </a:extLst>
                </a:gridCol>
                <a:gridCol w="1701800">
                  <a:extLst>
                    <a:ext uri="{9D8B030D-6E8A-4147-A177-3AD203B41FA5}">
                      <a16:colId xmlns:a16="http://schemas.microsoft.com/office/drawing/2014/main" val="20001"/>
                    </a:ext>
                  </a:extLst>
                </a:gridCol>
                <a:gridCol w="1701800">
                  <a:extLst>
                    <a:ext uri="{9D8B030D-6E8A-4147-A177-3AD203B41FA5}">
                      <a16:colId xmlns:a16="http://schemas.microsoft.com/office/drawing/2014/main" val="20002"/>
                    </a:ext>
                  </a:extLst>
                </a:gridCol>
                <a:gridCol w="1701800">
                  <a:extLst>
                    <a:ext uri="{9D8B030D-6E8A-4147-A177-3AD203B41FA5}">
                      <a16:colId xmlns:a16="http://schemas.microsoft.com/office/drawing/2014/main" val="20003"/>
                    </a:ext>
                  </a:extLst>
                </a:gridCol>
                <a:gridCol w="1701800">
                  <a:extLst>
                    <a:ext uri="{9D8B030D-6E8A-4147-A177-3AD203B41FA5}">
                      <a16:colId xmlns:a16="http://schemas.microsoft.com/office/drawing/2014/main" val="20004"/>
                    </a:ext>
                  </a:extLst>
                </a:gridCol>
              </a:tblGrid>
              <a:tr h="279695">
                <a:tc rowSpan="2">
                  <a:txBody>
                    <a:bodyPr/>
                    <a:lstStyle/>
                    <a:p>
                      <a:pPr algn="l" fontAlgn="b"/>
                      <a:r>
                        <a:rPr lang="en-US" sz="1200" b="1" u="none" strike="noStrike" dirty="0">
                          <a:effectLst/>
                        </a:rPr>
                        <a:t> </a:t>
                      </a:r>
                      <a:endParaRPr lang="en-US" sz="1200" b="1" i="0" u="none" strike="noStrike" dirty="0">
                        <a:effectLst/>
                        <a:latin typeface="Arial Greek"/>
                      </a:endParaRPr>
                    </a:p>
                  </a:txBody>
                  <a:tcPr marL="8021" marR="8021" marT="8021"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gridSpan="4">
                  <a:txBody>
                    <a:bodyPr/>
                    <a:lstStyle/>
                    <a:p>
                      <a:pPr algn="ctr" fontAlgn="b"/>
                      <a:r>
                        <a:rPr lang="el-GR" sz="1200" b="1" u="none" strike="noStrike">
                          <a:effectLst/>
                        </a:rPr>
                        <a:t>Πιστεύετε ότι η Νομοθεσία για την Προστασία της φύσης...</a:t>
                      </a:r>
                      <a:endParaRPr lang="el-GR" sz="1200" b="1" i="0" u="none" strike="noStrike">
                        <a:effectLst/>
                        <a:latin typeface="Arial Greek"/>
                      </a:endParaRPr>
                    </a:p>
                  </a:txBody>
                  <a:tcPr marL="8021" marR="8021" marT="8021"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46618">
                <a:tc vMerge="1">
                  <a:txBody>
                    <a:bodyPr/>
                    <a:lstStyle/>
                    <a:p>
                      <a:endParaRPr lang="en-US"/>
                    </a:p>
                  </a:txBody>
                  <a:tcPr/>
                </a:tc>
                <a:tc>
                  <a:txBody>
                    <a:bodyPr/>
                    <a:lstStyle/>
                    <a:p>
                      <a:pPr algn="ctr" fontAlgn="b"/>
                      <a:r>
                        <a:rPr lang="el-GR" sz="1200" b="1" u="none" strike="noStrike">
                          <a:effectLst/>
                        </a:rPr>
                        <a:t>...πρέπει να γίνει πιο αυστηρή</a:t>
                      </a:r>
                      <a:endParaRPr lang="el-GR" sz="1200" b="1" i="0" u="none" strike="noStrike">
                        <a:effectLst/>
                        <a:latin typeface="Arial Greek"/>
                      </a:endParaRPr>
                    </a:p>
                  </a:txBody>
                  <a:tcPr marL="8021" marR="8021" marT="8021"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200" b="1" u="none" strike="noStrike">
                          <a:effectLst/>
                        </a:rPr>
                        <a:t>...πρέπει να γίνει πιο επιεικής</a:t>
                      </a:r>
                      <a:endParaRPr lang="el-GR" sz="1200" b="1" i="0" u="none" strike="noStrike">
                        <a:effectLst/>
                        <a:latin typeface="Arial Greek"/>
                      </a:endParaRPr>
                    </a:p>
                  </a:txBody>
                  <a:tcPr marL="8021" marR="8021" marT="8021"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200" b="1" u="none" strike="noStrike">
                          <a:effectLst/>
                        </a:rPr>
                        <a:t>...πρέπει να μείνει η ίδια, αλλά να εφαρμόζεται</a:t>
                      </a:r>
                      <a:endParaRPr lang="el-GR" sz="1200" b="1" i="0" u="none" strike="noStrike">
                        <a:effectLst/>
                        <a:latin typeface="Arial Greek"/>
                      </a:endParaRPr>
                    </a:p>
                  </a:txBody>
                  <a:tcPr marL="8021" marR="8021" marT="8021"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200" b="1" u="none" strike="noStrike">
                          <a:effectLst/>
                        </a:rPr>
                        <a:t>ΔΓ/ΔΑ</a:t>
                      </a:r>
                      <a:endParaRPr lang="el-GR" sz="1200" b="1" i="0" u="none" strike="noStrike">
                        <a:effectLst/>
                        <a:latin typeface="Arial Greek"/>
                      </a:endParaRPr>
                    </a:p>
                  </a:txBody>
                  <a:tcPr marL="8021" marR="8021" marT="8021"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546618">
                <a:tc>
                  <a:txBody>
                    <a:bodyPr/>
                    <a:lstStyle/>
                    <a:p>
                      <a:pPr algn="ctr" fontAlgn="t"/>
                      <a:r>
                        <a:rPr lang="el-GR" sz="1200" b="1" u="none" strike="noStrike">
                          <a:effectLst/>
                        </a:rPr>
                        <a:t>Π.Ε. ΣΥΡΟΥ ΔΗΜΟΣ ΣΥΡΟΥ - ΕΡΜΟΥΠΟΛΗΣ</a:t>
                      </a:r>
                      <a:endParaRPr lang="el-GR" sz="12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60,3%</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1,4%</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36,3%</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2,1%</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279695">
                <a:tc>
                  <a:txBody>
                    <a:bodyPr/>
                    <a:lstStyle/>
                    <a:p>
                      <a:pPr algn="ctr" fontAlgn="t"/>
                      <a:r>
                        <a:rPr lang="el-GR" sz="1200" b="1" u="none" strike="noStrike">
                          <a:effectLst/>
                        </a:rPr>
                        <a:t>Π.Ε. ΑΝΔΡΟΥ</a:t>
                      </a:r>
                      <a:endParaRPr lang="el-GR" sz="12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45,2%</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3,2%</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46,8%</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4,8%</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279695">
                <a:tc>
                  <a:txBody>
                    <a:bodyPr/>
                    <a:lstStyle/>
                    <a:p>
                      <a:pPr algn="ctr" fontAlgn="t"/>
                      <a:r>
                        <a:rPr lang="el-GR" sz="1200" b="1" u="none" strike="noStrike">
                          <a:effectLst/>
                        </a:rPr>
                        <a:t>Π.Ε. ΘΗΡΑΣ</a:t>
                      </a:r>
                      <a:endParaRPr lang="el-GR" sz="12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65,0%</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0,7%</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32,8%</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1,5%</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279695">
                <a:tc>
                  <a:txBody>
                    <a:bodyPr/>
                    <a:lstStyle/>
                    <a:p>
                      <a:pPr algn="ctr" fontAlgn="t"/>
                      <a:r>
                        <a:rPr lang="el-GR" sz="1200" b="1" u="none" strike="noStrike">
                          <a:effectLst/>
                        </a:rPr>
                        <a:t>Π.Ε. ΚΑΛΥΜΝΟΥ</a:t>
                      </a:r>
                      <a:endParaRPr lang="el-GR" sz="12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60,9%</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3,0%</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32,7%</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3,5%</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r h="279695">
                <a:tc>
                  <a:txBody>
                    <a:bodyPr/>
                    <a:lstStyle/>
                    <a:p>
                      <a:pPr algn="ctr" fontAlgn="t"/>
                      <a:r>
                        <a:rPr lang="el-GR" sz="1200" b="1" u="none" strike="noStrike">
                          <a:effectLst/>
                        </a:rPr>
                        <a:t>Π.Ε. ΚΑΡΠΑΘΟΥ</a:t>
                      </a:r>
                      <a:endParaRPr lang="el-GR" sz="12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63,5%</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1,9%</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30,8%</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3,8%</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6"/>
                  </a:ext>
                </a:extLst>
              </a:tr>
              <a:tr h="279695">
                <a:tc>
                  <a:txBody>
                    <a:bodyPr/>
                    <a:lstStyle/>
                    <a:p>
                      <a:pPr algn="ctr" fontAlgn="t"/>
                      <a:r>
                        <a:rPr lang="el-GR" sz="1200" b="1" u="none" strike="noStrike">
                          <a:effectLst/>
                        </a:rPr>
                        <a:t>Π.Ε. ΚΕΑΣ - ΚΥΘΝΟΥ</a:t>
                      </a:r>
                      <a:endParaRPr lang="el-GR" sz="12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48,1%</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7,4%</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44,4%</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7"/>
                  </a:ext>
                </a:extLst>
              </a:tr>
              <a:tr h="279695">
                <a:tc>
                  <a:txBody>
                    <a:bodyPr/>
                    <a:lstStyle/>
                    <a:p>
                      <a:pPr algn="ctr" fontAlgn="t"/>
                      <a:r>
                        <a:rPr lang="el-GR" sz="1200" b="1" u="none" strike="noStrike">
                          <a:effectLst/>
                        </a:rPr>
                        <a:t>Π.Ε. ΚΩ</a:t>
                      </a:r>
                      <a:endParaRPr lang="el-GR" sz="12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66,1%</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0,4%</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29,6%</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3,9%</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8"/>
                  </a:ext>
                </a:extLst>
              </a:tr>
              <a:tr h="279695">
                <a:tc>
                  <a:txBody>
                    <a:bodyPr/>
                    <a:lstStyle/>
                    <a:p>
                      <a:pPr algn="ctr" fontAlgn="t"/>
                      <a:r>
                        <a:rPr lang="el-GR" sz="1200" b="1" u="none" strike="noStrike">
                          <a:effectLst/>
                        </a:rPr>
                        <a:t>Π.Ε. ΜΗΛΟΥ</a:t>
                      </a:r>
                      <a:endParaRPr lang="el-GR" sz="12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42,6%</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55,7%</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1,6%</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9"/>
                  </a:ext>
                </a:extLst>
              </a:tr>
              <a:tr h="279695">
                <a:tc>
                  <a:txBody>
                    <a:bodyPr/>
                    <a:lstStyle/>
                    <a:p>
                      <a:pPr algn="ctr" fontAlgn="t"/>
                      <a:r>
                        <a:rPr lang="el-GR" sz="1200" b="1" u="none" strike="noStrike">
                          <a:effectLst/>
                        </a:rPr>
                        <a:t>Π.Ε. ΜΥΚΟΝΟΥ</a:t>
                      </a:r>
                      <a:endParaRPr lang="el-GR" sz="12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63,6%</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34,1%</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2,3%</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0"/>
                  </a:ext>
                </a:extLst>
              </a:tr>
              <a:tr h="279695">
                <a:tc>
                  <a:txBody>
                    <a:bodyPr/>
                    <a:lstStyle/>
                    <a:p>
                      <a:pPr algn="ctr" fontAlgn="t"/>
                      <a:r>
                        <a:rPr lang="el-GR" sz="1200" b="1" u="none" strike="noStrike">
                          <a:effectLst/>
                        </a:rPr>
                        <a:t>Π.Ε. ΝΑΞΟΥ</a:t>
                      </a:r>
                      <a:endParaRPr lang="el-GR" sz="12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46,4%</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4,3%</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45,0%</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4,3%</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1"/>
                  </a:ext>
                </a:extLst>
              </a:tr>
              <a:tr h="279695">
                <a:tc>
                  <a:txBody>
                    <a:bodyPr/>
                    <a:lstStyle/>
                    <a:p>
                      <a:pPr algn="ctr" fontAlgn="t"/>
                      <a:r>
                        <a:rPr lang="el-GR" sz="1200" b="1" u="none" strike="noStrike">
                          <a:effectLst/>
                        </a:rPr>
                        <a:t>Π.Ε. ΠΑΡΟΥ</a:t>
                      </a:r>
                      <a:endParaRPr lang="el-GR" sz="12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58,4%</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37,6%</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4,0%</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2"/>
                  </a:ext>
                </a:extLst>
              </a:tr>
              <a:tr h="279695">
                <a:tc>
                  <a:txBody>
                    <a:bodyPr/>
                    <a:lstStyle/>
                    <a:p>
                      <a:pPr algn="ctr" fontAlgn="t"/>
                      <a:r>
                        <a:rPr lang="el-GR" sz="1200" b="1" u="none" strike="noStrike">
                          <a:effectLst/>
                        </a:rPr>
                        <a:t>Π.Ε. ΡΟΔΟΥ</a:t>
                      </a:r>
                      <a:endParaRPr lang="el-GR" sz="12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67,8%</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1,3%</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28,6%</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2,2%</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3"/>
                  </a:ext>
                </a:extLst>
              </a:tr>
              <a:tr h="279695">
                <a:tc>
                  <a:txBody>
                    <a:bodyPr/>
                    <a:lstStyle/>
                    <a:p>
                      <a:pPr algn="ctr" fontAlgn="t"/>
                      <a:r>
                        <a:rPr lang="el-GR" sz="1200" b="1" u="none" strike="noStrike">
                          <a:effectLst/>
                        </a:rPr>
                        <a:t>Π.Ε. ΤΗΝΟΥ</a:t>
                      </a:r>
                      <a:endParaRPr lang="el-GR" sz="12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57,6%</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1,7%</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39,0%</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1,7%</a:t>
                      </a:r>
                      <a:endParaRPr lang="en-US" sz="1200" b="1" i="0" u="none" strike="noStrike" dirty="0">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pic>
        <p:nvPicPr>
          <p:cNvPr id="3" name="Picture 6">
            <a:extLst>
              <a:ext uri="{FF2B5EF4-FFF2-40B4-BE49-F238E27FC236}">
                <a16:creationId xmlns:a16="http://schemas.microsoft.com/office/drawing/2014/main" id="{61C58116-1FD2-8A84-FCAF-4FCDE831F69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14CA4DF8-3077-E69A-CEF3-848A71192E91}"/>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34001938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886815"/>
          </a:xfrm>
          <a:solidFill>
            <a:schemeClr val="accent1"/>
          </a:solidFill>
        </p:spPr>
        <p:txBody>
          <a:bodyPr>
            <a:normAutofit/>
          </a:bodyPr>
          <a:lstStyle/>
          <a:p>
            <a:r>
              <a:rPr lang="el-GR" sz="2000" b="1" dirty="0">
                <a:solidFill>
                  <a:schemeClr val="bg1"/>
                </a:solidFill>
              </a:rPr>
              <a:t>Πιστεύετε ότι η Νομοθεσία για την Προστασία της φύσης...</a:t>
            </a:r>
            <a:br>
              <a:rPr lang="en-US" sz="2000" b="1" dirty="0">
                <a:solidFill>
                  <a:schemeClr val="bg1"/>
                </a:solidFill>
              </a:rPr>
            </a:br>
            <a:endParaRPr lang="el-GR" sz="1900" b="1" dirty="0">
              <a:solidFill>
                <a:schemeClr val="bg1"/>
              </a:solidFill>
            </a:endParaRPr>
          </a:p>
        </p:txBody>
      </p:sp>
      <p:sp>
        <p:nvSpPr>
          <p:cNvPr id="3" name="Text Placeholder 2"/>
          <p:cNvSpPr txBox="1">
            <a:spLocks/>
          </p:cNvSpPr>
          <p:nvPr/>
        </p:nvSpPr>
        <p:spPr>
          <a:xfrm>
            <a:off x="541337" y="1817617"/>
            <a:ext cx="4783695" cy="757496"/>
          </a:xfrm>
          <a:prstGeom prst="rect">
            <a:avLst/>
          </a:prstGeom>
        </p:spPr>
        <p:txBody>
          <a:bodyPr vert="horz" lIns="108177" tIns="54089" rIns="108177" bIns="54089" rtlCol="0">
            <a:normAutofit/>
          </a:bodyPr>
          <a:lstStyle>
            <a:lvl1pPr marL="405679" indent="-405679" algn="l" defTabSz="1081799"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78964" indent="-338063" algn="l" defTabSz="1081799"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52251" indent="-270449" algn="l" defTabSz="1081799"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931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340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749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15854"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567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597656"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lgn="ctr">
              <a:buNone/>
            </a:pPr>
            <a:r>
              <a:rPr lang="el-GR" sz="2000" b="1" dirty="0"/>
              <a:t>ΑΝΔΡΑΣ</a:t>
            </a:r>
            <a:r>
              <a:rPr lang="el-GR" dirty="0"/>
              <a:t>	</a:t>
            </a:r>
            <a:endParaRPr lang="en-US" dirty="0"/>
          </a:p>
        </p:txBody>
      </p:sp>
      <p:sp>
        <p:nvSpPr>
          <p:cNvPr id="5" name="Text Placeholder 4"/>
          <p:cNvSpPr txBox="1">
            <a:spLocks/>
          </p:cNvSpPr>
          <p:nvPr/>
        </p:nvSpPr>
        <p:spPr>
          <a:xfrm>
            <a:off x="5499839" y="1817617"/>
            <a:ext cx="4785574" cy="757496"/>
          </a:xfrm>
          <a:prstGeom prst="rect">
            <a:avLst/>
          </a:prstGeom>
        </p:spPr>
        <p:txBody>
          <a:bodyPr/>
          <a:lstStyle>
            <a:lvl1pPr marL="405679" indent="-405679" algn="l" defTabSz="1081799"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78964" indent="-338063" algn="l" defTabSz="1081799"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52251" indent="-270449" algn="l" defTabSz="1081799"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931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340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749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15854"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567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597656"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lgn="ctr">
              <a:buNone/>
            </a:pPr>
            <a:r>
              <a:rPr lang="el-GR" sz="2000" b="1" dirty="0"/>
              <a:t>ΓΥΝΑΙΚΑ</a:t>
            </a:r>
            <a:endParaRPr lang="en-US" sz="2000" b="1" dirty="0"/>
          </a:p>
        </p:txBody>
      </p:sp>
      <p:graphicFrame>
        <p:nvGraphicFramePr>
          <p:cNvPr id="7" name="Content Placeholder 6"/>
          <p:cNvGraphicFramePr>
            <a:graphicFrameLocks noGrp="1"/>
          </p:cNvGraphicFramePr>
          <p:nvPr>
            <p:ph sz="half" idx="4294967295"/>
            <p:extLst>
              <p:ext uri="{D42A27DB-BD31-4B8C-83A1-F6EECF244321}">
                <p14:modId xmlns:p14="http://schemas.microsoft.com/office/powerpoint/2010/main" val="3898818507"/>
              </p:ext>
            </p:extLst>
          </p:nvPr>
        </p:nvGraphicFramePr>
        <p:xfrm>
          <a:off x="541338" y="2574925"/>
          <a:ext cx="4783137" cy="46783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7"/>
          <p:cNvGraphicFramePr>
            <a:graphicFrameLocks noGrp="1"/>
          </p:cNvGraphicFramePr>
          <p:nvPr>
            <p:ph sz="quarter" idx="4294967295"/>
            <p:extLst>
              <p:ext uri="{D42A27DB-BD31-4B8C-83A1-F6EECF244321}">
                <p14:modId xmlns:p14="http://schemas.microsoft.com/office/powerpoint/2010/main" val="826481834"/>
              </p:ext>
            </p:extLst>
          </p:nvPr>
        </p:nvGraphicFramePr>
        <p:xfrm>
          <a:off x="5499100" y="2574925"/>
          <a:ext cx="4786313" cy="4678363"/>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6">
            <a:extLst>
              <a:ext uri="{FF2B5EF4-FFF2-40B4-BE49-F238E27FC236}">
                <a16:creationId xmlns:a16="http://schemas.microsoft.com/office/drawing/2014/main" id="{C257E3B3-44A6-F087-E620-3BDA422A41B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07659C3F-3A8F-894E-1B23-471E52F39F68}"/>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2206968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916796"/>
          </a:xfrm>
          <a:solidFill>
            <a:schemeClr val="accent1"/>
          </a:solidFill>
        </p:spPr>
        <p:txBody>
          <a:bodyPr>
            <a:normAutofit/>
          </a:bodyPr>
          <a:lstStyle/>
          <a:p>
            <a:r>
              <a:rPr lang="el-GR" sz="2000" b="1" dirty="0">
                <a:solidFill>
                  <a:schemeClr val="bg1"/>
                </a:solidFill>
              </a:rPr>
              <a:t>Πιστεύετε ότι η Νομοθεσία για την Προστασία της φύσης...</a:t>
            </a:r>
            <a:br>
              <a:rPr lang="en-US" sz="2000" b="1" dirty="0">
                <a:solidFill>
                  <a:schemeClr val="bg1"/>
                </a:solidFill>
              </a:rPr>
            </a:br>
            <a:endParaRPr lang="el-GR" sz="1900" b="1" dirty="0">
              <a:solidFill>
                <a:schemeClr val="bg1"/>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479561947"/>
              </p:ext>
            </p:extLst>
          </p:nvPr>
        </p:nvGraphicFramePr>
        <p:xfrm>
          <a:off x="541338" y="1828801"/>
          <a:ext cx="9744075" cy="5424488"/>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6">
            <a:extLst>
              <a:ext uri="{FF2B5EF4-FFF2-40B4-BE49-F238E27FC236}">
                <a16:creationId xmlns:a16="http://schemas.microsoft.com/office/drawing/2014/main" id="{B5D61949-EEAD-C481-2BD0-8A8BEF7F253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E0ABE173-E0E2-AA37-4EBD-832083785BB3}"/>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2206968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841845"/>
          </a:xfrm>
          <a:solidFill>
            <a:schemeClr val="accent1"/>
          </a:solidFill>
        </p:spPr>
        <p:txBody>
          <a:bodyPr>
            <a:normAutofit/>
          </a:bodyPr>
          <a:lstStyle/>
          <a:p>
            <a:r>
              <a:rPr lang="el-GR" sz="2000" b="1" dirty="0">
                <a:solidFill>
                  <a:schemeClr val="bg1"/>
                </a:solidFill>
              </a:rPr>
              <a:t>Είστε ικανοποιημένος από το επίπεδο καθαριότητας....</a:t>
            </a:r>
            <a:br>
              <a:rPr lang="en-US" sz="2000" b="1" dirty="0">
                <a:solidFill>
                  <a:schemeClr val="bg1"/>
                </a:solidFill>
              </a:rPr>
            </a:br>
            <a:endParaRPr lang="el-GR" sz="1900" b="1" dirty="0">
              <a:solidFill>
                <a:schemeClr val="bg1"/>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33391486"/>
              </p:ext>
            </p:extLst>
          </p:nvPr>
        </p:nvGraphicFramePr>
        <p:xfrm>
          <a:off x="541338" y="1514007"/>
          <a:ext cx="9744075" cy="5739281"/>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6">
            <a:extLst>
              <a:ext uri="{FF2B5EF4-FFF2-40B4-BE49-F238E27FC236}">
                <a16:creationId xmlns:a16="http://schemas.microsoft.com/office/drawing/2014/main" id="{DAFE625B-3903-8C67-B6B0-946E86AE936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1A3DFA46-64D2-B16C-FEB0-AA5086D29A76}"/>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13534234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676953"/>
          </a:xfrm>
          <a:solidFill>
            <a:schemeClr val="accent1"/>
          </a:solidFill>
        </p:spPr>
        <p:txBody>
          <a:bodyPr>
            <a:noAutofit/>
          </a:bodyPr>
          <a:lstStyle/>
          <a:p>
            <a:r>
              <a:rPr lang="el-GR" sz="2000" b="1" dirty="0">
                <a:solidFill>
                  <a:schemeClr val="bg1"/>
                </a:solidFill>
              </a:rPr>
              <a:t>Τι πιστεύετε ότι κύρια πρέπει να γίνει ώστε να βελτιωθεί η καθαριότητα;</a:t>
            </a:r>
            <a:br>
              <a:rPr lang="en-US" sz="2000" b="1" dirty="0">
                <a:solidFill>
                  <a:schemeClr val="bg1"/>
                </a:solidFill>
              </a:rPr>
            </a:br>
            <a:endParaRPr lang="el-GR" sz="2000" b="1" dirty="0">
              <a:solidFill>
                <a:schemeClr val="bg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66664107"/>
              </p:ext>
            </p:extLst>
          </p:nvPr>
        </p:nvGraphicFramePr>
        <p:xfrm>
          <a:off x="541338" y="1304925"/>
          <a:ext cx="9744075" cy="5948363"/>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6">
            <a:extLst>
              <a:ext uri="{FF2B5EF4-FFF2-40B4-BE49-F238E27FC236}">
                <a16:creationId xmlns:a16="http://schemas.microsoft.com/office/drawing/2014/main" id="{14FE6F7A-DA0C-9637-D254-263256284A7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34234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811865"/>
          </a:xfrm>
          <a:solidFill>
            <a:schemeClr val="accent1"/>
          </a:solidFill>
        </p:spPr>
        <p:txBody>
          <a:bodyPr>
            <a:normAutofit/>
          </a:bodyPr>
          <a:lstStyle/>
          <a:p>
            <a:r>
              <a:rPr lang="el-GR" sz="2000" b="1" dirty="0">
                <a:solidFill>
                  <a:schemeClr val="bg1"/>
                </a:solidFill>
              </a:rPr>
              <a:t>Τι πιστεύετε ότι κύρια πρέπει να γίνει ώστε να βελτιωθεί η καθαριότητα;</a:t>
            </a:r>
            <a:br>
              <a:rPr lang="en-US" sz="2000" b="1" dirty="0">
                <a:solidFill>
                  <a:schemeClr val="bg1"/>
                </a:solidFill>
              </a:rPr>
            </a:br>
            <a:endParaRPr lang="el-GR" sz="19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1981212909"/>
              </p:ext>
            </p:extLst>
          </p:nvPr>
        </p:nvGraphicFramePr>
        <p:xfrm>
          <a:off x="533964" y="1903751"/>
          <a:ext cx="9744074" cy="4676935"/>
        </p:xfrm>
        <a:graphic>
          <a:graphicData uri="http://schemas.openxmlformats.org/drawingml/2006/table">
            <a:tbl>
              <a:tblPr>
                <a:tableStyleId>{6E25E649-3F16-4E02-A733-19D2CDBF48F0}</a:tableStyleId>
              </a:tblPr>
              <a:tblGrid>
                <a:gridCol w="1906704">
                  <a:extLst>
                    <a:ext uri="{9D8B030D-6E8A-4147-A177-3AD203B41FA5}">
                      <a16:colId xmlns:a16="http://schemas.microsoft.com/office/drawing/2014/main" val="20000"/>
                    </a:ext>
                  </a:extLst>
                </a:gridCol>
                <a:gridCol w="1567474">
                  <a:extLst>
                    <a:ext uri="{9D8B030D-6E8A-4147-A177-3AD203B41FA5}">
                      <a16:colId xmlns:a16="http://schemas.microsoft.com/office/drawing/2014/main" val="20001"/>
                    </a:ext>
                  </a:extLst>
                </a:gridCol>
                <a:gridCol w="1567474">
                  <a:extLst>
                    <a:ext uri="{9D8B030D-6E8A-4147-A177-3AD203B41FA5}">
                      <a16:colId xmlns:a16="http://schemas.microsoft.com/office/drawing/2014/main" val="20002"/>
                    </a:ext>
                  </a:extLst>
                </a:gridCol>
                <a:gridCol w="1567474">
                  <a:extLst>
                    <a:ext uri="{9D8B030D-6E8A-4147-A177-3AD203B41FA5}">
                      <a16:colId xmlns:a16="http://schemas.microsoft.com/office/drawing/2014/main" val="20003"/>
                    </a:ext>
                  </a:extLst>
                </a:gridCol>
                <a:gridCol w="1567474">
                  <a:extLst>
                    <a:ext uri="{9D8B030D-6E8A-4147-A177-3AD203B41FA5}">
                      <a16:colId xmlns:a16="http://schemas.microsoft.com/office/drawing/2014/main" val="20004"/>
                    </a:ext>
                  </a:extLst>
                </a:gridCol>
                <a:gridCol w="1567474">
                  <a:extLst>
                    <a:ext uri="{9D8B030D-6E8A-4147-A177-3AD203B41FA5}">
                      <a16:colId xmlns:a16="http://schemas.microsoft.com/office/drawing/2014/main" val="20005"/>
                    </a:ext>
                  </a:extLst>
                </a:gridCol>
              </a:tblGrid>
              <a:tr h="225430">
                <a:tc rowSpan="2">
                  <a:txBody>
                    <a:bodyPr/>
                    <a:lstStyle/>
                    <a:p>
                      <a:pPr algn="l" fontAlgn="b"/>
                      <a:r>
                        <a:rPr lang="en-US" sz="1200" b="1" u="none" strike="noStrike" dirty="0">
                          <a:effectLst/>
                        </a:rPr>
                        <a:t> </a:t>
                      </a:r>
                      <a:endParaRPr lang="en-US" sz="1200" b="1" i="0" u="none" strike="noStrike" dirty="0">
                        <a:effectLst/>
                        <a:latin typeface="Arial Greek"/>
                      </a:endParaRPr>
                    </a:p>
                  </a:txBody>
                  <a:tcPr marL="7388" marR="7388" marT="7388"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gridSpan="5">
                  <a:txBody>
                    <a:bodyPr/>
                    <a:lstStyle/>
                    <a:p>
                      <a:pPr algn="ctr" fontAlgn="b"/>
                      <a:r>
                        <a:rPr lang="el-GR" sz="1200" b="1" u="none" strike="noStrike">
                          <a:effectLst/>
                        </a:rPr>
                        <a:t>Τι πιστεύετε ότι κύρια πρέπει να γίνει ώστε να βελτιωθεί η καθαριότητα;</a:t>
                      </a:r>
                      <a:endParaRPr lang="el-GR" sz="1200" b="1" i="0" u="none" strike="noStrike">
                        <a:effectLst/>
                        <a:latin typeface="Arial Greek"/>
                      </a:endParaRPr>
                    </a:p>
                  </a:txBody>
                  <a:tcPr marL="7388" marR="7388" marT="7388"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305001">
                <a:tc vMerge="1">
                  <a:txBody>
                    <a:bodyPr/>
                    <a:lstStyle/>
                    <a:p>
                      <a:endParaRPr lang="en-US"/>
                    </a:p>
                  </a:txBody>
                  <a:tcPr/>
                </a:tc>
                <a:tc>
                  <a:txBody>
                    <a:bodyPr/>
                    <a:lstStyle/>
                    <a:p>
                      <a:pPr algn="ctr" fontAlgn="b"/>
                      <a:r>
                        <a:rPr lang="el-GR" sz="1200" b="1" u="none" strike="noStrike">
                          <a:effectLst/>
                        </a:rPr>
                        <a:t>Να ενισχυθούν κι άλλο με εργαζόμενους οι Υπηρεσίες Καθαριότητας του Δήμου</a:t>
                      </a:r>
                      <a:endParaRPr lang="el-GR" sz="1200" b="1" i="0" u="none" strike="noStrike">
                        <a:effectLst/>
                        <a:latin typeface="Arial Greek"/>
                      </a:endParaRPr>
                    </a:p>
                  </a:txBody>
                  <a:tcPr marL="7388" marR="7388" marT="7388"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l-GR" sz="1200" b="1" u="none" strike="noStrike">
                          <a:effectLst/>
                        </a:rPr>
                        <a:t>Να βελτιωθεί ο μηχανολογικός εξοπλισμός των Υπηρεσιών του Δήμου</a:t>
                      </a:r>
                      <a:endParaRPr lang="el-GR" sz="1200" b="1" i="0" u="none" strike="noStrike">
                        <a:effectLst/>
                        <a:latin typeface="Arial Greek"/>
                      </a:endParaRPr>
                    </a:p>
                  </a:txBody>
                  <a:tcPr marL="7388" marR="7388" marT="7388"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l-GR" sz="1200" b="1" u="none" strike="noStrike">
                          <a:effectLst/>
                        </a:rPr>
                        <a:t>Να υπάρχει εκτεταμένη συνεργασία με ιδιώτες για να λειτουργούν παράλληλα και ενισχυτικά στην δουλειά των Υπηρεσιών του Δ</a:t>
                      </a:r>
                      <a:endParaRPr lang="el-GR" sz="1200" b="1" i="0" u="none" strike="noStrike">
                        <a:effectLst/>
                        <a:latin typeface="Arial Greek"/>
                      </a:endParaRPr>
                    </a:p>
                  </a:txBody>
                  <a:tcPr marL="7388" marR="7388" marT="7388"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l-GR" sz="1200" b="1" u="none" strike="noStrike" dirty="0">
                          <a:effectLst/>
                        </a:rPr>
                        <a:t>Άλλο</a:t>
                      </a:r>
                      <a:endParaRPr lang="el-GR" sz="1200" b="1" i="0" u="none" strike="noStrike" dirty="0">
                        <a:effectLst/>
                        <a:latin typeface="Arial Greek"/>
                      </a:endParaRPr>
                    </a:p>
                  </a:txBody>
                  <a:tcPr marL="7388" marR="7388" marT="7388"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l-GR" sz="1200" b="1" u="none" strike="noStrike">
                          <a:effectLst/>
                        </a:rPr>
                        <a:t>ΔΓ/ΔΑ</a:t>
                      </a:r>
                      <a:endParaRPr lang="el-GR" sz="1200" b="1" i="0" u="none" strike="noStrike">
                        <a:effectLst/>
                        <a:latin typeface="Arial Greek"/>
                      </a:endParaRPr>
                    </a:p>
                  </a:txBody>
                  <a:tcPr marL="7388" marR="7388" marT="7388"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441344">
                <a:tc>
                  <a:txBody>
                    <a:bodyPr/>
                    <a:lstStyle/>
                    <a:p>
                      <a:pPr algn="ctr" fontAlgn="t"/>
                      <a:r>
                        <a:rPr lang="el-GR" sz="1200" b="1" u="none" strike="noStrike">
                          <a:effectLst/>
                        </a:rPr>
                        <a:t>Π.Ε. ΣΥΡΟΥ ΔΗΜΟΣ ΣΥΡΟΥ - ΕΡΜΟΥΠΟΛΗΣ</a:t>
                      </a:r>
                      <a:endParaRPr lang="el-GR" sz="1200" b="1" i="0" u="none" strike="noStrike">
                        <a:effectLst/>
                        <a:latin typeface="Arial Greek"/>
                      </a:endParaRPr>
                    </a:p>
                  </a:txBody>
                  <a:tcPr marL="7388" marR="7388" marT="7388"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51,4%</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11,6%</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21,9%</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10,3%</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4,8%</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225430">
                <a:tc>
                  <a:txBody>
                    <a:bodyPr/>
                    <a:lstStyle/>
                    <a:p>
                      <a:pPr algn="ctr" fontAlgn="t"/>
                      <a:r>
                        <a:rPr lang="el-GR" sz="1200" b="1" u="none" strike="noStrike">
                          <a:effectLst/>
                        </a:rPr>
                        <a:t>Π.Ε. ΑΝΔΡΟΥ</a:t>
                      </a:r>
                      <a:endParaRPr lang="el-GR" sz="1200" b="1" i="0" u="none" strike="noStrike">
                        <a:effectLst/>
                        <a:latin typeface="Arial Greek"/>
                      </a:endParaRPr>
                    </a:p>
                  </a:txBody>
                  <a:tcPr marL="7388" marR="7388" marT="7388"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37,1%</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19,4%</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24,2%</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16,1%</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3,2%</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225430">
                <a:tc>
                  <a:txBody>
                    <a:bodyPr/>
                    <a:lstStyle/>
                    <a:p>
                      <a:pPr algn="ctr" fontAlgn="t"/>
                      <a:r>
                        <a:rPr lang="el-GR" sz="1200" b="1" u="none" strike="noStrike">
                          <a:effectLst/>
                        </a:rPr>
                        <a:t>Π.Ε. ΘΗΡΑΣ</a:t>
                      </a:r>
                      <a:endParaRPr lang="el-GR" sz="1200" b="1" i="0" u="none" strike="noStrike">
                        <a:effectLst/>
                        <a:latin typeface="Arial Greek"/>
                      </a:endParaRPr>
                    </a:p>
                  </a:txBody>
                  <a:tcPr marL="7388" marR="7388" marT="7388"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53,3%</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13,1%</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27,0%</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4,4%</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2,2%</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225430">
                <a:tc>
                  <a:txBody>
                    <a:bodyPr/>
                    <a:lstStyle/>
                    <a:p>
                      <a:pPr algn="ctr" fontAlgn="t"/>
                      <a:r>
                        <a:rPr lang="el-GR" sz="1200" b="1" u="none" strike="noStrike">
                          <a:effectLst/>
                        </a:rPr>
                        <a:t>Π.Ε. ΚΑΛΥΜΝΟΥ</a:t>
                      </a:r>
                      <a:endParaRPr lang="el-GR" sz="1200" b="1" i="0" u="none" strike="noStrike">
                        <a:effectLst/>
                        <a:latin typeface="Arial Greek"/>
                      </a:endParaRPr>
                    </a:p>
                  </a:txBody>
                  <a:tcPr marL="7388" marR="7388" marT="7388"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42,6%</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17,3%</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22,8%</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11,9%</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5,4%</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225430">
                <a:tc>
                  <a:txBody>
                    <a:bodyPr/>
                    <a:lstStyle/>
                    <a:p>
                      <a:pPr algn="ctr" fontAlgn="t"/>
                      <a:r>
                        <a:rPr lang="el-GR" sz="1200" b="1" u="none" strike="noStrike">
                          <a:effectLst/>
                        </a:rPr>
                        <a:t>Π.Ε. ΚΑΡΠΑΘΟΥ</a:t>
                      </a:r>
                      <a:endParaRPr lang="el-GR" sz="1200" b="1" i="0" u="none" strike="noStrike">
                        <a:effectLst/>
                        <a:latin typeface="Arial Greek"/>
                      </a:endParaRPr>
                    </a:p>
                  </a:txBody>
                  <a:tcPr marL="7388" marR="7388" marT="7388"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46,2%</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9,6%</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21,2%</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15,4%</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7,7%</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225430">
                <a:tc>
                  <a:txBody>
                    <a:bodyPr/>
                    <a:lstStyle/>
                    <a:p>
                      <a:pPr algn="ctr" fontAlgn="t"/>
                      <a:r>
                        <a:rPr lang="el-GR" sz="1200" b="1" u="none" strike="noStrike">
                          <a:effectLst/>
                        </a:rPr>
                        <a:t>Π.Ε. ΚΕΑΣ - ΚΥΘΝΟΥ</a:t>
                      </a:r>
                      <a:endParaRPr lang="el-GR" sz="1200" b="1" i="0" u="none" strike="noStrike">
                        <a:effectLst/>
                        <a:latin typeface="Arial Greek"/>
                      </a:endParaRPr>
                    </a:p>
                  </a:txBody>
                  <a:tcPr marL="7388" marR="7388" marT="7388"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37,0%</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25,9%</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25,9%</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7,4%</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3,7%</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225430">
                <a:tc>
                  <a:txBody>
                    <a:bodyPr/>
                    <a:lstStyle/>
                    <a:p>
                      <a:pPr algn="ctr" fontAlgn="t"/>
                      <a:r>
                        <a:rPr lang="el-GR" sz="1200" b="1" u="none" strike="noStrike">
                          <a:effectLst/>
                        </a:rPr>
                        <a:t>Π.Ε. ΚΩ</a:t>
                      </a:r>
                      <a:endParaRPr lang="el-GR" sz="1200" b="1" i="0" u="none" strike="noStrike">
                        <a:effectLst/>
                        <a:latin typeface="Arial Greek"/>
                      </a:endParaRPr>
                    </a:p>
                  </a:txBody>
                  <a:tcPr marL="7388" marR="7388" marT="7388"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49,0%</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12,5%</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23,0%</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11,3%</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4,3%</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225430">
                <a:tc>
                  <a:txBody>
                    <a:bodyPr/>
                    <a:lstStyle/>
                    <a:p>
                      <a:pPr algn="ctr" fontAlgn="t"/>
                      <a:r>
                        <a:rPr lang="el-GR" sz="1200" b="1" u="none" strike="noStrike">
                          <a:effectLst/>
                        </a:rPr>
                        <a:t>Π.Ε. ΜΗΛΟΥ</a:t>
                      </a:r>
                      <a:endParaRPr lang="el-GR" sz="1200" b="1" i="0" u="none" strike="noStrike">
                        <a:effectLst/>
                        <a:latin typeface="Arial Greek"/>
                      </a:endParaRPr>
                    </a:p>
                  </a:txBody>
                  <a:tcPr marL="7388" marR="7388" marT="7388"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37,7%</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9,8%</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27,9%</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14,8%</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9,8%</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r h="225430">
                <a:tc>
                  <a:txBody>
                    <a:bodyPr/>
                    <a:lstStyle/>
                    <a:p>
                      <a:pPr algn="ctr" fontAlgn="t"/>
                      <a:r>
                        <a:rPr lang="el-GR" sz="1200" b="1" u="none" strike="noStrike">
                          <a:effectLst/>
                        </a:rPr>
                        <a:t>Π.Ε. ΜΥΚΟΝΟΥ</a:t>
                      </a:r>
                      <a:endParaRPr lang="el-GR" sz="1200" b="1" i="0" u="none" strike="noStrike">
                        <a:effectLst/>
                        <a:latin typeface="Arial Greek"/>
                      </a:endParaRPr>
                    </a:p>
                  </a:txBody>
                  <a:tcPr marL="7388" marR="7388" marT="7388"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45,5%</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9,1%</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22,7%</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13,6%</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9,1%</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10"/>
                  </a:ext>
                </a:extLst>
              </a:tr>
              <a:tr h="225430">
                <a:tc>
                  <a:txBody>
                    <a:bodyPr/>
                    <a:lstStyle/>
                    <a:p>
                      <a:pPr algn="ctr" fontAlgn="t"/>
                      <a:r>
                        <a:rPr lang="el-GR" sz="1200" b="1" u="none" strike="noStrike">
                          <a:effectLst/>
                        </a:rPr>
                        <a:t>Π.Ε. ΝΑΞΟΥ</a:t>
                      </a:r>
                      <a:endParaRPr lang="el-GR" sz="1200" b="1" i="0" u="none" strike="noStrike">
                        <a:effectLst/>
                        <a:latin typeface="Arial Greek"/>
                      </a:endParaRPr>
                    </a:p>
                  </a:txBody>
                  <a:tcPr marL="7388" marR="7388" marT="7388"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51,4%</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12,1%</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18,6%</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14,3%</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3,6%</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11"/>
                  </a:ext>
                </a:extLst>
              </a:tr>
              <a:tr h="225430">
                <a:tc>
                  <a:txBody>
                    <a:bodyPr/>
                    <a:lstStyle/>
                    <a:p>
                      <a:pPr algn="ctr" fontAlgn="t"/>
                      <a:r>
                        <a:rPr lang="el-GR" sz="1200" b="1" u="none" strike="noStrike">
                          <a:effectLst/>
                        </a:rPr>
                        <a:t>Π.Ε. ΠΑΡΟΥ</a:t>
                      </a:r>
                      <a:endParaRPr lang="el-GR" sz="1200" b="1" i="0" u="none" strike="noStrike">
                        <a:effectLst/>
                        <a:latin typeface="Arial Greek"/>
                      </a:endParaRPr>
                    </a:p>
                  </a:txBody>
                  <a:tcPr marL="7388" marR="7388" marT="7388"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61,4%</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15,8%</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13,9%</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5,9%</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3,0%</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12"/>
                  </a:ext>
                </a:extLst>
              </a:tr>
              <a:tr h="225430">
                <a:tc>
                  <a:txBody>
                    <a:bodyPr/>
                    <a:lstStyle/>
                    <a:p>
                      <a:pPr algn="ctr" fontAlgn="t"/>
                      <a:r>
                        <a:rPr lang="el-GR" sz="1200" b="1" u="none" strike="noStrike">
                          <a:effectLst/>
                        </a:rPr>
                        <a:t>Π.Ε. ΡΟΔΟΥ</a:t>
                      </a:r>
                      <a:endParaRPr lang="el-GR" sz="1200" b="1" i="0" u="none" strike="noStrike">
                        <a:effectLst/>
                        <a:latin typeface="Arial Greek"/>
                      </a:endParaRPr>
                    </a:p>
                  </a:txBody>
                  <a:tcPr marL="7388" marR="7388" marT="7388"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41,7%</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13,7%</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28,9%</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12,3%</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3,4%</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13"/>
                  </a:ext>
                </a:extLst>
              </a:tr>
              <a:tr h="225430">
                <a:tc>
                  <a:txBody>
                    <a:bodyPr/>
                    <a:lstStyle/>
                    <a:p>
                      <a:pPr algn="ctr" fontAlgn="t"/>
                      <a:r>
                        <a:rPr lang="el-GR" sz="1200" b="1" u="none" strike="noStrike">
                          <a:effectLst/>
                        </a:rPr>
                        <a:t>Π.Ε. ΤΗΝΟΥ</a:t>
                      </a:r>
                      <a:endParaRPr lang="el-GR" sz="1200" b="1" i="0" u="none" strike="noStrike">
                        <a:effectLst/>
                        <a:latin typeface="Arial Greek"/>
                      </a:endParaRPr>
                    </a:p>
                  </a:txBody>
                  <a:tcPr marL="7388" marR="7388" marT="7388"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45,8%</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18,6%</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18,6%</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a:effectLst/>
                        </a:rPr>
                        <a:t>11,9%</a:t>
                      </a:r>
                      <a:endParaRPr lang="en-US" sz="1200" b="1" i="0" u="none" strike="noStrike">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sz="1200" b="1" u="none" strike="noStrike" dirty="0">
                          <a:effectLst/>
                        </a:rPr>
                        <a:t>5,1%</a:t>
                      </a:r>
                      <a:endParaRPr lang="en-US" sz="1200" b="1" i="0" u="none" strike="noStrike" dirty="0">
                        <a:effectLst/>
                        <a:latin typeface="Arial Greek"/>
                      </a:endParaRPr>
                    </a:p>
                  </a:txBody>
                  <a:tcPr marL="7388" marR="7388" marT="7388"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14"/>
                  </a:ext>
                </a:extLst>
              </a:tr>
            </a:tbl>
          </a:graphicData>
        </a:graphic>
      </p:graphicFrame>
      <p:pic>
        <p:nvPicPr>
          <p:cNvPr id="3" name="Picture 6">
            <a:extLst>
              <a:ext uri="{FF2B5EF4-FFF2-40B4-BE49-F238E27FC236}">
                <a16:creationId xmlns:a16="http://schemas.microsoft.com/office/drawing/2014/main" id="{6B25F3B1-ED9A-F5D8-5A70-C77C27F2AEF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D2B2C6C6-D999-60A3-C166-211E6304A3B9}"/>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12348334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757496"/>
          </a:xfrm>
          <a:solidFill>
            <a:schemeClr val="accent1"/>
          </a:solidFill>
        </p:spPr>
        <p:txBody>
          <a:bodyPr>
            <a:normAutofit/>
          </a:bodyPr>
          <a:lstStyle/>
          <a:p>
            <a:r>
              <a:rPr lang="el-GR" sz="2000" b="1" dirty="0">
                <a:solidFill>
                  <a:schemeClr val="bg1"/>
                </a:solidFill>
              </a:rPr>
              <a:t>Τι πιστεύετε ότι κύρια πρέπει να γίνει ώστε να βελτιωθεί η καθαριότητα;</a:t>
            </a:r>
            <a:br>
              <a:rPr lang="en-US" sz="2000" b="1" dirty="0">
                <a:solidFill>
                  <a:schemeClr val="bg1"/>
                </a:solidFill>
              </a:rPr>
            </a:br>
            <a:endParaRPr lang="el-GR" sz="1900" b="1" dirty="0">
              <a:solidFill>
                <a:schemeClr val="bg1"/>
              </a:solidFill>
            </a:endParaRPr>
          </a:p>
        </p:txBody>
      </p:sp>
      <p:sp>
        <p:nvSpPr>
          <p:cNvPr id="3" name="Text Placeholder 2"/>
          <p:cNvSpPr txBox="1">
            <a:spLocks/>
          </p:cNvSpPr>
          <p:nvPr/>
        </p:nvSpPr>
        <p:spPr>
          <a:xfrm>
            <a:off x="541337" y="1817617"/>
            <a:ext cx="4783695" cy="757496"/>
          </a:xfrm>
          <a:prstGeom prst="rect">
            <a:avLst/>
          </a:prstGeom>
        </p:spPr>
        <p:txBody>
          <a:bodyPr vert="horz" lIns="108177" tIns="54089" rIns="108177" bIns="54089" rtlCol="0">
            <a:normAutofit/>
          </a:bodyPr>
          <a:lstStyle>
            <a:lvl1pPr marL="405679" indent="-405679" algn="l" defTabSz="1081799"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78964" indent="-338063" algn="l" defTabSz="1081799"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52251" indent="-270449" algn="l" defTabSz="1081799"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931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340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749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15854"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567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597656"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lgn="ctr">
              <a:buNone/>
            </a:pPr>
            <a:r>
              <a:rPr lang="el-GR" sz="2000" b="1" dirty="0"/>
              <a:t>ΑΝΔΡΑΣ</a:t>
            </a:r>
            <a:r>
              <a:rPr lang="el-GR" dirty="0"/>
              <a:t>	</a:t>
            </a:r>
            <a:endParaRPr lang="en-US" dirty="0"/>
          </a:p>
        </p:txBody>
      </p:sp>
      <p:sp>
        <p:nvSpPr>
          <p:cNvPr id="5" name="Text Placeholder 4"/>
          <p:cNvSpPr txBox="1">
            <a:spLocks/>
          </p:cNvSpPr>
          <p:nvPr/>
        </p:nvSpPr>
        <p:spPr>
          <a:xfrm>
            <a:off x="5499839" y="1817617"/>
            <a:ext cx="4785574" cy="757496"/>
          </a:xfrm>
          <a:prstGeom prst="rect">
            <a:avLst/>
          </a:prstGeom>
        </p:spPr>
        <p:txBody>
          <a:bodyPr/>
          <a:lstStyle>
            <a:lvl1pPr marL="405679" indent="-405679" algn="l" defTabSz="1081799"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78964" indent="-338063" algn="l" defTabSz="1081799"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52251" indent="-270449" algn="l" defTabSz="1081799"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931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340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749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15854"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567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597656"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lgn="ctr">
              <a:buNone/>
            </a:pPr>
            <a:r>
              <a:rPr lang="el-GR" sz="2000" b="1" dirty="0"/>
              <a:t>ΓΥΝΑΙΚΑ</a:t>
            </a:r>
            <a:endParaRPr lang="en-US" sz="2000" b="1" dirty="0"/>
          </a:p>
        </p:txBody>
      </p:sp>
      <p:graphicFrame>
        <p:nvGraphicFramePr>
          <p:cNvPr id="7" name="Content Placeholder 6"/>
          <p:cNvGraphicFramePr>
            <a:graphicFrameLocks noGrp="1"/>
          </p:cNvGraphicFramePr>
          <p:nvPr>
            <p:ph sz="half" idx="4294967295"/>
            <p:extLst>
              <p:ext uri="{D42A27DB-BD31-4B8C-83A1-F6EECF244321}">
                <p14:modId xmlns:p14="http://schemas.microsoft.com/office/powerpoint/2010/main" val="3692560115"/>
              </p:ext>
            </p:extLst>
          </p:nvPr>
        </p:nvGraphicFramePr>
        <p:xfrm>
          <a:off x="541338" y="2574925"/>
          <a:ext cx="4783137" cy="46783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7"/>
          <p:cNvGraphicFramePr>
            <a:graphicFrameLocks noGrp="1"/>
          </p:cNvGraphicFramePr>
          <p:nvPr>
            <p:ph sz="quarter" idx="4294967295"/>
            <p:extLst>
              <p:ext uri="{D42A27DB-BD31-4B8C-83A1-F6EECF244321}">
                <p14:modId xmlns:p14="http://schemas.microsoft.com/office/powerpoint/2010/main" val="2526388987"/>
              </p:ext>
            </p:extLst>
          </p:nvPr>
        </p:nvGraphicFramePr>
        <p:xfrm>
          <a:off x="5499100" y="2574925"/>
          <a:ext cx="4786313" cy="4678363"/>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6">
            <a:extLst>
              <a:ext uri="{FF2B5EF4-FFF2-40B4-BE49-F238E27FC236}">
                <a16:creationId xmlns:a16="http://schemas.microsoft.com/office/drawing/2014/main" id="{BBC77BB4-EE98-8D75-7DC7-37F9672B0EE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640CFCDD-E5B9-52DE-A996-FFAA5A5041EA}"/>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2518813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766894"/>
          </a:xfrm>
          <a:solidFill>
            <a:schemeClr val="accent1"/>
          </a:solidFill>
        </p:spPr>
        <p:txBody>
          <a:bodyPr>
            <a:normAutofit/>
          </a:bodyPr>
          <a:lstStyle/>
          <a:p>
            <a:r>
              <a:rPr lang="el-GR" sz="2000" b="1" dirty="0">
                <a:solidFill>
                  <a:schemeClr val="bg1"/>
                </a:solidFill>
              </a:rPr>
              <a:t>Τι πιστεύετε ότι κύρια πρέπει να γίνει ώστε να βελτιωθεί η καθαριότητα;</a:t>
            </a:r>
            <a:br>
              <a:rPr lang="en-US" sz="2000" b="1" dirty="0">
                <a:solidFill>
                  <a:schemeClr val="bg1"/>
                </a:solidFill>
              </a:rPr>
            </a:br>
            <a:endParaRPr lang="el-GR" sz="1900" b="1" dirty="0">
              <a:solidFill>
                <a:schemeClr val="bg1"/>
              </a:solidFill>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521427083"/>
              </p:ext>
            </p:extLst>
          </p:nvPr>
        </p:nvGraphicFramePr>
        <p:xfrm>
          <a:off x="541338" y="1514007"/>
          <a:ext cx="9744075" cy="5739281"/>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6">
            <a:extLst>
              <a:ext uri="{FF2B5EF4-FFF2-40B4-BE49-F238E27FC236}">
                <a16:creationId xmlns:a16="http://schemas.microsoft.com/office/drawing/2014/main" id="{5B8724C5-0A01-604A-5DA1-9CF3BCA7F9E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6B13E90A-D7DA-5F85-F0C3-C68E9CBE1AAC}"/>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2518813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04538" y="329784"/>
            <a:ext cx="9377874" cy="1079291"/>
          </a:xfrm>
          <a:solidFill>
            <a:schemeClr val="accent1"/>
          </a:solidFill>
        </p:spPr>
        <p:txBody>
          <a:bodyPr>
            <a:normAutofit fontScale="90000"/>
          </a:bodyPr>
          <a:lstStyle/>
          <a:p>
            <a:pPr algn="l"/>
            <a:r>
              <a:rPr lang="el-GR" sz="2000" b="1" dirty="0">
                <a:solidFill>
                  <a:schemeClr val="bg1"/>
                </a:solidFill>
              </a:rPr>
              <a:t>Για να διευκολυνθεί η ανακύκλωση, έχουν τοποθετηθεί ειδικοί κάδοι. Εσείς ξεχωρίζετε τα απορρίμματα προς </a:t>
            </a:r>
            <a:r>
              <a:rPr lang="el-GR" sz="2200" b="1" dirty="0">
                <a:solidFill>
                  <a:schemeClr val="bg1"/>
                </a:solidFill>
              </a:rPr>
              <a:t>ανακύκλωση</a:t>
            </a:r>
            <a:r>
              <a:rPr lang="el-GR" sz="2000" b="1" dirty="0">
                <a:solidFill>
                  <a:schemeClr val="bg1"/>
                </a:solidFill>
              </a:rPr>
              <a:t> από τα </a:t>
            </a:r>
            <a:r>
              <a:rPr lang="el-GR" sz="2200" b="1" dirty="0">
                <a:solidFill>
                  <a:schemeClr val="bg1"/>
                </a:solidFill>
              </a:rPr>
              <a:t>υπόλοιπα</a:t>
            </a:r>
            <a:r>
              <a:rPr lang="el-GR" sz="2000" b="1" dirty="0">
                <a:solidFill>
                  <a:schemeClr val="bg1"/>
                </a:solidFill>
              </a:rPr>
              <a:t> και τα ρίχνετε στους κατάλληλους χώρους;</a:t>
            </a:r>
            <a:br>
              <a:rPr lang="en-US" sz="2000" b="1" dirty="0">
                <a:solidFill>
                  <a:schemeClr val="bg1"/>
                </a:solidFill>
              </a:rPr>
            </a:br>
            <a:endParaRPr lang="el-GR" sz="1900" b="1" dirty="0">
              <a:solidFill>
                <a:schemeClr val="bg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07488926"/>
              </p:ext>
            </p:extLst>
          </p:nvPr>
        </p:nvGraphicFramePr>
        <p:xfrm>
          <a:off x="541338" y="1873770"/>
          <a:ext cx="9744075" cy="5379518"/>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6">
            <a:extLst>
              <a:ext uri="{FF2B5EF4-FFF2-40B4-BE49-F238E27FC236}">
                <a16:creationId xmlns:a16="http://schemas.microsoft.com/office/drawing/2014/main" id="{0ADC3351-71BF-BA56-7D06-75309B456F1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329842F0-E8E0-2EED-64E2-693B8DA0D57E}"/>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13534234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389744"/>
            <a:ext cx="9338072" cy="1179609"/>
          </a:xfrm>
          <a:solidFill>
            <a:schemeClr val="accent1"/>
          </a:solidFill>
        </p:spPr>
        <p:txBody>
          <a:bodyPr>
            <a:noAutofit/>
          </a:bodyPr>
          <a:lstStyle/>
          <a:p>
            <a:pPr algn="l"/>
            <a:r>
              <a:rPr lang="el-GR" sz="2000" b="1" dirty="0">
                <a:solidFill>
                  <a:schemeClr val="bg1"/>
                </a:solidFill>
              </a:rPr>
              <a:t>Για να διευκολυνθεί η ανακύκλωση, έχουν τοποθετηθεί ειδικοί κάδοι. Εσείς ξεχωρίζετε τα απορρίμματα προς ανακύκλωση από τα υπόλοιπα και τα ρίχνετε στους κατάλληλους χώρους;</a:t>
            </a:r>
            <a:br>
              <a:rPr lang="en-US" sz="2000" b="1" dirty="0">
                <a:solidFill>
                  <a:schemeClr val="bg1"/>
                </a:solidFill>
              </a:rPr>
            </a:br>
            <a:endParaRPr lang="el-GR" sz="20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150608982"/>
              </p:ext>
            </p:extLst>
          </p:nvPr>
        </p:nvGraphicFramePr>
        <p:xfrm>
          <a:off x="744339" y="2068643"/>
          <a:ext cx="9338072" cy="4482062"/>
        </p:xfrm>
        <a:graphic>
          <a:graphicData uri="http://schemas.openxmlformats.org/drawingml/2006/table">
            <a:tbl>
              <a:tblPr>
                <a:tableStyleId>{6E25E649-3F16-4E02-A733-19D2CDBF48F0}</a:tableStyleId>
              </a:tblPr>
              <a:tblGrid>
                <a:gridCol w="2693993">
                  <a:extLst>
                    <a:ext uri="{9D8B030D-6E8A-4147-A177-3AD203B41FA5}">
                      <a16:colId xmlns:a16="http://schemas.microsoft.com/office/drawing/2014/main" val="20000"/>
                    </a:ext>
                  </a:extLst>
                </a:gridCol>
                <a:gridCol w="2214693">
                  <a:extLst>
                    <a:ext uri="{9D8B030D-6E8A-4147-A177-3AD203B41FA5}">
                      <a16:colId xmlns:a16="http://schemas.microsoft.com/office/drawing/2014/main" val="20001"/>
                    </a:ext>
                  </a:extLst>
                </a:gridCol>
                <a:gridCol w="2214693">
                  <a:extLst>
                    <a:ext uri="{9D8B030D-6E8A-4147-A177-3AD203B41FA5}">
                      <a16:colId xmlns:a16="http://schemas.microsoft.com/office/drawing/2014/main" val="20002"/>
                    </a:ext>
                  </a:extLst>
                </a:gridCol>
                <a:gridCol w="2214693">
                  <a:extLst>
                    <a:ext uri="{9D8B030D-6E8A-4147-A177-3AD203B41FA5}">
                      <a16:colId xmlns:a16="http://schemas.microsoft.com/office/drawing/2014/main" val="20003"/>
                    </a:ext>
                  </a:extLst>
                </a:gridCol>
              </a:tblGrid>
              <a:tr h="729824">
                <a:tc rowSpan="2">
                  <a:txBody>
                    <a:bodyPr/>
                    <a:lstStyle/>
                    <a:p>
                      <a:pPr algn="l" fontAlgn="b"/>
                      <a:r>
                        <a:rPr lang="en-US" sz="1200" b="1" u="none" strike="noStrike" dirty="0">
                          <a:effectLst/>
                        </a:rPr>
                        <a:t> </a:t>
                      </a:r>
                      <a:endParaRPr lang="en-US" sz="1200" b="1" i="0" u="none" strike="noStrike" dirty="0">
                        <a:effectLst/>
                        <a:latin typeface="Arial Greek"/>
                      </a:endParaRPr>
                    </a:p>
                  </a:txBody>
                  <a:tcPr marL="8021" marR="8021" marT="8021"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gridSpan="3">
                  <a:txBody>
                    <a:bodyPr/>
                    <a:lstStyle/>
                    <a:p>
                      <a:pPr algn="ctr" fontAlgn="b"/>
                      <a:r>
                        <a:rPr lang="el-GR" sz="1200" b="1" u="none" strike="noStrike">
                          <a:effectLst/>
                        </a:rPr>
                        <a:t>Για να διευκολυνθεί η ανακύκλωση, έχουν τοποθετηθεί ειδικοί κάδοι. Εσείς ξεχωρίζετε τα απορρίμματα προς ανακύκλωση από τα υπόλοιπα και τα ρίχνετε στους κατάλληλους χώρους;</a:t>
                      </a:r>
                      <a:endParaRPr lang="el-GR" sz="1200" b="1" i="0" u="none" strike="noStrike">
                        <a:effectLst/>
                        <a:latin typeface="Arial Greek"/>
                      </a:endParaRPr>
                    </a:p>
                  </a:txBody>
                  <a:tcPr marL="8021" marR="8021" marT="8021"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50913">
                <a:tc vMerge="1">
                  <a:txBody>
                    <a:bodyPr/>
                    <a:lstStyle/>
                    <a:p>
                      <a:endParaRPr lang="en-US"/>
                    </a:p>
                  </a:txBody>
                  <a:tcPr/>
                </a:tc>
                <a:tc>
                  <a:txBody>
                    <a:bodyPr/>
                    <a:lstStyle/>
                    <a:p>
                      <a:pPr algn="ctr" fontAlgn="b"/>
                      <a:r>
                        <a:rPr lang="el-GR" sz="1200" b="1" u="none" strike="noStrike">
                          <a:effectLst/>
                        </a:rPr>
                        <a:t>ΝΑΙ</a:t>
                      </a:r>
                      <a:endParaRPr lang="el-GR" sz="1200" b="1" i="0" u="none" strike="noStrike">
                        <a:effectLst/>
                        <a:latin typeface="Arial Greek"/>
                      </a:endParaRPr>
                    </a:p>
                  </a:txBody>
                  <a:tcPr marL="8021" marR="8021" marT="8021"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200" b="1" u="none" strike="noStrike">
                          <a:effectLst/>
                        </a:rPr>
                        <a:t>ΟΧΙ</a:t>
                      </a:r>
                      <a:endParaRPr lang="el-GR" sz="1200" b="1" i="0" u="none" strike="noStrike">
                        <a:effectLst/>
                        <a:latin typeface="Arial Greek"/>
                      </a:endParaRPr>
                    </a:p>
                  </a:txBody>
                  <a:tcPr marL="8021" marR="8021" marT="8021"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200" b="1" u="none" strike="noStrike">
                          <a:effectLst/>
                        </a:rPr>
                        <a:t>ΔΓ/ΔΑ</a:t>
                      </a:r>
                      <a:endParaRPr lang="el-GR" sz="1200" b="1" i="0" u="none" strike="noStrike">
                        <a:effectLst/>
                        <a:latin typeface="Arial Greek"/>
                      </a:endParaRPr>
                    </a:p>
                  </a:txBody>
                  <a:tcPr marL="8021" marR="8021" marT="8021"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490369">
                <a:tc>
                  <a:txBody>
                    <a:bodyPr/>
                    <a:lstStyle/>
                    <a:p>
                      <a:pPr algn="ctr" fontAlgn="t"/>
                      <a:r>
                        <a:rPr lang="el-GR" sz="1200" b="1" u="none" strike="noStrike">
                          <a:effectLst/>
                        </a:rPr>
                        <a:t>Π.Ε. ΣΥΡΟΥ ΔΗΜΟΣ ΣΥΡΟΥ - ΕΡΜΟΥΠΟΛΗΣ</a:t>
                      </a:r>
                      <a:endParaRPr lang="el-GR" sz="12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89,0%</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10,3%</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0,7%</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250913">
                <a:tc>
                  <a:txBody>
                    <a:bodyPr/>
                    <a:lstStyle/>
                    <a:p>
                      <a:pPr algn="ctr" fontAlgn="t"/>
                      <a:r>
                        <a:rPr lang="el-GR" sz="1200" b="1" u="none" strike="noStrike">
                          <a:effectLst/>
                        </a:rPr>
                        <a:t>Π.Ε. ΑΝΔΡΟΥ</a:t>
                      </a:r>
                      <a:endParaRPr lang="el-GR" sz="12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82,3%</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17,7%</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250913">
                <a:tc>
                  <a:txBody>
                    <a:bodyPr/>
                    <a:lstStyle/>
                    <a:p>
                      <a:pPr algn="ctr" fontAlgn="t"/>
                      <a:r>
                        <a:rPr lang="el-GR" sz="1200" b="1" u="none" strike="noStrike">
                          <a:effectLst/>
                        </a:rPr>
                        <a:t>Π.Ε. ΘΗΡΑΣ</a:t>
                      </a:r>
                      <a:endParaRPr lang="el-GR" sz="12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83,9%</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13,9%</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2,2%</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250913">
                <a:tc>
                  <a:txBody>
                    <a:bodyPr/>
                    <a:lstStyle/>
                    <a:p>
                      <a:pPr algn="ctr" fontAlgn="t"/>
                      <a:r>
                        <a:rPr lang="el-GR" sz="1200" b="1" u="none" strike="noStrike">
                          <a:effectLst/>
                        </a:rPr>
                        <a:t>Π.Ε. ΚΑΛΥΜΝΟΥ</a:t>
                      </a:r>
                      <a:endParaRPr lang="el-GR" sz="12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35,6%</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55,0%</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9,4%</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r h="250913">
                <a:tc>
                  <a:txBody>
                    <a:bodyPr/>
                    <a:lstStyle/>
                    <a:p>
                      <a:pPr algn="ctr" fontAlgn="t"/>
                      <a:r>
                        <a:rPr lang="el-GR" sz="1200" b="1" u="none" strike="noStrike">
                          <a:effectLst/>
                        </a:rPr>
                        <a:t>Π.Ε. ΚΑΡΠΑΘΟΥ</a:t>
                      </a:r>
                      <a:endParaRPr lang="el-GR" sz="12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50,0%</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42,3%</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7,7%</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6"/>
                  </a:ext>
                </a:extLst>
              </a:tr>
              <a:tr h="250913">
                <a:tc>
                  <a:txBody>
                    <a:bodyPr/>
                    <a:lstStyle/>
                    <a:p>
                      <a:pPr algn="ctr" fontAlgn="t"/>
                      <a:r>
                        <a:rPr lang="el-GR" sz="1200" b="1" u="none" strike="noStrike">
                          <a:effectLst/>
                        </a:rPr>
                        <a:t>Π.Ε. ΚΕΑΣ - ΚΥΘΝΟΥ</a:t>
                      </a:r>
                      <a:endParaRPr lang="el-GR" sz="12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88,9%</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11,1%</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7"/>
                  </a:ext>
                </a:extLst>
              </a:tr>
              <a:tr h="250913">
                <a:tc>
                  <a:txBody>
                    <a:bodyPr/>
                    <a:lstStyle/>
                    <a:p>
                      <a:pPr algn="ctr" fontAlgn="t"/>
                      <a:r>
                        <a:rPr lang="el-GR" sz="1200" b="1" u="none" strike="noStrike">
                          <a:effectLst/>
                        </a:rPr>
                        <a:t>Π.Ε. ΚΩ</a:t>
                      </a:r>
                      <a:endParaRPr lang="el-GR" sz="12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82,1%</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16,7%</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1,2%</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8"/>
                  </a:ext>
                </a:extLst>
              </a:tr>
              <a:tr h="250913">
                <a:tc>
                  <a:txBody>
                    <a:bodyPr/>
                    <a:lstStyle/>
                    <a:p>
                      <a:pPr algn="ctr" fontAlgn="t"/>
                      <a:r>
                        <a:rPr lang="el-GR" sz="1200" b="1" u="none" strike="noStrike">
                          <a:effectLst/>
                        </a:rPr>
                        <a:t>Π.Ε. ΜΗΛΟΥ</a:t>
                      </a:r>
                      <a:endParaRPr lang="el-GR" sz="12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54,1%</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41,0%</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4,9%</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9"/>
                  </a:ext>
                </a:extLst>
              </a:tr>
              <a:tr h="250913">
                <a:tc>
                  <a:txBody>
                    <a:bodyPr/>
                    <a:lstStyle/>
                    <a:p>
                      <a:pPr algn="ctr" fontAlgn="t"/>
                      <a:r>
                        <a:rPr lang="el-GR" sz="1200" b="1" u="none" strike="noStrike">
                          <a:effectLst/>
                        </a:rPr>
                        <a:t>Π.Ε. ΜΥΚΟΝΟΥ</a:t>
                      </a:r>
                      <a:endParaRPr lang="el-GR" sz="12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61,4%</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34,1%</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4,5%</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0"/>
                  </a:ext>
                </a:extLst>
              </a:tr>
              <a:tr h="250913">
                <a:tc>
                  <a:txBody>
                    <a:bodyPr/>
                    <a:lstStyle/>
                    <a:p>
                      <a:pPr algn="ctr" fontAlgn="t"/>
                      <a:r>
                        <a:rPr lang="el-GR" sz="1200" b="1" u="none" strike="noStrike">
                          <a:effectLst/>
                        </a:rPr>
                        <a:t>Π.Ε. ΝΑΞΟΥ</a:t>
                      </a:r>
                      <a:endParaRPr lang="el-GR" sz="12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92,1%</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7,1%</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0,7%</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1"/>
                  </a:ext>
                </a:extLst>
              </a:tr>
              <a:tr h="250913">
                <a:tc>
                  <a:txBody>
                    <a:bodyPr/>
                    <a:lstStyle/>
                    <a:p>
                      <a:pPr algn="ctr" fontAlgn="t"/>
                      <a:r>
                        <a:rPr lang="el-GR" sz="1200" b="1" u="none" strike="noStrike">
                          <a:effectLst/>
                        </a:rPr>
                        <a:t>Π.Ε. ΠΑΡΟΥ</a:t>
                      </a:r>
                      <a:endParaRPr lang="el-GR" sz="12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94,1%</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5,9%</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2"/>
                  </a:ext>
                </a:extLst>
              </a:tr>
              <a:tr h="250913">
                <a:tc>
                  <a:txBody>
                    <a:bodyPr/>
                    <a:lstStyle/>
                    <a:p>
                      <a:pPr algn="ctr" fontAlgn="t"/>
                      <a:r>
                        <a:rPr lang="el-GR" sz="1200" b="1" u="none" strike="noStrike">
                          <a:effectLst/>
                        </a:rPr>
                        <a:t>Π.Ε. ΡΟΔΟΥ</a:t>
                      </a:r>
                      <a:endParaRPr lang="el-GR" sz="12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80,6%</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17,8%</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1,6%</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3"/>
                  </a:ext>
                </a:extLst>
              </a:tr>
              <a:tr h="250913">
                <a:tc>
                  <a:txBody>
                    <a:bodyPr/>
                    <a:lstStyle/>
                    <a:p>
                      <a:pPr algn="ctr" fontAlgn="t"/>
                      <a:r>
                        <a:rPr lang="el-GR" sz="1200" b="1" u="none" strike="noStrike" dirty="0">
                          <a:effectLst/>
                        </a:rPr>
                        <a:t>Π.Ε. ΤΗΝΟΥ</a:t>
                      </a:r>
                      <a:endParaRPr lang="el-GR" sz="1200" b="1" i="0" u="none" strike="noStrike" dirty="0">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89,8%</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10,2%</a:t>
                      </a:r>
                      <a:endParaRPr lang="en-US" sz="12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 </a:t>
                      </a:r>
                      <a:endParaRPr lang="en-US" sz="1200" b="1" i="0" u="none" strike="noStrike" dirty="0">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pic>
        <p:nvPicPr>
          <p:cNvPr id="3" name="Picture 6">
            <a:extLst>
              <a:ext uri="{FF2B5EF4-FFF2-40B4-BE49-F238E27FC236}">
                <a16:creationId xmlns:a16="http://schemas.microsoft.com/office/drawing/2014/main" id="{2C9E13BC-4FBA-AF8B-1732-1897AB7C235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65D85247-9F8E-DF20-7F9D-AFF51C1C0890}"/>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234708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564431"/>
          </a:xfrm>
          <a:solidFill>
            <a:schemeClr val="accent1"/>
          </a:solidFill>
        </p:spPr>
        <p:txBody>
          <a:bodyPr>
            <a:normAutofit fontScale="90000"/>
          </a:bodyPr>
          <a:lstStyle/>
          <a:p>
            <a:r>
              <a:rPr lang="el-GR" sz="2000" b="1" dirty="0">
                <a:solidFill>
                  <a:schemeClr val="bg1"/>
                </a:solidFill>
              </a:rPr>
              <a:t>Πόσο ικανοποιημένος/η είστε από την συνολική κατάσταση του περιβάλλοντος στο νησί σας;</a:t>
            </a:r>
            <a:br>
              <a:rPr lang="en-US" sz="2000" b="1" dirty="0">
                <a:solidFill>
                  <a:schemeClr val="bg1"/>
                </a:solidFill>
              </a:rPr>
            </a:br>
            <a:endParaRPr lang="el-GR" sz="1900" b="1" dirty="0">
              <a:solidFill>
                <a:schemeClr val="bg1"/>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12173094"/>
              </p:ext>
            </p:extLst>
          </p:nvPr>
        </p:nvGraphicFramePr>
        <p:xfrm>
          <a:off x="541338" y="1304925"/>
          <a:ext cx="9744075" cy="5948363"/>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6">
            <a:extLst>
              <a:ext uri="{FF2B5EF4-FFF2-40B4-BE49-F238E27FC236}">
                <a16:creationId xmlns:a16="http://schemas.microsoft.com/office/drawing/2014/main" id="{1070160E-A527-8BDA-7B29-D3546F90E07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FDEB7DE3-7B91-14AE-362F-10115B1B3748}"/>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10712190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223108"/>
          </a:xfrm>
          <a:solidFill>
            <a:schemeClr val="accent1"/>
          </a:solidFill>
        </p:spPr>
        <p:txBody>
          <a:bodyPr>
            <a:noAutofit/>
          </a:bodyPr>
          <a:lstStyle/>
          <a:p>
            <a:pPr algn="l"/>
            <a:r>
              <a:rPr lang="el-GR" sz="2000" b="1" dirty="0">
                <a:solidFill>
                  <a:schemeClr val="bg1"/>
                </a:solidFill>
              </a:rPr>
              <a:t>Για να διευκολυνθεί η ανακύκλωση, έχουν τοποθετηθεί ειδικοί κάδοι. Εσείς ξεχωρίζετε τα απορρίμματα προς ανακύκλωση από τα υπόλοιπα και τα ρίχνετε στους κατάλληλους χώρους;</a:t>
            </a:r>
            <a:br>
              <a:rPr lang="en-US" sz="2000" b="1" dirty="0">
                <a:solidFill>
                  <a:schemeClr val="bg1"/>
                </a:solidFill>
              </a:rPr>
            </a:br>
            <a:endParaRPr lang="el-GR" sz="2000" b="1" dirty="0">
              <a:solidFill>
                <a:schemeClr val="bg1"/>
              </a:solidFill>
            </a:endParaRPr>
          </a:p>
        </p:txBody>
      </p:sp>
      <p:sp>
        <p:nvSpPr>
          <p:cNvPr id="3" name="Text Placeholder 2"/>
          <p:cNvSpPr txBox="1">
            <a:spLocks/>
          </p:cNvSpPr>
          <p:nvPr/>
        </p:nvSpPr>
        <p:spPr>
          <a:xfrm>
            <a:off x="541337" y="1817617"/>
            <a:ext cx="4783695" cy="757496"/>
          </a:xfrm>
          <a:prstGeom prst="rect">
            <a:avLst/>
          </a:prstGeom>
        </p:spPr>
        <p:txBody>
          <a:bodyPr vert="horz" lIns="108177" tIns="54089" rIns="108177" bIns="54089" rtlCol="0">
            <a:normAutofit/>
          </a:bodyPr>
          <a:lstStyle>
            <a:lvl1pPr marL="405679" indent="-405679" algn="l" defTabSz="1081799"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78964" indent="-338063" algn="l" defTabSz="1081799"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52251" indent="-270449" algn="l" defTabSz="1081799"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931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340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749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15854"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567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597656"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lgn="ctr">
              <a:buNone/>
            </a:pPr>
            <a:r>
              <a:rPr lang="el-GR" sz="2000" b="1" dirty="0"/>
              <a:t>ΑΝΔΡΑΣ</a:t>
            </a:r>
            <a:r>
              <a:rPr lang="el-GR" dirty="0"/>
              <a:t>	</a:t>
            </a:r>
            <a:endParaRPr lang="en-US" dirty="0"/>
          </a:p>
        </p:txBody>
      </p:sp>
      <p:sp>
        <p:nvSpPr>
          <p:cNvPr id="5" name="Text Placeholder 4"/>
          <p:cNvSpPr txBox="1">
            <a:spLocks/>
          </p:cNvSpPr>
          <p:nvPr/>
        </p:nvSpPr>
        <p:spPr>
          <a:xfrm>
            <a:off x="5499839" y="1817617"/>
            <a:ext cx="4785574" cy="757496"/>
          </a:xfrm>
          <a:prstGeom prst="rect">
            <a:avLst/>
          </a:prstGeom>
        </p:spPr>
        <p:txBody>
          <a:bodyPr/>
          <a:lstStyle>
            <a:lvl1pPr marL="405679" indent="-405679" algn="l" defTabSz="1081799"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78964" indent="-338063" algn="l" defTabSz="1081799"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52251" indent="-270449" algn="l" defTabSz="1081799"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931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340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749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15854"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567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597656"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lgn="ctr">
              <a:buNone/>
            </a:pPr>
            <a:r>
              <a:rPr lang="el-GR" sz="2000" b="1" dirty="0"/>
              <a:t>ΓΥΝΑΙΚΑ</a:t>
            </a:r>
            <a:endParaRPr lang="en-US" sz="2000" b="1" dirty="0"/>
          </a:p>
        </p:txBody>
      </p:sp>
      <p:graphicFrame>
        <p:nvGraphicFramePr>
          <p:cNvPr id="7" name="Content Placeholder 6"/>
          <p:cNvGraphicFramePr>
            <a:graphicFrameLocks noGrp="1"/>
          </p:cNvGraphicFramePr>
          <p:nvPr>
            <p:ph sz="half" idx="4294967295"/>
            <p:extLst>
              <p:ext uri="{D42A27DB-BD31-4B8C-83A1-F6EECF244321}">
                <p14:modId xmlns:p14="http://schemas.microsoft.com/office/powerpoint/2010/main" val="1181522789"/>
              </p:ext>
            </p:extLst>
          </p:nvPr>
        </p:nvGraphicFramePr>
        <p:xfrm>
          <a:off x="541338" y="2574925"/>
          <a:ext cx="4783137" cy="46783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7"/>
          <p:cNvGraphicFramePr>
            <a:graphicFrameLocks noGrp="1"/>
          </p:cNvGraphicFramePr>
          <p:nvPr>
            <p:ph sz="quarter" idx="4294967295"/>
            <p:extLst>
              <p:ext uri="{D42A27DB-BD31-4B8C-83A1-F6EECF244321}">
                <p14:modId xmlns:p14="http://schemas.microsoft.com/office/powerpoint/2010/main" val="2487904654"/>
              </p:ext>
            </p:extLst>
          </p:nvPr>
        </p:nvGraphicFramePr>
        <p:xfrm>
          <a:off x="5499100" y="2574925"/>
          <a:ext cx="4786313" cy="4678363"/>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6">
            <a:extLst>
              <a:ext uri="{FF2B5EF4-FFF2-40B4-BE49-F238E27FC236}">
                <a16:creationId xmlns:a16="http://schemas.microsoft.com/office/drawing/2014/main" id="{6EC68A00-CC46-4C7B-C973-205AEC04045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C2BC0889-9BFD-3877-1DF1-4B3AD0A528C4}"/>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23348669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8"/>
            <a:ext cx="9338072" cy="1216599"/>
          </a:xfrm>
          <a:solidFill>
            <a:schemeClr val="accent1"/>
          </a:solidFill>
        </p:spPr>
        <p:txBody>
          <a:bodyPr>
            <a:noAutofit/>
          </a:bodyPr>
          <a:lstStyle/>
          <a:p>
            <a:pPr algn="l"/>
            <a:r>
              <a:rPr lang="el-GR" sz="2000" b="1" dirty="0">
                <a:solidFill>
                  <a:schemeClr val="bg1"/>
                </a:solidFill>
              </a:rPr>
              <a:t>Για να διευκολυνθεί η ανακύκλωση, έχουν τοποθετηθεί ειδικοί κάδοι. Εσείς ξεχωρίζετε τα απορρίμματα προς ανακύκλωση από τα υπόλοιπα και τα ρίχνετε στους κατάλληλους χώρους;</a:t>
            </a:r>
            <a:br>
              <a:rPr lang="en-US" sz="2000" b="1" dirty="0">
                <a:solidFill>
                  <a:schemeClr val="bg1"/>
                </a:solidFill>
              </a:rPr>
            </a:br>
            <a:endParaRPr lang="el-GR" sz="2000" b="1" dirty="0">
              <a:solidFill>
                <a:schemeClr val="bg1"/>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201184957"/>
              </p:ext>
            </p:extLst>
          </p:nvPr>
        </p:nvGraphicFramePr>
        <p:xfrm>
          <a:off x="541338" y="1895475"/>
          <a:ext cx="9744075" cy="5357813"/>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6">
            <a:extLst>
              <a:ext uri="{FF2B5EF4-FFF2-40B4-BE49-F238E27FC236}">
                <a16:creationId xmlns:a16="http://schemas.microsoft.com/office/drawing/2014/main" id="{52E95E9C-B990-0AFC-3F8F-2B35A9501FC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90874F60-1536-859C-8069-09DE8A62F4A6}"/>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23348669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846186"/>
          </a:xfrm>
          <a:solidFill>
            <a:schemeClr val="accent1"/>
          </a:solidFill>
        </p:spPr>
        <p:txBody>
          <a:bodyPr>
            <a:noAutofit/>
          </a:bodyPr>
          <a:lstStyle/>
          <a:p>
            <a:pPr algn="l"/>
            <a:r>
              <a:rPr lang="el-GR" sz="2000" b="1" dirty="0">
                <a:solidFill>
                  <a:schemeClr val="bg1"/>
                </a:solidFill>
              </a:rPr>
              <a:t>Επειδή έχει αυξηθεί ο όγκος των απορριμμάτων ανακύπτει ανάγκη για την δημιουργία Χώρων Υγειονομικής </a:t>
            </a:r>
            <a:r>
              <a:rPr lang="en-US" sz="2000" b="1" dirty="0">
                <a:solidFill>
                  <a:schemeClr val="bg1"/>
                </a:solidFill>
              </a:rPr>
              <a:t> </a:t>
            </a:r>
            <a:r>
              <a:rPr lang="el-GR" sz="2000" b="1" dirty="0">
                <a:solidFill>
                  <a:schemeClr val="bg1"/>
                </a:solidFill>
              </a:rPr>
              <a:t>Ταφής Απορριμμάτων και Σταθμών Μεταφόρτωσης. Εσείς θα δεχόσασταν να δημιουργηθούν τέτοιοι χώροι που θα τηρούν ασφαλώς τους αναγκαίους περιβαλλοντικούς όρους κοντά στον τόπο κατοικίας σας;</a:t>
            </a:r>
            <a:br>
              <a:rPr lang="en-US" sz="2000" b="1" dirty="0">
                <a:solidFill>
                  <a:schemeClr val="bg1"/>
                </a:solidFill>
              </a:rPr>
            </a:br>
            <a:endParaRPr lang="el-GR" sz="2000" b="1" dirty="0">
              <a:solidFill>
                <a:schemeClr val="bg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27867207"/>
              </p:ext>
            </p:extLst>
          </p:nvPr>
        </p:nvGraphicFramePr>
        <p:xfrm>
          <a:off x="541338" y="2683239"/>
          <a:ext cx="9744075" cy="4570049"/>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6">
            <a:extLst>
              <a:ext uri="{FF2B5EF4-FFF2-40B4-BE49-F238E27FC236}">
                <a16:creationId xmlns:a16="http://schemas.microsoft.com/office/drawing/2014/main" id="{9A2EE045-1B97-B271-A207-E08A62C2236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60599F79-A47B-DFE3-788C-805F30A96084}"/>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13534234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224853"/>
            <a:ext cx="9338072" cy="1753850"/>
          </a:xfrm>
          <a:solidFill>
            <a:schemeClr val="accent1"/>
          </a:solidFill>
        </p:spPr>
        <p:txBody>
          <a:bodyPr>
            <a:noAutofit/>
          </a:bodyPr>
          <a:lstStyle/>
          <a:p>
            <a:pPr algn="l"/>
            <a:r>
              <a:rPr lang="el-GR" sz="2000" b="1" dirty="0">
                <a:solidFill>
                  <a:schemeClr val="bg1"/>
                </a:solidFill>
              </a:rPr>
              <a:t>Επειδή έχει αυξηθεί ο όγκος των απορριμμάτων ανακύπτει ανάγκη για την δημιουργία Χώρων Υγειονομικής </a:t>
            </a:r>
            <a:r>
              <a:rPr lang="en-US" sz="2000" b="1" dirty="0">
                <a:solidFill>
                  <a:schemeClr val="bg1"/>
                </a:solidFill>
              </a:rPr>
              <a:t> </a:t>
            </a:r>
            <a:r>
              <a:rPr lang="el-GR" sz="2000" b="1" dirty="0">
                <a:solidFill>
                  <a:schemeClr val="bg1"/>
                </a:solidFill>
              </a:rPr>
              <a:t>Ταφής Απορριμμάτων και Σταθμών Μεταφόρτωσης. Εσείς θα δεχόσασταν να δημιουργηθούν τέτοιοι χώροι που θα τηρούν ασφαλώς τους αναγκαίους περιβαλλοντικούς όρους κοντά στον τόπο κατοικίας σας;</a:t>
            </a:r>
            <a:br>
              <a:rPr lang="en-US" sz="2000" b="1" dirty="0">
                <a:solidFill>
                  <a:schemeClr val="bg1"/>
                </a:solidFill>
              </a:rPr>
            </a:br>
            <a:endParaRPr lang="el-GR" sz="2000" b="1"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1956904888"/>
              </p:ext>
            </p:extLst>
          </p:nvPr>
        </p:nvGraphicFramePr>
        <p:xfrm>
          <a:off x="548712" y="2128603"/>
          <a:ext cx="9744074" cy="4691931"/>
        </p:xfrm>
        <a:graphic>
          <a:graphicData uri="http://schemas.openxmlformats.org/drawingml/2006/table">
            <a:tbl>
              <a:tblPr>
                <a:tableStyleId>{6E25E649-3F16-4E02-A733-19D2CDBF48F0}</a:tableStyleId>
              </a:tblPr>
              <a:tblGrid>
                <a:gridCol w="1702341">
                  <a:extLst>
                    <a:ext uri="{9D8B030D-6E8A-4147-A177-3AD203B41FA5}">
                      <a16:colId xmlns:a16="http://schemas.microsoft.com/office/drawing/2014/main" val="20000"/>
                    </a:ext>
                  </a:extLst>
                </a:gridCol>
                <a:gridCol w="1148819">
                  <a:extLst>
                    <a:ext uri="{9D8B030D-6E8A-4147-A177-3AD203B41FA5}">
                      <a16:colId xmlns:a16="http://schemas.microsoft.com/office/drawing/2014/main" val="20001"/>
                    </a:ext>
                  </a:extLst>
                </a:gridCol>
                <a:gridCol w="1148819">
                  <a:extLst>
                    <a:ext uri="{9D8B030D-6E8A-4147-A177-3AD203B41FA5}">
                      <a16:colId xmlns:a16="http://schemas.microsoft.com/office/drawing/2014/main" val="20002"/>
                    </a:ext>
                  </a:extLst>
                </a:gridCol>
                <a:gridCol w="1148819">
                  <a:extLst>
                    <a:ext uri="{9D8B030D-6E8A-4147-A177-3AD203B41FA5}">
                      <a16:colId xmlns:a16="http://schemas.microsoft.com/office/drawing/2014/main" val="20003"/>
                    </a:ext>
                  </a:extLst>
                </a:gridCol>
                <a:gridCol w="1148819">
                  <a:extLst>
                    <a:ext uri="{9D8B030D-6E8A-4147-A177-3AD203B41FA5}">
                      <a16:colId xmlns:a16="http://schemas.microsoft.com/office/drawing/2014/main" val="20004"/>
                    </a:ext>
                  </a:extLst>
                </a:gridCol>
                <a:gridCol w="1148819">
                  <a:extLst>
                    <a:ext uri="{9D8B030D-6E8A-4147-A177-3AD203B41FA5}">
                      <a16:colId xmlns:a16="http://schemas.microsoft.com/office/drawing/2014/main" val="20005"/>
                    </a:ext>
                  </a:extLst>
                </a:gridCol>
                <a:gridCol w="1148819">
                  <a:extLst>
                    <a:ext uri="{9D8B030D-6E8A-4147-A177-3AD203B41FA5}">
                      <a16:colId xmlns:a16="http://schemas.microsoft.com/office/drawing/2014/main" val="20006"/>
                    </a:ext>
                  </a:extLst>
                </a:gridCol>
                <a:gridCol w="1148819">
                  <a:extLst>
                    <a:ext uri="{9D8B030D-6E8A-4147-A177-3AD203B41FA5}">
                      <a16:colId xmlns:a16="http://schemas.microsoft.com/office/drawing/2014/main" val="20007"/>
                    </a:ext>
                  </a:extLst>
                </a:gridCol>
              </a:tblGrid>
              <a:tr h="514705">
                <a:tc rowSpan="2">
                  <a:txBody>
                    <a:bodyPr/>
                    <a:lstStyle/>
                    <a:p>
                      <a:pPr algn="l" fontAlgn="b"/>
                      <a:r>
                        <a:rPr lang="en-US" sz="1200" b="1" u="none" strike="noStrike">
                          <a:effectLst/>
                        </a:rPr>
                        <a:t> </a:t>
                      </a:r>
                      <a:endParaRPr lang="en-US" sz="1200" b="1" i="0" u="none" strike="noStrike">
                        <a:effectLst/>
                        <a:latin typeface="Arial Greek"/>
                      </a:endParaRPr>
                    </a:p>
                  </a:txBody>
                  <a:tcPr marL="6596" marR="6596" marT="6596"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gridSpan="7">
                  <a:txBody>
                    <a:bodyPr/>
                    <a:lstStyle/>
                    <a:p>
                      <a:pPr algn="ctr" fontAlgn="b"/>
                      <a:r>
                        <a:rPr lang="el-GR" sz="1200" b="1" u="none" strike="noStrike">
                          <a:effectLst/>
                        </a:rPr>
                        <a:t>Επειδή έχει αυξηθεί ο όγκος των απορριμμάτων ανακύπτει ανάγκη για την δημιουργία Χώρων Υγειονομικής  Ταφής Απορριμμάτων και Σταθμών Μεταφόρτωσης.</a:t>
                      </a:r>
                      <a:endParaRPr lang="el-GR" sz="1200" b="1" i="0" u="none" strike="noStrike">
                        <a:effectLst/>
                        <a:latin typeface="Arial Greek"/>
                      </a:endParaRPr>
                    </a:p>
                  </a:txBody>
                  <a:tcPr marL="6596" marR="6596" marT="6596"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14705">
                <a:tc vMerge="1">
                  <a:txBody>
                    <a:bodyPr/>
                    <a:lstStyle/>
                    <a:p>
                      <a:endParaRPr lang="en-US"/>
                    </a:p>
                  </a:txBody>
                  <a:tcPr/>
                </a:tc>
                <a:tc>
                  <a:txBody>
                    <a:bodyPr/>
                    <a:lstStyle/>
                    <a:p>
                      <a:pPr algn="ctr" fontAlgn="b"/>
                      <a:r>
                        <a:rPr lang="el-GR" sz="1200" b="1" u="none" strike="noStrike">
                          <a:effectLst/>
                        </a:rPr>
                        <a:t>ΝΑΙ</a:t>
                      </a:r>
                      <a:endParaRPr lang="el-GR" sz="1200" b="1" i="0" u="none" strike="noStrike">
                        <a:effectLst/>
                        <a:latin typeface="Arial Greek"/>
                      </a:endParaRPr>
                    </a:p>
                  </a:txBody>
                  <a:tcPr marL="6596" marR="6596" marT="6596"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l-GR" sz="1200" b="1" u="none" strike="noStrike">
                          <a:effectLst/>
                        </a:rPr>
                        <a:t>ΜΑΛΛΟΝ ΝΑΙ</a:t>
                      </a:r>
                      <a:endParaRPr lang="el-GR" sz="1200" b="1" i="0" u="none" strike="noStrike">
                        <a:effectLst/>
                        <a:latin typeface="Arial Greek"/>
                      </a:endParaRPr>
                    </a:p>
                  </a:txBody>
                  <a:tcPr marL="6596" marR="6596" marT="6596"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l-GR" sz="1200" b="1" u="none" strike="noStrike" dirty="0">
                          <a:effectLst/>
                        </a:rPr>
                        <a:t>ΝΑΙ &amp; ΜΑΛΛΟΝ ΝΑΙ</a:t>
                      </a:r>
                      <a:endParaRPr lang="el-GR" sz="1200" b="1" i="0" u="none" strike="noStrike" dirty="0">
                        <a:effectLst/>
                        <a:latin typeface="Arial Greek"/>
                      </a:endParaRPr>
                    </a:p>
                  </a:txBody>
                  <a:tcPr marL="6596" marR="6596" marT="6596"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l-GR" sz="1200" b="1" u="none" strike="noStrike">
                          <a:effectLst/>
                        </a:rPr>
                        <a:t>ΜΑΛΛΟΝ ΟΧΙ</a:t>
                      </a:r>
                      <a:endParaRPr lang="el-GR" sz="1200" b="1" i="0" u="none" strike="noStrike">
                        <a:effectLst/>
                        <a:latin typeface="Arial Greek"/>
                      </a:endParaRPr>
                    </a:p>
                  </a:txBody>
                  <a:tcPr marL="6596" marR="6596" marT="6596"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l-GR" sz="1200" b="1" u="none" strike="noStrike">
                          <a:effectLst/>
                        </a:rPr>
                        <a:t>ΟΧΙ</a:t>
                      </a:r>
                      <a:endParaRPr lang="el-GR" sz="1200" b="1" i="0" u="none" strike="noStrike">
                        <a:effectLst/>
                        <a:latin typeface="Arial Greek"/>
                      </a:endParaRPr>
                    </a:p>
                  </a:txBody>
                  <a:tcPr marL="6596" marR="6596" marT="6596"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l-GR" sz="1200" b="1" u="none" strike="noStrike" dirty="0">
                          <a:effectLst/>
                        </a:rPr>
                        <a:t>ΜΑΛΛΟΝ ΟΧΙ &amp; ΟΧΙ</a:t>
                      </a:r>
                      <a:endParaRPr lang="el-GR" sz="1200" b="1" i="0" u="none" strike="noStrike" dirty="0">
                        <a:effectLst/>
                        <a:latin typeface="Arial Greek"/>
                      </a:endParaRPr>
                    </a:p>
                  </a:txBody>
                  <a:tcPr marL="6596" marR="6596" marT="6596"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l-GR" sz="1200" b="1" u="none" strike="noStrike">
                          <a:effectLst/>
                        </a:rPr>
                        <a:t>ΔΓ/ΔΑ</a:t>
                      </a:r>
                      <a:endParaRPr lang="el-GR" sz="1200" b="1" i="0" u="none" strike="noStrike">
                        <a:effectLst/>
                        <a:latin typeface="Arial Greek"/>
                      </a:endParaRPr>
                    </a:p>
                  </a:txBody>
                  <a:tcPr marL="6596" marR="6596" marT="6596"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1"/>
                  </a:ext>
                </a:extLst>
              </a:tr>
              <a:tr h="514705">
                <a:tc>
                  <a:txBody>
                    <a:bodyPr/>
                    <a:lstStyle/>
                    <a:p>
                      <a:pPr algn="ctr" fontAlgn="t"/>
                      <a:r>
                        <a:rPr lang="el-GR" sz="1200" b="1" u="none" strike="noStrike">
                          <a:effectLst/>
                        </a:rPr>
                        <a:t>Π.Ε. ΣΥΡΟΥ ΔΗΜΟΣ ΣΥΡΟΥ - ΕΡΜΟΥΠΟΛΗΣ</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41,8%</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20,5%</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62,3%</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6,8%</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26,0%</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32,9%</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4,8%</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2"/>
                  </a:ext>
                </a:extLst>
              </a:tr>
              <a:tr h="262318">
                <a:tc>
                  <a:txBody>
                    <a:bodyPr/>
                    <a:lstStyle/>
                    <a:p>
                      <a:pPr algn="ctr" fontAlgn="t"/>
                      <a:r>
                        <a:rPr lang="el-GR" sz="1200" b="1" u="none" strike="noStrike">
                          <a:effectLst/>
                        </a:rPr>
                        <a:t>Π.Ε. ΑΝΔΡΟΥ</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38,7%</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19,4%</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58,1%</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6,5%</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32,3%</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38,7%</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3,2%</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3"/>
                  </a:ext>
                </a:extLst>
              </a:tr>
              <a:tr h="262318">
                <a:tc>
                  <a:txBody>
                    <a:bodyPr/>
                    <a:lstStyle/>
                    <a:p>
                      <a:pPr algn="ctr" fontAlgn="t"/>
                      <a:r>
                        <a:rPr lang="el-GR" sz="1200" b="1" u="none" strike="noStrike">
                          <a:effectLst/>
                        </a:rPr>
                        <a:t>Π.Ε. ΘΗΡΑΣ</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54,7%</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16,8%</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71,5%</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5,1%</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21,2%</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26,3%</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2,2%</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4"/>
                  </a:ext>
                </a:extLst>
              </a:tr>
              <a:tr h="262318">
                <a:tc>
                  <a:txBody>
                    <a:bodyPr/>
                    <a:lstStyle/>
                    <a:p>
                      <a:pPr algn="ctr" fontAlgn="t"/>
                      <a:r>
                        <a:rPr lang="el-GR" sz="1200" b="1" u="none" strike="noStrike">
                          <a:effectLst/>
                        </a:rPr>
                        <a:t>Π.Ε. ΚΑΛΥΜΝΟΥ</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48,5%</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13,4%</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61,9%</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11,9%</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23,8%</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35,6%</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2,5%</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5"/>
                  </a:ext>
                </a:extLst>
              </a:tr>
              <a:tr h="262318">
                <a:tc>
                  <a:txBody>
                    <a:bodyPr/>
                    <a:lstStyle/>
                    <a:p>
                      <a:pPr algn="ctr" fontAlgn="t"/>
                      <a:r>
                        <a:rPr lang="el-GR" sz="1200" b="1" u="none" strike="noStrike">
                          <a:effectLst/>
                        </a:rPr>
                        <a:t>Π.Ε. ΚΑΡΠΑΘΟΥ</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36,5%</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17,3%</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53,8%</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11,5%</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25,0%</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36,5%</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9,6%</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6"/>
                  </a:ext>
                </a:extLst>
              </a:tr>
              <a:tr h="262318">
                <a:tc>
                  <a:txBody>
                    <a:bodyPr/>
                    <a:lstStyle/>
                    <a:p>
                      <a:pPr algn="ctr" fontAlgn="t"/>
                      <a:r>
                        <a:rPr lang="el-GR" sz="1200" b="1" u="none" strike="noStrike">
                          <a:effectLst/>
                        </a:rPr>
                        <a:t>Π.Ε. ΚΕΑΣ - ΚΥΘΝΟΥ</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55,6%</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11,1%</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66,7%</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14,8%</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11,1%</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25,9%</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7,4%</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7"/>
                  </a:ext>
                </a:extLst>
              </a:tr>
              <a:tr h="262318">
                <a:tc>
                  <a:txBody>
                    <a:bodyPr/>
                    <a:lstStyle/>
                    <a:p>
                      <a:pPr algn="ctr" fontAlgn="t"/>
                      <a:r>
                        <a:rPr lang="el-GR" sz="1200" b="1" u="none" strike="noStrike">
                          <a:effectLst/>
                        </a:rPr>
                        <a:t>Π.Ε. ΚΩ</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39,7%</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16,0%</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55,6%</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10,5%</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29,2%</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39,7%</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4,7%</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8"/>
                  </a:ext>
                </a:extLst>
              </a:tr>
              <a:tr h="262318">
                <a:tc>
                  <a:txBody>
                    <a:bodyPr/>
                    <a:lstStyle/>
                    <a:p>
                      <a:pPr algn="ctr" fontAlgn="t"/>
                      <a:r>
                        <a:rPr lang="el-GR" sz="1200" b="1" u="none" strike="noStrike">
                          <a:effectLst/>
                        </a:rPr>
                        <a:t>Π.Ε. ΜΗΛΟΥ</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37,7%</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23,0%</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60,7%</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6,6%</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29,5%</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36,1%</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3,3%</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9"/>
                  </a:ext>
                </a:extLst>
              </a:tr>
              <a:tr h="262318">
                <a:tc>
                  <a:txBody>
                    <a:bodyPr/>
                    <a:lstStyle/>
                    <a:p>
                      <a:pPr algn="ctr" fontAlgn="t"/>
                      <a:r>
                        <a:rPr lang="el-GR" sz="1200" b="1" u="none" strike="noStrike">
                          <a:effectLst/>
                        </a:rPr>
                        <a:t>Π.Ε. ΜΥΚΟΝΟΥ</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38,6%</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20,5%</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59,1%</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13,6%</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27,3%</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40,9%</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0"/>
                  </a:ext>
                </a:extLst>
              </a:tr>
              <a:tr h="262318">
                <a:tc>
                  <a:txBody>
                    <a:bodyPr/>
                    <a:lstStyle/>
                    <a:p>
                      <a:pPr algn="ctr" fontAlgn="t"/>
                      <a:r>
                        <a:rPr lang="el-GR" sz="1200" b="1" u="none" strike="noStrike">
                          <a:effectLst/>
                        </a:rPr>
                        <a:t>Π.Ε. ΝΑΞΟΥ</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41,4%</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15,0%</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56,4%</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17,1%</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24,3%</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41,4%</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2,1%</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1"/>
                  </a:ext>
                </a:extLst>
              </a:tr>
              <a:tr h="262318">
                <a:tc>
                  <a:txBody>
                    <a:bodyPr/>
                    <a:lstStyle/>
                    <a:p>
                      <a:pPr algn="ctr" fontAlgn="t"/>
                      <a:r>
                        <a:rPr lang="el-GR" sz="1200" b="1" u="none" strike="noStrike">
                          <a:effectLst/>
                        </a:rPr>
                        <a:t>Π.Ε. ΠΑΡΟΥ</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36,6%</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10,9%</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47,5%</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13,9%</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32,7%</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46,5%</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5,9%</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2"/>
                  </a:ext>
                </a:extLst>
              </a:tr>
              <a:tr h="262318">
                <a:tc>
                  <a:txBody>
                    <a:bodyPr/>
                    <a:lstStyle/>
                    <a:p>
                      <a:pPr algn="ctr" fontAlgn="t"/>
                      <a:r>
                        <a:rPr lang="el-GR" sz="1200" b="1" u="none" strike="noStrike">
                          <a:effectLst/>
                        </a:rPr>
                        <a:t>Π.Ε. ΡΟΔΟΥ</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40,4%</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17,4%</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57,8%</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11,0%</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27,1%</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38,1%</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4,1%</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3"/>
                  </a:ext>
                </a:extLst>
              </a:tr>
              <a:tr h="262318">
                <a:tc>
                  <a:txBody>
                    <a:bodyPr/>
                    <a:lstStyle/>
                    <a:p>
                      <a:pPr algn="ctr" fontAlgn="t"/>
                      <a:r>
                        <a:rPr lang="el-GR" sz="1200" b="1" u="none" strike="noStrike">
                          <a:effectLst/>
                        </a:rPr>
                        <a:t>Π.Ε. ΤΗΝΟΥ</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30,5%</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18,6%</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49,2%</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10,2%</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35,6%</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45,8%</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5,1%</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pic>
        <p:nvPicPr>
          <p:cNvPr id="4" name="Picture 6">
            <a:extLst>
              <a:ext uri="{FF2B5EF4-FFF2-40B4-BE49-F238E27FC236}">
                <a16:creationId xmlns:a16="http://schemas.microsoft.com/office/drawing/2014/main" id="{564167DC-2CBA-5043-D89C-CE2CB004539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3AE1D882-AF8C-902A-F0CA-3A7785B312F5}"/>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15063443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8"/>
            <a:ext cx="9338072" cy="1726265"/>
          </a:xfrm>
          <a:solidFill>
            <a:schemeClr val="accent1"/>
          </a:solidFill>
        </p:spPr>
        <p:txBody>
          <a:bodyPr>
            <a:noAutofit/>
          </a:bodyPr>
          <a:lstStyle/>
          <a:p>
            <a:pPr algn="l"/>
            <a:r>
              <a:rPr lang="el-GR" sz="2000" b="1" dirty="0">
                <a:solidFill>
                  <a:schemeClr val="bg1"/>
                </a:solidFill>
              </a:rPr>
              <a:t>Επειδή έχει αυξηθεί ο όγκος των απορριμμάτων ανακύπτει ανάγκη για την δημιουργία Χώρων Υγειονομικής </a:t>
            </a:r>
            <a:r>
              <a:rPr lang="en-US" sz="2000" b="1" dirty="0">
                <a:solidFill>
                  <a:schemeClr val="bg1"/>
                </a:solidFill>
              </a:rPr>
              <a:t> </a:t>
            </a:r>
            <a:r>
              <a:rPr lang="el-GR" sz="2000" b="1" dirty="0">
                <a:solidFill>
                  <a:schemeClr val="bg1"/>
                </a:solidFill>
              </a:rPr>
              <a:t>Ταφής Απορριμμάτων και Σταθμών Μεταφόρτωσης. Εσείς θα δεχόσασταν να δημιουργηθούν τέτοιοι χώροι που θα τηρούν ασφαλώς τους αναγκαίους περιβαλλοντικούς όρους κοντά στον τόπο κατοικίας σας;</a:t>
            </a:r>
            <a:br>
              <a:rPr lang="en-US" sz="2000" b="1" dirty="0">
                <a:solidFill>
                  <a:schemeClr val="bg1"/>
                </a:solidFill>
              </a:rPr>
            </a:br>
            <a:endParaRPr lang="el-GR" sz="2000" b="1" dirty="0">
              <a:solidFill>
                <a:schemeClr val="bg1"/>
              </a:solidFill>
            </a:endParaRPr>
          </a:p>
        </p:txBody>
      </p:sp>
      <p:sp>
        <p:nvSpPr>
          <p:cNvPr id="3" name="Text Placeholder 2"/>
          <p:cNvSpPr txBox="1">
            <a:spLocks/>
          </p:cNvSpPr>
          <p:nvPr/>
        </p:nvSpPr>
        <p:spPr>
          <a:xfrm>
            <a:off x="541337" y="2158583"/>
            <a:ext cx="4783695" cy="416530"/>
          </a:xfrm>
          <a:prstGeom prst="rect">
            <a:avLst/>
          </a:prstGeom>
        </p:spPr>
        <p:txBody>
          <a:bodyPr vert="horz" lIns="108177" tIns="54089" rIns="108177" bIns="54089" rtlCol="0">
            <a:normAutofit fontScale="62500" lnSpcReduction="20000"/>
          </a:bodyPr>
          <a:lstStyle>
            <a:lvl1pPr marL="405679" indent="-405679" algn="l" defTabSz="1081799"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78964" indent="-338063" algn="l" defTabSz="1081799"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52251" indent="-270449" algn="l" defTabSz="1081799"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931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340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749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15854"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567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597656"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lgn="ctr">
              <a:buNone/>
            </a:pPr>
            <a:r>
              <a:rPr lang="el-GR" sz="3200" b="1" dirty="0"/>
              <a:t>ΑΝΔΡΑΣ</a:t>
            </a:r>
            <a:r>
              <a:rPr lang="el-GR" dirty="0"/>
              <a:t>	</a:t>
            </a:r>
            <a:endParaRPr lang="en-US" dirty="0"/>
          </a:p>
        </p:txBody>
      </p:sp>
      <p:sp>
        <p:nvSpPr>
          <p:cNvPr id="5" name="Text Placeholder 4"/>
          <p:cNvSpPr txBox="1">
            <a:spLocks/>
          </p:cNvSpPr>
          <p:nvPr/>
        </p:nvSpPr>
        <p:spPr>
          <a:xfrm>
            <a:off x="5499839" y="2158583"/>
            <a:ext cx="4785574" cy="416530"/>
          </a:xfrm>
          <a:prstGeom prst="rect">
            <a:avLst/>
          </a:prstGeom>
        </p:spPr>
        <p:txBody>
          <a:bodyPr/>
          <a:lstStyle>
            <a:lvl1pPr marL="405679" indent="-405679" algn="l" defTabSz="1081799"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78964" indent="-338063" algn="l" defTabSz="1081799"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52251" indent="-270449" algn="l" defTabSz="1081799"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931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340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749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15854"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567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597656"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lgn="ctr">
              <a:buNone/>
            </a:pPr>
            <a:r>
              <a:rPr lang="el-GR" sz="2000" b="1" dirty="0"/>
              <a:t>ΓΥΝΑΙΚΑ</a:t>
            </a:r>
            <a:endParaRPr lang="en-US" sz="2000" b="1" dirty="0"/>
          </a:p>
        </p:txBody>
      </p:sp>
      <p:graphicFrame>
        <p:nvGraphicFramePr>
          <p:cNvPr id="7" name="Content Placeholder 6"/>
          <p:cNvGraphicFramePr>
            <a:graphicFrameLocks noGrp="1"/>
          </p:cNvGraphicFramePr>
          <p:nvPr>
            <p:ph sz="half" idx="4294967295"/>
            <p:extLst>
              <p:ext uri="{D42A27DB-BD31-4B8C-83A1-F6EECF244321}">
                <p14:modId xmlns:p14="http://schemas.microsoft.com/office/powerpoint/2010/main" val="2171648196"/>
              </p:ext>
            </p:extLst>
          </p:nvPr>
        </p:nvGraphicFramePr>
        <p:xfrm>
          <a:off x="541338" y="2574925"/>
          <a:ext cx="4783137" cy="46783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7"/>
          <p:cNvGraphicFramePr>
            <a:graphicFrameLocks noGrp="1"/>
          </p:cNvGraphicFramePr>
          <p:nvPr>
            <p:ph sz="quarter" idx="4294967295"/>
            <p:extLst>
              <p:ext uri="{D42A27DB-BD31-4B8C-83A1-F6EECF244321}">
                <p14:modId xmlns:p14="http://schemas.microsoft.com/office/powerpoint/2010/main" val="9154672"/>
              </p:ext>
            </p:extLst>
          </p:nvPr>
        </p:nvGraphicFramePr>
        <p:xfrm>
          <a:off x="5499100" y="2574925"/>
          <a:ext cx="4786313" cy="4678363"/>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6">
            <a:extLst>
              <a:ext uri="{FF2B5EF4-FFF2-40B4-BE49-F238E27FC236}">
                <a16:creationId xmlns:a16="http://schemas.microsoft.com/office/drawing/2014/main" id="{BFB19229-F7B3-EC57-BB32-C37529EFC67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0418BD8F-59C0-1211-A644-76AAA43E6FB6}"/>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21237240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8"/>
            <a:ext cx="9338072" cy="1741515"/>
          </a:xfrm>
          <a:solidFill>
            <a:schemeClr val="accent1"/>
          </a:solidFill>
        </p:spPr>
        <p:txBody>
          <a:bodyPr>
            <a:noAutofit/>
          </a:bodyPr>
          <a:lstStyle/>
          <a:p>
            <a:pPr algn="l"/>
            <a:r>
              <a:rPr lang="el-GR" sz="2000" b="1" dirty="0">
                <a:solidFill>
                  <a:schemeClr val="bg1"/>
                </a:solidFill>
              </a:rPr>
              <a:t>Επειδή έχει αυξηθεί ο όγκος των απορριμμάτων ανακύπτει ανάγκη για την δημιουργία Χώρων Υγειονομικής </a:t>
            </a:r>
            <a:r>
              <a:rPr lang="en-US" sz="2000" b="1" dirty="0">
                <a:solidFill>
                  <a:schemeClr val="bg1"/>
                </a:solidFill>
              </a:rPr>
              <a:t> </a:t>
            </a:r>
            <a:r>
              <a:rPr lang="el-GR" sz="2000" b="1" dirty="0">
                <a:solidFill>
                  <a:schemeClr val="bg1"/>
                </a:solidFill>
              </a:rPr>
              <a:t>Ταφής Απορριμμάτων και Σταθμών Μεταφόρτωσης. Εσείς θα δεχόσασταν να δημιουργηθούν τέτοιοι χώροι που θα τηρούν ασφαλώς τους αναγκαίους περιβαλλοντικούς όρους κοντά στον τόπο κατοικίας σας;</a:t>
            </a:r>
            <a:br>
              <a:rPr lang="en-US" sz="2000" b="1" dirty="0">
                <a:solidFill>
                  <a:schemeClr val="bg1"/>
                </a:solidFill>
              </a:rPr>
            </a:br>
            <a:endParaRPr lang="el-GR" sz="2000" b="1" dirty="0">
              <a:solidFill>
                <a:schemeClr val="bg1"/>
              </a:solidFill>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235204683"/>
              </p:ext>
            </p:extLst>
          </p:nvPr>
        </p:nvGraphicFramePr>
        <p:xfrm>
          <a:off x="541338" y="2608289"/>
          <a:ext cx="9744075" cy="4644999"/>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6">
            <a:extLst>
              <a:ext uri="{FF2B5EF4-FFF2-40B4-BE49-F238E27FC236}">
                <a16:creationId xmlns:a16="http://schemas.microsoft.com/office/drawing/2014/main" id="{A07ABE40-05EE-1BBA-A733-87E538D6D38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092750BF-F448-4068-D099-8841B7D0E46E}"/>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21237240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374755"/>
            <a:ext cx="9338072" cy="1109272"/>
          </a:xfrm>
          <a:solidFill>
            <a:schemeClr val="accent1"/>
          </a:solidFill>
        </p:spPr>
        <p:txBody>
          <a:bodyPr>
            <a:noAutofit/>
          </a:bodyPr>
          <a:lstStyle/>
          <a:p>
            <a:pPr algn="l"/>
            <a:r>
              <a:rPr lang="el-GR" sz="2000" b="1" dirty="0">
                <a:solidFill>
                  <a:schemeClr val="bg1"/>
                </a:solidFill>
              </a:rPr>
              <a:t>Γνωρίζετε την ύπαρξη και τις παρεμβάσεις του Φορέα Διαχείρισης Στερεών Αποβλήτων Νοτίου Αιγαίου (</a:t>
            </a:r>
            <a:r>
              <a:rPr lang="el-GR" sz="2000" b="1" dirty="0" err="1">
                <a:solidFill>
                  <a:schemeClr val="bg1"/>
                </a:solidFill>
              </a:rPr>
              <a:t>ΦοΣΔΑ</a:t>
            </a:r>
            <a:r>
              <a:rPr lang="el-GR" sz="2000" b="1" dirty="0">
                <a:solidFill>
                  <a:schemeClr val="bg1"/>
                </a:solidFill>
              </a:rPr>
              <a:t>) και αν ναι ποια είναι η άποψή σας για τις πρωτοβουλίες και παρεμβάσεις του;</a:t>
            </a:r>
            <a:br>
              <a:rPr lang="en-US" sz="2000" b="1" dirty="0">
                <a:solidFill>
                  <a:schemeClr val="bg1"/>
                </a:solidFill>
              </a:rPr>
            </a:br>
            <a:endParaRPr lang="el-GR" sz="2000" b="1" dirty="0">
              <a:solidFill>
                <a:schemeClr val="bg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97045794"/>
              </p:ext>
            </p:extLst>
          </p:nvPr>
        </p:nvGraphicFramePr>
        <p:xfrm>
          <a:off x="541338" y="2008682"/>
          <a:ext cx="9744075" cy="5244606"/>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6">
            <a:extLst>
              <a:ext uri="{FF2B5EF4-FFF2-40B4-BE49-F238E27FC236}">
                <a16:creationId xmlns:a16="http://schemas.microsoft.com/office/drawing/2014/main" id="{20C2A72B-335A-626A-6794-584EA6CF2F9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DB5DB7EB-7CA4-2BB7-68C3-D5B8861D3F76}"/>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13534234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316925"/>
          </a:xfrm>
          <a:solidFill>
            <a:schemeClr val="accent1"/>
          </a:solidFill>
        </p:spPr>
        <p:txBody>
          <a:bodyPr>
            <a:normAutofit/>
          </a:bodyPr>
          <a:lstStyle/>
          <a:p>
            <a:pPr algn="l"/>
            <a:r>
              <a:rPr lang="el-GR" sz="2000" b="1" dirty="0">
                <a:solidFill>
                  <a:schemeClr val="bg1"/>
                </a:solidFill>
              </a:rPr>
              <a:t>Γνωρίζετε την ύπαρξη και τις παρεμβάσεις του Φορέα Διαχείρισης Στερεών Αποβλήτων Νοτίου Αιγαίου (</a:t>
            </a:r>
            <a:r>
              <a:rPr lang="el-GR" sz="2000" b="1" dirty="0" err="1">
                <a:solidFill>
                  <a:schemeClr val="bg1"/>
                </a:solidFill>
              </a:rPr>
              <a:t>ΦοΣΔΑ</a:t>
            </a:r>
            <a:r>
              <a:rPr lang="el-GR" sz="2000" b="1" dirty="0">
                <a:solidFill>
                  <a:schemeClr val="bg1"/>
                </a:solidFill>
              </a:rPr>
              <a:t>) και αν ναι ποια είναι η άποψή σας για τις πρωτοβουλίες και παρεμβάσεις του;</a:t>
            </a:r>
            <a:br>
              <a:rPr lang="en-US" sz="2000" b="1" dirty="0">
                <a:solidFill>
                  <a:schemeClr val="bg1"/>
                </a:solidFill>
              </a:rPr>
            </a:br>
            <a:endParaRPr lang="el-GR" sz="19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1990898461"/>
              </p:ext>
            </p:extLst>
          </p:nvPr>
        </p:nvGraphicFramePr>
        <p:xfrm>
          <a:off x="541338" y="2338465"/>
          <a:ext cx="9744076" cy="4676934"/>
        </p:xfrm>
        <a:graphic>
          <a:graphicData uri="http://schemas.openxmlformats.org/drawingml/2006/table">
            <a:tbl>
              <a:tblPr>
                <a:tableStyleId>{6E25E649-3F16-4E02-A733-19D2CDBF48F0}</a:tableStyleId>
              </a:tblPr>
              <a:tblGrid>
                <a:gridCol w="1642486">
                  <a:extLst>
                    <a:ext uri="{9D8B030D-6E8A-4147-A177-3AD203B41FA5}">
                      <a16:colId xmlns:a16="http://schemas.microsoft.com/office/drawing/2014/main" val="20000"/>
                    </a:ext>
                  </a:extLst>
                </a:gridCol>
                <a:gridCol w="1350265">
                  <a:extLst>
                    <a:ext uri="{9D8B030D-6E8A-4147-A177-3AD203B41FA5}">
                      <a16:colId xmlns:a16="http://schemas.microsoft.com/office/drawing/2014/main" val="20001"/>
                    </a:ext>
                  </a:extLst>
                </a:gridCol>
                <a:gridCol w="1350265">
                  <a:extLst>
                    <a:ext uri="{9D8B030D-6E8A-4147-A177-3AD203B41FA5}">
                      <a16:colId xmlns:a16="http://schemas.microsoft.com/office/drawing/2014/main" val="20002"/>
                    </a:ext>
                  </a:extLst>
                </a:gridCol>
                <a:gridCol w="1350265">
                  <a:extLst>
                    <a:ext uri="{9D8B030D-6E8A-4147-A177-3AD203B41FA5}">
                      <a16:colId xmlns:a16="http://schemas.microsoft.com/office/drawing/2014/main" val="20003"/>
                    </a:ext>
                  </a:extLst>
                </a:gridCol>
                <a:gridCol w="1350265">
                  <a:extLst>
                    <a:ext uri="{9D8B030D-6E8A-4147-A177-3AD203B41FA5}">
                      <a16:colId xmlns:a16="http://schemas.microsoft.com/office/drawing/2014/main" val="20004"/>
                    </a:ext>
                  </a:extLst>
                </a:gridCol>
                <a:gridCol w="1350265">
                  <a:extLst>
                    <a:ext uri="{9D8B030D-6E8A-4147-A177-3AD203B41FA5}">
                      <a16:colId xmlns:a16="http://schemas.microsoft.com/office/drawing/2014/main" val="20005"/>
                    </a:ext>
                  </a:extLst>
                </a:gridCol>
                <a:gridCol w="1350265">
                  <a:extLst>
                    <a:ext uri="{9D8B030D-6E8A-4147-A177-3AD203B41FA5}">
                      <a16:colId xmlns:a16="http://schemas.microsoft.com/office/drawing/2014/main" val="20006"/>
                    </a:ext>
                  </a:extLst>
                </a:gridCol>
              </a:tblGrid>
              <a:tr h="513286">
                <a:tc rowSpan="2">
                  <a:txBody>
                    <a:bodyPr/>
                    <a:lstStyle/>
                    <a:p>
                      <a:pPr algn="l" fontAlgn="b"/>
                      <a:r>
                        <a:rPr lang="en-US" sz="1200" b="1" u="none" strike="noStrike" dirty="0">
                          <a:effectLst/>
                        </a:rPr>
                        <a:t> </a:t>
                      </a:r>
                      <a:endParaRPr lang="en-US" sz="1200" b="1" i="0" u="none" strike="noStrike" dirty="0">
                        <a:effectLst/>
                        <a:latin typeface="Arial Greek"/>
                      </a:endParaRPr>
                    </a:p>
                  </a:txBody>
                  <a:tcPr marL="6364" marR="6364" marT="6364"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gridSpan="6">
                  <a:txBody>
                    <a:bodyPr/>
                    <a:lstStyle/>
                    <a:p>
                      <a:pPr algn="ctr" fontAlgn="b"/>
                      <a:r>
                        <a:rPr lang="el-GR" sz="1200" b="1" u="none" strike="noStrike">
                          <a:effectLst/>
                        </a:rPr>
                        <a:t>Γνωρίζετε την ύπαρξη και τις παρεμβάσεις του Φορέα Διαχείρισης Στερεών Αποβλήτων Νοτίου Αιγαίου (ΦοΣΔΑ) και αν ναι ποια είναι η άποψή σας για τις πρωτοβουλίες και παρεμβάσεις του;</a:t>
                      </a:r>
                      <a:endParaRPr lang="el-GR" sz="1200" b="1" i="0" u="none" strike="noStrike">
                        <a:effectLst/>
                        <a:latin typeface="Arial Greek"/>
                      </a:endParaRPr>
                    </a:p>
                  </a:txBody>
                  <a:tcPr marL="6364" marR="6364" marT="6364"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13286">
                <a:tc vMerge="1">
                  <a:txBody>
                    <a:bodyPr/>
                    <a:lstStyle/>
                    <a:p>
                      <a:endParaRPr lang="en-US"/>
                    </a:p>
                  </a:txBody>
                  <a:tcPr/>
                </a:tc>
                <a:tc>
                  <a:txBody>
                    <a:bodyPr/>
                    <a:lstStyle/>
                    <a:p>
                      <a:pPr algn="ctr" fontAlgn="b"/>
                      <a:r>
                        <a:rPr lang="el-GR" sz="1200" b="1" u="none" strike="noStrike">
                          <a:effectLst/>
                        </a:rPr>
                        <a:t>Ναι και έχω θετική άποψη</a:t>
                      </a:r>
                      <a:endParaRPr lang="el-GR" sz="1200" b="1" i="0" u="none" strike="noStrike">
                        <a:effectLst/>
                        <a:latin typeface="Arial Greek"/>
                      </a:endParaRPr>
                    </a:p>
                  </a:txBody>
                  <a:tcPr marL="6364" marR="6364" marT="6364"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l-GR" sz="1200" b="1" u="none" strike="noStrike">
                          <a:effectLst/>
                        </a:rPr>
                        <a:t>Ναι και έχω μάλλον θετική άποψη</a:t>
                      </a:r>
                      <a:endParaRPr lang="el-GR" sz="1200" b="1" i="0" u="none" strike="noStrike">
                        <a:effectLst/>
                        <a:latin typeface="Arial Greek"/>
                      </a:endParaRPr>
                    </a:p>
                  </a:txBody>
                  <a:tcPr marL="6364" marR="6364" marT="6364"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l-GR" sz="1200" b="1" u="none" strike="noStrike">
                          <a:effectLst/>
                        </a:rPr>
                        <a:t>Ναι και έχω μάλλον αρνητική άποψη</a:t>
                      </a:r>
                      <a:endParaRPr lang="el-GR" sz="1200" b="1" i="0" u="none" strike="noStrike">
                        <a:effectLst/>
                        <a:latin typeface="Arial Greek"/>
                      </a:endParaRPr>
                    </a:p>
                  </a:txBody>
                  <a:tcPr marL="6364" marR="6364" marT="6364"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l-GR" sz="1200" b="1" u="none" strike="noStrike">
                          <a:effectLst/>
                        </a:rPr>
                        <a:t>Ναι και έχω αρνητική άποψη</a:t>
                      </a:r>
                      <a:endParaRPr lang="el-GR" sz="1200" b="1" i="0" u="none" strike="noStrike">
                        <a:effectLst/>
                        <a:latin typeface="Arial Greek"/>
                      </a:endParaRPr>
                    </a:p>
                  </a:txBody>
                  <a:tcPr marL="6364" marR="6364" marT="6364"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l-GR" sz="1200" b="1" u="none" strike="noStrike">
                          <a:effectLst/>
                        </a:rPr>
                        <a:t>Όχι και επομένως δεν έχω άποψη</a:t>
                      </a:r>
                      <a:endParaRPr lang="el-GR" sz="1200" b="1" i="0" u="none" strike="noStrike">
                        <a:effectLst/>
                        <a:latin typeface="Arial Greek"/>
                      </a:endParaRPr>
                    </a:p>
                  </a:txBody>
                  <a:tcPr marL="6364" marR="6364" marT="6364"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l-GR" sz="1200" b="1" u="none" strike="noStrike">
                          <a:effectLst/>
                        </a:rPr>
                        <a:t>ΔΓ/ΔΑ</a:t>
                      </a:r>
                      <a:endParaRPr lang="el-GR" sz="1200" b="1" i="0" u="none" strike="noStrike">
                        <a:effectLst/>
                        <a:latin typeface="Arial Greek"/>
                      </a:endParaRPr>
                    </a:p>
                  </a:txBody>
                  <a:tcPr marL="6364" marR="6364" marT="6364"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1"/>
                  </a:ext>
                </a:extLst>
              </a:tr>
              <a:tr h="513286">
                <a:tc>
                  <a:txBody>
                    <a:bodyPr/>
                    <a:lstStyle/>
                    <a:p>
                      <a:pPr algn="ctr" fontAlgn="t"/>
                      <a:r>
                        <a:rPr lang="el-GR" sz="1200" b="1" u="none" strike="noStrike">
                          <a:effectLst/>
                        </a:rPr>
                        <a:t>Π.Ε. ΣΥΡΟΥ ΔΗΜΟΣ ΣΥΡΟΥ - ΕΡΜΟΥΠΟΛΗΣ</a:t>
                      </a:r>
                      <a:endParaRPr lang="el-GR" sz="1200" b="1" i="0" u="none" strike="noStrike">
                        <a:effectLst/>
                        <a:latin typeface="Arial Greek"/>
                      </a:endParaRPr>
                    </a:p>
                  </a:txBody>
                  <a:tcPr marL="6364" marR="6364" marT="6364"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13,7%</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11,6%</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4,8%</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4,8%</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63,0%</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2,1%</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2"/>
                  </a:ext>
                </a:extLst>
              </a:tr>
              <a:tr h="261423">
                <a:tc>
                  <a:txBody>
                    <a:bodyPr/>
                    <a:lstStyle/>
                    <a:p>
                      <a:pPr algn="ctr" fontAlgn="t"/>
                      <a:r>
                        <a:rPr lang="el-GR" sz="1200" b="1" u="none" strike="noStrike">
                          <a:effectLst/>
                        </a:rPr>
                        <a:t>Π.Ε. ΑΝΔΡΟΥ</a:t>
                      </a:r>
                      <a:endParaRPr lang="el-GR" sz="1200" b="1" i="0" u="none" strike="noStrike">
                        <a:effectLst/>
                        <a:latin typeface="Arial Greek"/>
                      </a:endParaRPr>
                    </a:p>
                  </a:txBody>
                  <a:tcPr marL="6364" marR="6364" marT="6364"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9,7%</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6,5%</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1,6%</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6,5%</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75,8%</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3"/>
                  </a:ext>
                </a:extLst>
              </a:tr>
              <a:tr h="261423">
                <a:tc>
                  <a:txBody>
                    <a:bodyPr/>
                    <a:lstStyle/>
                    <a:p>
                      <a:pPr algn="ctr" fontAlgn="t"/>
                      <a:r>
                        <a:rPr lang="el-GR" sz="1200" b="1" u="none" strike="noStrike">
                          <a:effectLst/>
                        </a:rPr>
                        <a:t>Π.Ε. ΘΗΡΑΣ</a:t>
                      </a:r>
                      <a:endParaRPr lang="el-GR" sz="1200" b="1" i="0" u="none" strike="noStrike">
                        <a:effectLst/>
                        <a:latin typeface="Arial Greek"/>
                      </a:endParaRPr>
                    </a:p>
                  </a:txBody>
                  <a:tcPr marL="6364" marR="6364" marT="6364"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5,1%</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10,2%</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2,2%</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2,2%</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76,6%</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3,6%</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4"/>
                  </a:ext>
                </a:extLst>
              </a:tr>
              <a:tr h="261423">
                <a:tc>
                  <a:txBody>
                    <a:bodyPr/>
                    <a:lstStyle/>
                    <a:p>
                      <a:pPr algn="ctr" fontAlgn="t"/>
                      <a:r>
                        <a:rPr lang="el-GR" sz="1200" b="1" u="none" strike="noStrike">
                          <a:effectLst/>
                        </a:rPr>
                        <a:t>Π.Ε. ΚΑΛΥΜΝΟΥ</a:t>
                      </a:r>
                      <a:endParaRPr lang="el-GR" sz="1200" b="1" i="0" u="none" strike="noStrike">
                        <a:effectLst/>
                        <a:latin typeface="Arial Greek"/>
                      </a:endParaRPr>
                    </a:p>
                  </a:txBody>
                  <a:tcPr marL="6364" marR="6364" marT="6364"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8,9%</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5,0%</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1,5%</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3,5%</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77,7%</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3,5%</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5"/>
                  </a:ext>
                </a:extLst>
              </a:tr>
              <a:tr h="261423">
                <a:tc>
                  <a:txBody>
                    <a:bodyPr/>
                    <a:lstStyle/>
                    <a:p>
                      <a:pPr algn="ctr" fontAlgn="t"/>
                      <a:r>
                        <a:rPr lang="el-GR" sz="1200" b="1" u="none" strike="noStrike">
                          <a:effectLst/>
                        </a:rPr>
                        <a:t>Π.Ε. ΚΑΡΠΑΘΟΥ</a:t>
                      </a:r>
                      <a:endParaRPr lang="el-GR" sz="1200" b="1" i="0" u="none" strike="noStrike">
                        <a:effectLst/>
                        <a:latin typeface="Arial Greek"/>
                      </a:endParaRPr>
                    </a:p>
                  </a:txBody>
                  <a:tcPr marL="6364" marR="6364" marT="6364"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5,8%</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3,8%</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3,8%</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82,7%</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3,8%</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6"/>
                  </a:ext>
                </a:extLst>
              </a:tr>
              <a:tr h="261423">
                <a:tc>
                  <a:txBody>
                    <a:bodyPr/>
                    <a:lstStyle/>
                    <a:p>
                      <a:pPr algn="ctr" fontAlgn="t"/>
                      <a:r>
                        <a:rPr lang="el-GR" sz="1200" b="1" u="none" strike="noStrike">
                          <a:effectLst/>
                        </a:rPr>
                        <a:t>Π.Ε. ΚΕΑΣ - ΚΥΘΝΟΥ</a:t>
                      </a:r>
                      <a:endParaRPr lang="el-GR" sz="1200" b="1" i="0" u="none" strike="noStrike">
                        <a:effectLst/>
                        <a:latin typeface="Arial Greek"/>
                      </a:endParaRPr>
                    </a:p>
                  </a:txBody>
                  <a:tcPr marL="6364" marR="6364" marT="6364"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14,8%</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3,7%</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81,5%</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7"/>
                  </a:ext>
                </a:extLst>
              </a:tr>
              <a:tr h="261423">
                <a:tc>
                  <a:txBody>
                    <a:bodyPr/>
                    <a:lstStyle/>
                    <a:p>
                      <a:pPr algn="ctr" fontAlgn="t"/>
                      <a:r>
                        <a:rPr lang="el-GR" sz="1200" b="1" u="none" strike="noStrike">
                          <a:effectLst/>
                        </a:rPr>
                        <a:t>Π.Ε. ΚΩ</a:t>
                      </a:r>
                      <a:endParaRPr lang="el-GR" sz="1200" b="1" i="0" u="none" strike="noStrike">
                        <a:effectLst/>
                        <a:latin typeface="Arial Greek"/>
                      </a:endParaRPr>
                    </a:p>
                  </a:txBody>
                  <a:tcPr marL="6364" marR="6364" marT="6364"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9,3%</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7,4%</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1,6%</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2,3%</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77,8%</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1,6%</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8"/>
                  </a:ext>
                </a:extLst>
              </a:tr>
              <a:tr h="261423">
                <a:tc>
                  <a:txBody>
                    <a:bodyPr/>
                    <a:lstStyle/>
                    <a:p>
                      <a:pPr algn="ctr" fontAlgn="t"/>
                      <a:r>
                        <a:rPr lang="el-GR" sz="1200" b="1" u="none" strike="noStrike">
                          <a:effectLst/>
                        </a:rPr>
                        <a:t>Π.Ε. ΜΗΛΟΥ</a:t>
                      </a:r>
                      <a:endParaRPr lang="el-GR" sz="1200" b="1" i="0" u="none" strike="noStrike">
                        <a:effectLst/>
                        <a:latin typeface="Arial Greek"/>
                      </a:endParaRPr>
                    </a:p>
                  </a:txBody>
                  <a:tcPr marL="6364" marR="6364" marT="6364"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6,6%</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1,6%</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90,2%</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1,6%</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9"/>
                  </a:ext>
                </a:extLst>
              </a:tr>
              <a:tr h="261423">
                <a:tc>
                  <a:txBody>
                    <a:bodyPr/>
                    <a:lstStyle/>
                    <a:p>
                      <a:pPr algn="ctr" fontAlgn="t"/>
                      <a:r>
                        <a:rPr lang="el-GR" sz="1200" b="1" u="none" strike="noStrike">
                          <a:effectLst/>
                        </a:rPr>
                        <a:t>Π.Ε. ΜΥΚΟΝΟΥ</a:t>
                      </a:r>
                      <a:endParaRPr lang="el-GR" sz="1200" b="1" i="0" u="none" strike="noStrike">
                        <a:effectLst/>
                        <a:latin typeface="Arial Greek"/>
                      </a:endParaRPr>
                    </a:p>
                  </a:txBody>
                  <a:tcPr marL="6364" marR="6364" marT="6364"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4,5%</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6,8%</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2,3%</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6,8%</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79,5%</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0"/>
                  </a:ext>
                </a:extLst>
              </a:tr>
              <a:tr h="261423">
                <a:tc>
                  <a:txBody>
                    <a:bodyPr/>
                    <a:lstStyle/>
                    <a:p>
                      <a:pPr algn="ctr" fontAlgn="t"/>
                      <a:r>
                        <a:rPr lang="el-GR" sz="1200" b="1" u="none" strike="noStrike">
                          <a:effectLst/>
                        </a:rPr>
                        <a:t>Π.Ε. ΝΑΞΟΥ</a:t>
                      </a:r>
                      <a:endParaRPr lang="el-GR" sz="1200" b="1" i="0" u="none" strike="noStrike">
                        <a:effectLst/>
                        <a:latin typeface="Arial Greek"/>
                      </a:endParaRPr>
                    </a:p>
                  </a:txBody>
                  <a:tcPr marL="6364" marR="6364" marT="6364"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8,6%</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4,3%</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3,6%</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5,0%</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75,0%</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3,6%</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1"/>
                  </a:ext>
                </a:extLst>
              </a:tr>
              <a:tr h="261423">
                <a:tc>
                  <a:txBody>
                    <a:bodyPr/>
                    <a:lstStyle/>
                    <a:p>
                      <a:pPr algn="ctr" fontAlgn="t"/>
                      <a:r>
                        <a:rPr lang="el-GR" sz="1200" b="1" u="none" strike="noStrike">
                          <a:effectLst/>
                        </a:rPr>
                        <a:t>Π.Ε. ΠΑΡΟΥ</a:t>
                      </a:r>
                      <a:endParaRPr lang="el-GR" sz="1200" b="1" i="0" u="none" strike="noStrike">
                        <a:effectLst/>
                        <a:latin typeface="Arial Greek"/>
                      </a:endParaRPr>
                    </a:p>
                  </a:txBody>
                  <a:tcPr marL="6364" marR="6364" marT="6364"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6,9%</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3,0%</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4,0%</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3,0%</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80,2%</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3,0%</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2"/>
                  </a:ext>
                </a:extLst>
              </a:tr>
              <a:tr h="261423">
                <a:tc>
                  <a:txBody>
                    <a:bodyPr/>
                    <a:lstStyle/>
                    <a:p>
                      <a:pPr algn="ctr" fontAlgn="t"/>
                      <a:r>
                        <a:rPr lang="el-GR" sz="1200" b="1" u="none" strike="noStrike">
                          <a:effectLst/>
                        </a:rPr>
                        <a:t>Π.Ε. ΡΟΔΟΥ</a:t>
                      </a:r>
                      <a:endParaRPr lang="el-GR" sz="1200" b="1" i="0" u="none" strike="noStrike">
                        <a:effectLst/>
                        <a:latin typeface="Arial Greek"/>
                      </a:endParaRPr>
                    </a:p>
                  </a:txBody>
                  <a:tcPr marL="6364" marR="6364" marT="6364"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9,9%</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7,4%</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4,0%</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4,6%</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71,4%</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2,8%</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3"/>
                  </a:ext>
                </a:extLst>
              </a:tr>
              <a:tr h="261423">
                <a:tc>
                  <a:txBody>
                    <a:bodyPr/>
                    <a:lstStyle/>
                    <a:p>
                      <a:pPr algn="ctr" fontAlgn="t"/>
                      <a:r>
                        <a:rPr lang="el-GR" sz="1200" b="1" u="none" strike="noStrike">
                          <a:effectLst/>
                        </a:rPr>
                        <a:t>Π.Ε. ΤΗΝΟΥ</a:t>
                      </a:r>
                      <a:endParaRPr lang="el-GR" sz="1200" b="1" i="0" u="none" strike="noStrike">
                        <a:effectLst/>
                        <a:latin typeface="Arial Greek"/>
                      </a:endParaRPr>
                    </a:p>
                  </a:txBody>
                  <a:tcPr marL="6364" marR="6364" marT="6364"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11,9%</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11,9%</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3,4%</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69,5%</a:t>
                      </a:r>
                      <a:endParaRPr lang="en-US" sz="1200" b="1" i="0" u="none" strike="noStrike">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3,4%</a:t>
                      </a:r>
                      <a:endParaRPr lang="en-US" sz="1200" b="1" i="0" u="none" strike="noStrike" dirty="0">
                        <a:effectLst/>
                        <a:latin typeface="Arial Greek"/>
                      </a:endParaRPr>
                    </a:p>
                  </a:txBody>
                  <a:tcPr marL="6364" marR="6364" marT="6364"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pic>
        <p:nvPicPr>
          <p:cNvPr id="3" name="Picture 6">
            <a:extLst>
              <a:ext uri="{FF2B5EF4-FFF2-40B4-BE49-F238E27FC236}">
                <a16:creationId xmlns:a16="http://schemas.microsoft.com/office/drawing/2014/main" id="{46B3B302-F11F-5478-87B8-78740F2A949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213998B-60C1-B3F2-60E5-FCC4AAD8DEF6}"/>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19892744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156638"/>
          </a:xfrm>
          <a:solidFill>
            <a:schemeClr val="accent1"/>
          </a:solidFill>
        </p:spPr>
        <p:txBody>
          <a:bodyPr>
            <a:noAutofit/>
          </a:bodyPr>
          <a:lstStyle/>
          <a:p>
            <a:pPr algn="l"/>
            <a:r>
              <a:rPr lang="el-GR" sz="2000" b="1" dirty="0">
                <a:solidFill>
                  <a:schemeClr val="bg1"/>
                </a:solidFill>
              </a:rPr>
              <a:t>Γνωρίζετε την ύπαρξη και τις παρεμβάσεις του Φορέα Διαχείρισης Στερεών Αποβλήτων Νοτίου Αιγαίου (</a:t>
            </a:r>
            <a:r>
              <a:rPr lang="el-GR" sz="2000" b="1" dirty="0" err="1">
                <a:solidFill>
                  <a:schemeClr val="bg1"/>
                </a:solidFill>
              </a:rPr>
              <a:t>ΦοΣΔΑ</a:t>
            </a:r>
            <a:r>
              <a:rPr lang="el-GR" sz="2000" b="1" dirty="0">
                <a:solidFill>
                  <a:schemeClr val="bg1"/>
                </a:solidFill>
              </a:rPr>
              <a:t>) και αν ναι ποια είναι η άποψή σας για τις πρωτοβουλίες και παρεμβάσεις του;</a:t>
            </a:r>
            <a:br>
              <a:rPr lang="en-US" sz="2000" b="1" dirty="0">
                <a:solidFill>
                  <a:schemeClr val="bg1"/>
                </a:solidFill>
              </a:rPr>
            </a:br>
            <a:endParaRPr lang="el-GR" sz="2000" b="1" dirty="0">
              <a:solidFill>
                <a:schemeClr val="bg1"/>
              </a:solidFill>
            </a:endParaRPr>
          </a:p>
        </p:txBody>
      </p:sp>
      <p:sp>
        <p:nvSpPr>
          <p:cNvPr id="3" name="Text Placeholder 2"/>
          <p:cNvSpPr txBox="1">
            <a:spLocks/>
          </p:cNvSpPr>
          <p:nvPr/>
        </p:nvSpPr>
        <p:spPr>
          <a:xfrm>
            <a:off x="541337" y="1817617"/>
            <a:ext cx="4783695" cy="757496"/>
          </a:xfrm>
          <a:prstGeom prst="rect">
            <a:avLst/>
          </a:prstGeom>
        </p:spPr>
        <p:txBody>
          <a:bodyPr vert="horz" lIns="108177" tIns="54089" rIns="108177" bIns="54089" rtlCol="0">
            <a:normAutofit/>
          </a:bodyPr>
          <a:lstStyle>
            <a:lvl1pPr marL="405679" indent="-405679" algn="l" defTabSz="1081799"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78964" indent="-338063" algn="l" defTabSz="1081799"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52251" indent="-270449" algn="l" defTabSz="1081799"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931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340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749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15854"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567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597656"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lgn="ctr">
              <a:buNone/>
            </a:pPr>
            <a:r>
              <a:rPr lang="el-GR" sz="2000" b="1" dirty="0"/>
              <a:t>ΑΝΔΡΑΣ</a:t>
            </a:r>
            <a:r>
              <a:rPr lang="el-GR" dirty="0"/>
              <a:t>	</a:t>
            </a:r>
            <a:endParaRPr lang="en-US" dirty="0"/>
          </a:p>
        </p:txBody>
      </p:sp>
      <p:sp>
        <p:nvSpPr>
          <p:cNvPr id="5" name="Text Placeholder 4"/>
          <p:cNvSpPr txBox="1">
            <a:spLocks/>
          </p:cNvSpPr>
          <p:nvPr/>
        </p:nvSpPr>
        <p:spPr>
          <a:xfrm>
            <a:off x="5499839" y="1817617"/>
            <a:ext cx="4785574" cy="757496"/>
          </a:xfrm>
          <a:prstGeom prst="rect">
            <a:avLst/>
          </a:prstGeom>
        </p:spPr>
        <p:txBody>
          <a:bodyPr/>
          <a:lstStyle>
            <a:lvl1pPr marL="405679" indent="-405679" algn="l" defTabSz="1081799"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78964" indent="-338063" algn="l" defTabSz="1081799"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52251" indent="-270449" algn="l" defTabSz="1081799"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931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340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749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15854"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567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597656"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lgn="ctr">
              <a:buNone/>
            </a:pPr>
            <a:r>
              <a:rPr lang="el-GR" sz="2000" b="1" dirty="0"/>
              <a:t>ΓΥΝΑΙΚΑ</a:t>
            </a:r>
            <a:endParaRPr lang="en-US" sz="2000" b="1" dirty="0"/>
          </a:p>
        </p:txBody>
      </p:sp>
      <p:graphicFrame>
        <p:nvGraphicFramePr>
          <p:cNvPr id="7" name="Content Placeholder 6"/>
          <p:cNvGraphicFramePr>
            <a:graphicFrameLocks noGrp="1"/>
          </p:cNvGraphicFramePr>
          <p:nvPr>
            <p:ph sz="half" idx="4294967295"/>
            <p:extLst>
              <p:ext uri="{D42A27DB-BD31-4B8C-83A1-F6EECF244321}">
                <p14:modId xmlns:p14="http://schemas.microsoft.com/office/powerpoint/2010/main" val="431930697"/>
              </p:ext>
            </p:extLst>
          </p:nvPr>
        </p:nvGraphicFramePr>
        <p:xfrm>
          <a:off x="541338" y="2574925"/>
          <a:ext cx="4783137" cy="46783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7"/>
          <p:cNvGraphicFramePr>
            <a:graphicFrameLocks noGrp="1"/>
          </p:cNvGraphicFramePr>
          <p:nvPr>
            <p:ph sz="quarter" idx="4294967295"/>
            <p:extLst>
              <p:ext uri="{D42A27DB-BD31-4B8C-83A1-F6EECF244321}">
                <p14:modId xmlns:p14="http://schemas.microsoft.com/office/powerpoint/2010/main" val="3467944576"/>
              </p:ext>
            </p:extLst>
          </p:nvPr>
        </p:nvGraphicFramePr>
        <p:xfrm>
          <a:off x="5499100" y="2574925"/>
          <a:ext cx="4786313" cy="4678363"/>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6">
            <a:extLst>
              <a:ext uri="{FF2B5EF4-FFF2-40B4-BE49-F238E27FC236}">
                <a16:creationId xmlns:a16="http://schemas.microsoft.com/office/drawing/2014/main" id="{3666DC0F-FBDB-D26B-A00A-4A4271FB8AB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F9FD18A3-E179-FD57-807B-39281911BA09}"/>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15547841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081688"/>
          </a:xfrm>
          <a:solidFill>
            <a:schemeClr val="accent1"/>
          </a:solidFill>
        </p:spPr>
        <p:txBody>
          <a:bodyPr>
            <a:noAutofit/>
          </a:bodyPr>
          <a:lstStyle/>
          <a:p>
            <a:pPr algn="l"/>
            <a:r>
              <a:rPr lang="el-GR" sz="2000" b="1" dirty="0">
                <a:solidFill>
                  <a:schemeClr val="bg1"/>
                </a:solidFill>
              </a:rPr>
              <a:t>Γνωρίζετε την ύπαρξη και τις παρεμβάσεις του Φορέα Διαχείρισης Στερεών Αποβλήτων Νοτίου Αιγαίου (</a:t>
            </a:r>
            <a:r>
              <a:rPr lang="el-GR" sz="2000" b="1" dirty="0" err="1">
                <a:solidFill>
                  <a:schemeClr val="bg1"/>
                </a:solidFill>
              </a:rPr>
              <a:t>ΦοΣΔΑ</a:t>
            </a:r>
            <a:r>
              <a:rPr lang="el-GR" sz="2000" b="1" dirty="0">
                <a:solidFill>
                  <a:schemeClr val="bg1"/>
                </a:solidFill>
              </a:rPr>
              <a:t>) και αν ναι ποια είναι η άποψή σας για τις πρωτοβουλίες και παρεμβάσεις του;</a:t>
            </a:r>
            <a:br>
              <a:rPr lang="en-US" sz="2000" b="1" dirty="0">
                <a:solidFill>
                  <a:schemeClr val="bg1"/>
                </a:solidFill>
              </a:rPr>
            </a:br>
            <a:endParaRPr lang="el-GR" sz="2000" b="1" dirty="0">
              <a:solidFill>
                <a:schemeClr val="bg1"/>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25550046"/>
              </p:ext>
            </p:extLst>
          </p:nvPr>
        </p:nvGraphicFramePr>
        <p:xfrm>
          <a:off x="541338" y="1895475"/>
          <a:ext cx="9744075" cy="5357813"/>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6">
            <a:extLst>
              <a:ext uri="{FF2B5EF4-FFF2-40B4-BE49-F238E27FC236}">
                <a16:creationId xmlns:a16="http://schemas.microsoft.com/office/drawing/2014/main" id="{4E9815D0-E403-DAD2-AEF4-E605A994F90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7B73AFB8-F057-6B7D-DBCE-573075628150}"/>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1554784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976756"/>
          </a:xfrm>
          <a:solidFill>
            <a:schemeClr val="accent1"/>
          </a:solidFill>
        </p:spPr>
        <p:txBody>
          <a:bodyPr>
            <a:noAutofit/>
          </a:bodyPr>
          <a:lstStyle/>
          <a:p>
            <a:pPr algn="l"/>
            <a:r>
              <a:rPr lang="el-GR" sz="2000" b="1" dirty="0">
                <a:solidFill>
                  <a:schemeClr val="bg1"/>
                </a:solidFill>
              </a:rPr>
              <a:t>Πόσο ικανοποιημένος/η είστε από την συνολική κατάσταση του περιβάλλοντος στο νησί σας;</a:t>
            </a:r>
            <a:br>
              <a:rPr lang="en-US" sz="2000" b="1" dirty="0">
                <a:solidFill>
                  <a:schemeClr val="bg1"/>
                </a:solidFill>
              </a:rPr>
            </a:br>
            <a:endParaRPr lang="el-GR" sz="2000" b="1"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942667128"/>
              </p:ext>
            </p:extLst>
          </p:nvPr>
        </p:nvGraphicFramePr>
        <p:xfrm>
          <a:off x="519216" y="1903752"/>
          <a:ext cx="9744074" cy="5036695"/>
        </p:xfrm>
        <a:graphic>
          <a:graphicData uri="http://schemas.openxmlformats.org/drawingml/2006/table">
            <a:tbl>
              <a:tblPr>
                <a:tableStyleId>{6E25E649-3F16-4E02-A733-19D2CDBF48F0}</a:tableStyleId>
              </a:tblPr>
              <a:tblGrid>
                <a:gridCol w="1702341">
                  <a:extLst>
                    <a:ext uri="{9D8B030D-6E8A-4147-A177-3AD203B41FA5}">
                      <a16:colId xmlns:a16="http://schemas.microsoft.com/office/drawing/2014/main" val="20000"/>
                    </a:ext>
                  </a:extLst>
                </a:gridCol>
                <a:gridCol w="1148819">
                  <a:extLst>
                    <a:ext uri="{9D8B030D-6E8A-4147-A177-3AD203B41FA5}">
                      <a16:colId xmlns:a16="http://schemas.microsoft.com/office/drawing/2014/main" val="20001"/>
                    </a:ext>
                  </a:extLst>
                </a:gridCol>
                <a:gridCol w="1148819">
                  <a:extLst>
                    <a:ext uri="{9D8B030D-6E8A-4147-A177-3AD203B41FA5}">
                      <a16:colId xmlns:a16="http://schemas.microsoft.com/office/drawing/2014/main" val="20002"/>
                    </a:ext>
                  </a:extLst>
                </a:gridCol>
                <a:gridCol w="1148819">
                  <a:extLst>
                    <a:ext uri="{9D8B030D-6E8A-4147-A177-3AD203B41FA5}">
                      <a16:colId xmlns:a16="http://schemas.microsoft.com/office/drawing/2014/main" val="20003"/>
                    </a:ext>
                  </a:extLst>
                </a:gridCol>
                <a:gridCol w="1148819">
                  <a:extLst>
                    <a:ext uri="{9D8B030D-6E8A-4147-A177-3AD203B41FA5}">
                      <a16:colId xmlns:a16="http://schemas.microsoft.com/office/drawing/2014/main" val="20004"/>
                    </a:ext>
                  </a:extLst>
                </a:gridCol>
                <a:gridCol w="1148819">
                  <a:extLst>
                    <a:ext uri="{9D8B030D-6E8A-4147-A177-3AD203B41FA5}">
                      <a16:colId xmlns:a16="http://schemas.microsoft.com/office/drawing/2014/main" val="20005"/>
                    </a:ext>
                  </a:extLst>
                </a:gridCol>
                <a:gridCol w="1148819">
                  <a:extLst>
                    <a:ext uri="{9D8B030D-6E8A-4147-A177-3AD203B41FA5}">
                      <a16:colId xmlns:a16="http://schemas.microsoft.com/office/drawing/2014/main" val="20006"/>
                    </a:ext>
                  </a:extLst>
                </a:gridCol>
                <a:gridCol w="1148819">
                  <a:extLst>
                    <a:ext uri="{9D8B030D-6E8A-4147-A177-3AD203B41FA5}">
                      <a16:colId xmlns:a16="http://schemas.microsoft.com/office/drawing/2014/main" val="20007"/>
                    </a:ext>
                  </a:extLst>
                </a:gridCol>
              </a:tblGrid>
              <a:tr h="315540">
                <a:tc rowSpan="2">
                  <a:txBody>
                    <a:bodyPr/>
                    <a:lstStyle/>
                    <a:p>
                      <a:pPr algn="l" fontAlgn="b"/>
                      <a:r>
                        <a:rPr lang="en-US" sz="1100" b="1" u="none" strike="noStrike">
                          <a:effectLst/>
                        </a:rPr>
                        <a:t> </a:t>
                      </a:r>
                      <a:endParaRPr lang="en-US" sz="1100" b="1" i="0" u="none" strike="noStrike">
                        <a:effectLst/>
                        <a:latin typeface="Arial Greek"/>
                      </a:endParaRPr>
                    </a:p>
                  </a:txBody>
                  <a:tcPr marL="6596" marR="6596" marT="6596"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gridSpan="7">
                  <a:txBody>
                    <a:bodyPr/>
                    <a:lstStyle/>
                    <a:p>
                      <a:pPr algn="ctr" fontAlgn="b"/>
                      <a:r>
                        <a:rPr lang="el-GR" sz="1100" b="1" u="none" strike="noStrike">
                          <a:effectLst/>
                        </a:rPr>
                        <a:t>Πόσο ικανοποιημένος/η είστε από την συνολική κατάσταση του περιβάλλοντος στο νησί σας;</a:t>
                      </a:r>
                      <a:endParaRPr lang="el-GR" sz="1100" b="1" i="0" u="none" strike="noStrike">
                        <a:effectLst/>
                        <a:latin typeface="Arial Greek"/>
                      </a:endParaRPr>
                    </a:p>
                  </a:txBody>
                  <a:tcPr marL="6596" marR="6596" marT="6596"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15540">
                <a:tc vMerge="1">
                  <a:txBody>
                    <a:bodyPr/>
                    <a:lstStyle/>
                    <a:p>
                      <a:endParaRPr lang="en-US"/>
                    </a:p>
                  </a:txBody>
                  <a:tcPr/>
                </a:tc>
                <a:tc>
                  <a:txBody>
                    <a:bodyPr/>
                    <a:lstStyle/>
                    <a:p>
                      <a:pPr algn="ctr" fontAlgn="b"/>
                      <a:r>
                        <a:rPr lang="el-GR" sz="1100" b="1" u="none" strike="noStrike">
                          <a:effectLst/>
                        </a:rPr>
                        <a:t>ΠΟΛΥ</a:t>
                      </a:r>
                      <a:endParaRPr lang="el-GR" sz="1100" b="1" i="0" u="none" strike="noStrike">
                        <a:effectLst/>
                        <a:latin typeface="Arial Greek"/>
                      </a:endParaRPr>
                    </a:p>
                  </a:txBody>
                  <a:tcPr marL="6596" marR="6596" marT="6596"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100" b="1" u="none" strike="noStrike">
                          <a:effectLst/>
                        </a:rPr>
                        <a:t>ΑΡΚΕΤΑ</a:t>
                      </a:r>
                      <a:endParaRPr lang="el-GR" sz="1100" b="1" i="0" u="none" strike="noStrike">
                        <a:effectLst/>
                        <a:latin typeface="Arial Greek"/>
                      </a:endParaRPr>
                    </a:p>
                  </a:txBody>
                  <a:tcPr marL="6596" marR="6596" marT="6596"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100" b="1" u="none" strike="noStrike" dirty="0">
                          <a:effectLst/>
                        </a:rPr>
                        <a:t>ΠΟΛΥ &amp; ΑΡΚΕΤΑ</a:t>
                      </a:r>
                      <a:endParaRPr lang="el-GR" sz="1100" b="1" i="0" u="none" strike="noStrike" dirty="0">
                        <a:effectLst/>
                        <a:latin typeface="Arial Greek"/>
                      </a:endParaRPr>
                    </a:p>
                  </a:txBody>
                  <a:tcPr marL="6596" marR="6596" marT="6596"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100" b="1" u="none" strike="noStrike">
                          <a:effectLst/>
                        </a:rPr>
                        <a:t>ΛΙΓΟ</a:t>
                      </a:r>
                      <a:endParaRPr lang="el-GR" sz="1100" b="1" i="0" u="none" strike="noStrike">
                        <a:effectLst/>
                        <a:latin typeface="Arial Greek"/>
                      </a:endParaRPr>
                    </a:p>
                  </a:txBody>
                  <a:tcPr marL="6596" marR="6596" marT="6596"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100" b="1" u="none" strike="noStrike">
                          <a:effectLst/>
                        </a:rPr>
                        <a:t>ΚΑΘΟΛΟΥ</a:t>
                      </a:r>
                      <a:endParaRPr lang="el-GR" sz="1100" b="1" i="0" u="none" strike="noStrike">
                        <a:effectLst/>
                        <a:latin typeface="Arial Greek"/>
                      </a:endParaRPr>
                    </a:p>
                  </a:txBody>
                  <a:tcPr marL="6596" marR="6596" marT="6596"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100" b="1" u="none" strike="noStrike" dirty="0">
                          <a:effectLst/>
                        </a:rPr>
                        <a:t>ΛΙΓΟ &amp; ΚΑΘΟΛΟΥ</a:t>
                      </a:r>
                      <a:endParaRPr lang="el-GR" sz="1100" b="1" i="0" u="none" strike="noStrike" dirty="0">
                        <a:effectLst/>
                        <a:latin typeface="Arial Greek"/>
                      </a:endParaRPr>
                    </a:p>
                  </a:txBody>
                  <a:tcPr marL="6596" marR="6596" marT="6596"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100" b="1" u="none" strike="noStrike">
                          <a:effectLst/>
                        </a:rPr>
                        <a:t>ΔΓ/ΔΑ</a:t>
                      </a:r>
                      <a:endParaRPr lang="el-GR" sz="1100" b="1" i="0" u="none" strike="noStrike">
                        <a:effectLst/>
                        <a:latin typeface="Arial Greek"/>
                      </a:endParaRPr>
                    </a:p>
                  </a:txBody>
                  <a:tcPr marL="6596" marR="6596" marT="6596"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619135">
                <a:tc>
                  <a:txBody>
                    <a:bodyPr/>
                    <a:lstStyle/>
                    <a:p>
                      <a:pPr algn="ctr" fontAlgn="t"/>
                      <a:r>
                        <a:rPr lang="el-GR" sz="1100" b="1" u="none" strike="noStrike">
                          <a:effectLst/>
                        </a:rPr>
                        <a:t>Π.Ε. ΣΥΡΟΥ ΔΗΜΟΣ ΣΥΡΟΥ - ΕΡΜΟΥΠΟΛΗΣ</a:t>
                      </a:r>
                      <a:endParaRPr lang="el-GR" sz="11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15,1%</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42,5%</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57,5%</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28,1%</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13,7%</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41,8%</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0,7%</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315540">
                <a:tc>
                  <a:txBody>
                    <a:bodyPr/>
                    <a:lstStyle/>
                    <a:p>
                      <a:pPr algn="ctr" fontAlgn="t"/>
                      <a:r>
                        <a:rPr lang="el-GR" sz="1100" b="1" u="none" strike="noStrike">
                          <a:effectLst/>
                        </a:rPr>
                        <a:t>Π.Ε. ΑΝΔΡΟΥ</a:t>
                      </a:r>
                      <a:endParaRPr lang="el-GR" sz="11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4,8%</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40,3%</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45,2%</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33,9%</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21,0%</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54,8%</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 </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315540">
                <a:tc>
                  <a:txBody>
                    <a:bodyPr/>
                    <a:lstStyle/>
                    <a:p>
                      <a:pPr algn="ctr" fontAlgn="t"/>
                      <a:r>
                        <a:rPr lang="el-GR" sz="1100" b="1" u="none" strike="noStrike">
                          <a:effectLst/>
                        </a:rPr>
                        <a:t>Π.Ε. ΘΗΡΑΣ</a:t>
                      </a:r>
                      <a:endParaRPr lang="el-GR" sz="11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8,0%</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16,1%</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24,1%</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28,5%</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47,4%</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75,9%</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 </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315540">
                <a:tc>
                  <a:txBody>
                    <a:bodyPr/>
                    <a:lstStyle/>
                    <a:p>
                      <a:pPr algn="ctr" fontAlgn="t"/>
                      <a:r>
                        <a:rPr lang="el-GR" sz="1100" b="1" u="none" strike="noStrike">
                          <a:effectLst/>
                        </a:rPr>
                        <a:t>Π.Ε. ΚΑΛΥΜΝΟΥ</a:t>
                      </a:r>
                      <a:endParaRPr lang="el-GR" sz="11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10,9%</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23,8%</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34,7%</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30,7%</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33,7%</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64,4%</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1,0%</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r h="315540">
                <a:tc>
                  <a:txBody>
                    <a:bodyPr/>
                    <a:lstStyle/>
                    <a:p>
                      <a:pPr algn="ctr" fontAlgn="t"/>
                      <a:r>
                        <a:rPr lang="el-GR" sz="1100" b="1" u="none" strike="noStrike">
                          <a:effectLst/>
                        </a:rPr>
                        <a:t>Π.Ε. ΚΑΡΠΑΘΟΥ</a:t>
                      </a:r>
                      <a:endParaRPr lang="el-GR" sz="11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11,5%</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17,3%</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28,8%</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32,7%</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36,5%</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69,2%</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1,9%</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6"/>
                  </a:ext>
                </a:extLst>
              </a:tr>
              <a:tr h="315540">
                <a:tc>
                  <a:txBody>
                    <a:bodyPr/>
                    <a:lstStyle/>
                    <a:p>
                      <a:pPr algn="ctr" fontAlgn="t"/>
                      <a:r>
                        <a:rPr lang="el-GR" sz="1100" b="1" u="none" strike="noStrike">
                          <a:effectLst/>
                        </a:rPr>
                        <a:t>Π.Ε. ΚΕΑΣ - ΚΥΘΝΟΥ</a:t>
                      </a:r>
                      <a:endParaRPr lang="el-GR" sz="11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3,7%</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40,7%</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44,4%</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40,7%</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14,8%</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55,6%</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 </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7"/>
                  </a:ext>
                </a:extLst>
              </a:tr>
              <a:tr h="315540">
                <a:tc>
                  <a:txBody>
                    <a:bodyPr/>
                    <a:lstStyle/>
                    <a:p>
                      <a:pPr algn="ctr" fontAlgn="t"/>
                      <a:r>
                        <a:rPr lang="el-GR" sz="1100" b="1" u="none" strike="noStrike">
                          <a:effectLst/>
                        </a:rPr>
                        <a:t>Π.Ε. ΚΩ</a:t>
                      </a:r>
                      <a:endParaRPr lang="el-GR" sz="11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9,7%</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40,9%</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50,6%</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38,9%</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10,5%</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49,4%</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 </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8"/>
                  </a:ext>
                </a:extLst>
              </a:tr>
              <a:tr h="315540">
                <a:tc>
                  <a:txBody>
                    <a:bodyPr/>
                    <a:lstStyle/>
                    <a:p>
                      <a:pPr algn="ctr" fontAlgn="t"/>
                      <a:r>
                        <a:rPr lang="el-GR" sz="1100" b="1" u="none" strike="noStrike">
                          <a:effectLst/>
                        </a:rPr>
                        <a:t>Π.Ε. ΜΗΛΟΥ</a:t>
                      </a:r>
                      <a:endParaRPr lang="el-GR" sz="11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14,8%</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45,9%</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60,7%</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26,2%</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13,1%</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39,3%</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 </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9"/>
                  </a:ext>
                </a:extLst>
              </a:tr>
              <a:tr h="315540">
                <a:tc>
                  <a:txBody>
                    <a:bodyPr/>
                    <a:lstStyle/>
                    <a:p>
                      <a:pPr algn="ctr" fontAlgn="t"/>
                      <a:r>
                        <a:rPr lang="el-GR" sz="1100" b="1" u="none" strike="noStrike">
                          <a:effectLst/>
                        </a:rPr>
                        <a:t>Π.Ε. ΜΥΚΟΝΟΥ</a:t>
                      </a:r>
                      <a:endParaRPr lang="el-GR" sz="11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2,3%</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27,3%</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29,5%</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20,5%</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50,0%</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70,5%</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 </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0"/>
                  </a:ext>
                </a:extLst>
              </a:tr>
              <a:tr h="315540">
                <a:tc>
                  <a:txBody>
                    <a:bodyPr/>
                    <a:lstStyle/>
                    <a:p>
                      <a:pPr algn="ctr" fontAlgn="t"/>
                      <a:r>
                        <a:rPr lang="el-GR" sz="1100" b="1" u="none" strike="noStrike">
                          <a:effectLst/>
                        </a:rPr>
                        <a:t>Π.Ε. ΝΑΞΟΥ</a:t>
                      </a:r>
                      <a:endParaRPr lang="el-GR" sz="11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15,0%</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38,6%</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53,6%</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31,4%</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15,0%</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46,4%</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 </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1"/>
                  </a:ext>
                </a:extLst>
              </a:tr>
              <a:tr h="315540">
                <a:tc>
                  <a:txBody>
                    <a:bodyPr/>
                    <a:lstStyle/>
                    <a:p>
                      <a:pPr algn="ctr" fontAlgn="t"/>
                      <a:r>
                        <a:rPr lang="el-GR" sz="1100" b="1" u="none" strike="noStrike">
                          <a:effectLst/>
                        </a:rPr>
                        <a:t>Π.Ε. ΠΑΡΟΥ</a:t>
                      </a:r>
                      <a:endParaRPr lang="el-GR" sz="11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6,9%</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44,6%</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51,5%</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29,7%</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15,8%</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45,5%</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3,0%</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2"/>
                  </a:ext>
                </a:extLst>
              </a:tr>
              <a:tr h="315540">
                <a:tc>
                  <a:txBody>
                    <a:bodyPr/>
                    <a:lstStyle/>
                    <a:p>
                      <a:pPr algn="ctr" fontAlgn="t"/>
                      <a:r>
                        <a:rPr lang="el-GR" sz="1100" b="1" u="none" strike="noStrike">
                          <a:effectLst/>
                        </a:rPr>
                        <a:t>Π.Ε. ΡΟΔΟΥ</a:t>
                      </a:r>
                      <a:endParaRPr lang="el-GR" sz="11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10,6%</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31,2%</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41,8%</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34,1%</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23,7%</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57,8%</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0,4%</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3"/>
                  </a:ext>
                </a:extLst>
              </a:tr>
              <a:tr h="315540">
                <a:tc>
                  <a:txBody>
                    <a:bodyPr/>
                    <a:lstStyle/>
                    <a:p>
                      <a:pPr algn="ctr" fontAlgn="t"/>
                      <a:r>
                        <a:rPr lang="el-GR" sz="1100" b="1" u="none" strike="noStrike">
                          <a:effectLst/>
                        </a:rPr>
                        <a:t>Π.Ε. ΤΗΝΟΥ</a:t>
                      </a:r>
                      <a:endParaRPr lang="el-GR" sz="11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13,6%</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37,3%</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50,8%</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32,2%</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16,9%</a:t>
                      </a:r>
                      <a:endParaRPr lang="en-US" sz="11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49,2%</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 </a:t>
                      </a:r>
                      <a:endParaRPr lang="en-US" sz="11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pic>
        <p:nvPicPr>
          <p:cNvPr id="4" name="Picture 6">
            <a:extLst>
              <a:ext uri="{FF2B5EF4-FFF2-40B4-BE49-F238E27FC236}">
                <a16:creationId xmlns:a16="http://schemas.microsoft.com/office/drawing/2014/main" id="{AD205C69-531A-8D67-758D-B9767CFB5F7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8C6002AD-C5A4-A635-7B09-1D22A36D5F24}"/>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37007402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366501"/>
          </a:xfrm>
          <a:solidFill>
            <a:schemeClr val="accent1"/>
          </a:solidFill>
        </p:spPr>
        <p:txBody>
          <a:bodyPr>
            <a:normAutofit/>
          </a:bodyPr>
          <a:lstStyle/>
          <a:p>
            <a:pPr algn="l"/>
            <a:r>
              <a:rPr lang="el-GR" sz="2000" b="1" dirty="0">
                <a:solidFill>
                  <a:schemeClr val="bg1"/>
                </a:solidFill>
              </a:rPr>
              <a:t>Ζώντας στην εποχή της κλιματικής κρίσης αντιμετωπίζουμε συχνά ακραία καιρικά φαινόμενα και φυσικές καταστροφές. Εσείς είχατε τα τελευταία χρόνια κάποια επικίνδυνη πυρκαγιά ή πλημμύρα;</a:t>
            </a:r>
            <a:br>
              <a:rPr lang="en-US" sz="2000" b="1" dirty="0">
                <a:solidFill>
                  <a:schemeClr val="bg1"/>
                </a:solidFill>
              </a:rPr>
            </a:br>
            <a:endParaRPr lang="el-GR" sz="1900" b="1" dirty="0">
              <a:solidFill>
                <a:schemeClr val="bg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90516690"/>
              </p:ext>
            </p:extLst>
          </p:nvPr>
        </p:nvGraphicFramePr>
        <p:xfrm>
          <a:off x="541338" y="2158584"/>
          <a:ext cx="9744075" cy="5094704"/>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6">
            <a:extLst>
              <a:ext uri="{FF2B5EF4-FFF2-40B4-BE49-F238E27FC236}">
                <a16:creationId xmlns:a16="http://schemas.microsoft.com/office/drawing/2014/main" id="{069B53AF-DD99-4EBE-1925-2712EF363CF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8C29DF69-892D-FC34-A0AF-4A5FD0B8E055}"/>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13534234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261570"/>
          </a:xfrm>
          <a:solidFill>
            <a:schemeClr val="accent1"/>
          </a:solidFill>
        </p:spPr>
        <p:txBody>
          <a:bodyPr>
            <a:noAutofit/>
          </a:bodyPr>
          <a:lstStyle/>
          <a:p>
            <a:pPr algn="l"/>
            <a:r>
              <a:rPr lang="el-GR" sz="2000" b="1" dirty="0">
                <a:solidFill>
                  <a:schemeClr val="bg1"/>
                </a:solidFill>
              </a:rPr>
              <a:t>Ζώντας στην εποχή της κλιματικής κρίσης αντιμετωπίζουμε συχνά ακραία καιρικά φαινόμενα και φυσικές καταστροφές. Εσείς είχατε τα τελευταία χρόνια κάποια επικίνδυνη πυρκαγιά ή πλημμύρα;</a:t>
            </a:r>
            <a:br>
              <a:rPr lang="en-US" sz="2000" b="1" dirty="0">
                <a:solidFill>
                  <a:schemeClr val="bg1"/>
                </a:solidFill>
              </a:rPr>
            </a:br>
            <a:endParaRPr lang="el-GR" sz="20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385296339"/>
              </p:ext>
            </p:extLst>
          </p:nvPr>
        </p:nvGraphicFramePr>
        <p:xfrm>
          <a:off x="744340" y="2203554"/>
          <a:ext cx="9194139" cy="4377132"/>
        </p:xfrm>
        <a:graphic>
          <a:graphicData uri="http://schemas.openxmlformats.org/drawingml/2006/table">
            <a:tbl>
              <a:tblPr>
                <a:tableStyleId>{6E25E649-3F16-4E02-A733-19D2CDBF48F0}</a:tableStyleId>
              </a:tblPr>
              <a:tblGrid>
                <a:gridCol w="2652468">
                  <a:extLst>
                    <a:ext uri="{9D8B030D-6E8A-4147-A177-3AD203B41FA5}">
                      <a16:colId xmlns:a16="http://schemas.microsoft.com/office/drawing/2014/main" val="20000"/>
                    </a:ext>
                  </a:extLst>
                </a:gridCol>
                <a:gridCol w="2180557">
                  <a:extLst>
                    <a:ext uri="{9D8B030D-6E8A-4147-A177-3AD203B41FA5}">
                      <a16:colId xmlns:a16="http://schemas.microsoft.com/office/drawing/2014/main" val="20001"/>
                    </a:ext>
                  </a:extLst>
                </a:gridCol>
                <a:gridCol w="2180557">
                  <a:extLst>
                    <a:ext uri="{9D8B030D-6E8A-4147-A177-3AD203B41FA5}">
                      <a16:colId xmlns:a16="http://schemas.microsoft.com/office/drawing/2014/main" val="20002"/>
                    </a:ext>
                  </a:extLst>
                </a:gridCol>
                <a:gridCol w="2180557">
                  <a:extLst>
                    <a:ext uri="{9D8B030D-6E8A-4147-A177-3AD203B41FA5}">
                      <a16:colId xmlns:a16="http://schemas.microsoft.com/office/drawing/2014/main" val="20003"/>
                    </a:ext>
                  </a:extLst>
                </a:gridCol>
              </a:tblGrid>
              <a:tr h="712737">
                <a:tc rowSpan="2">
                  <a:txBody>
                    <a:bodyPr/>
                    <a:lstStyle/>
                    <a:p>
                      <a:pPr algn="l" fontAlgn="b"/>
                      <a:r>
                        <a:rPr lang="en-US" sz="1200" b="1" u="none" strike="noStrike" dirty="0">
                          <a:effectLst/>
                        </a:rPr>
                        <a:t> </a:t>
                      </a:r>
                      <a:endParaRPr lang="en-US" sz="1200" b="1" i="0" u="none" strike="noStrike" dirty="0">
                        <a:effectLst/>
                        <a:latin typeface="Arial Greek"/>
                      </a:endParaRPr>
                    </a:p>
                  </a:txBody>
                  <a:tcPr marL="8021" marR="8021" marT="8021"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gridSpan="3">
                  <a:txBody>
                    <a:bodyPr/>
                    <a:lstStyle/>
                    <a:p>
                      <a:pPr algn="ctr" fontAlgn="b"/>
                      <a:r>
                        <a:rPr lang="el-GR" sz="1200" b="1" u="none" strike="noStrike" dirty="0">
                          <a:effectLst/>
                        </a:rPr>
                        <a:t>Ζώντας στην εποχή της κλιματικής κρίσης αντιμετωπίζουμε συχνά ακραία καιρικά φαινόμενα και φυσικές καταστροφές. Εσείς είχατε τα τελευταία χρόνια κάποια επικίνδυνη πυρκαγιά ή πλημμύρα;</a:t>
                      </a:r>
                      <a:endParaRPr lang="el-GR" sz="1200" b="1" i="0" u="none" strike="noStrike" dirty="0">
                        <a:effectLst/>
                        <a:latin typeface="Arial Greek"/>
                      </a:endParaRPr>
                    </a:p>
                  </a:txBody>
                  <a:tcPr marL="8021" marR="8021" marT="8021"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45039">
                <a:tc vMerge="1">
                  <a:txBody>
                    <a:bodyPr/>
                    <a:lstStyle/>
                    <a:p>
                      <a:endParaRPr lang="en-US"/>
                    </a:p>
                  </a:txBody>
                  <a:tcPr/>
                </a:tc>
                <a:tc>
                  <a:txBody>
                    <a:bodyPr/>
                    <a:lstStyle/>
                    <a:p>
                      <a:pPr algn="ctr" fontAlgn="b"/>
                      <a:r>
                        <a:rPr lang="el-GR" sz="1200" b="1" u="none" strike="noStrike">
                          <a:effectLst/>
                        </a:rPr>
                        <a:t>ΝΑΙ</a:t>
                      </a:r>
                      <a:endParaRPr lang="el-GR" sz="1200" b="1" i="0" u="none" strike="noStrike">
                        <a:effectLst/>
                        <a:latin typeface="Arial Greek"/>
                      </a:endParaRPr>
                    </a:p>
                  </a:txBody>
                  <a:tcPr marL="8021" marR="8021" marT="8021"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l-GR" sz="1200" b="1" u="none" strike="noStrike">
                          <a:effectLst/>
                        </a:rPr>
                        <a:t>ΟΧΙ</a:t>
                      </a:r>
                      <a:endParaRPr lang="el-GR" sz="1200" b="1" i="0" u="none" strike="noStrike">
                        <a:effectLst/>
                        <a:latin typeface="Arial Greek"/>
                      </a:endParaRPr>
                    </a:p>
                  </a:txBody>
                  <a:tcPr marL="8021" marR="8021" marT="8021"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l-GR" sz="1200" b="1" u="none" strike="noStrike">
                          <a:effectLst/>
                        </a:rPr>
                        <a:t>ΔΓ/ΔΑ</a:t>
                      </a:r>
                      <a:endParaRPr lang="el-GR" sz="1200" b="1" i="0" u="none" strike="noStrike">
                        <a:effectLst/>
                        <a:latin typeface="Arial Greek"/>
                      </a:endParaRPr>
                    </a:p>
                  </a:txBody>
                  <a:tcPr marL="8021" marR="8021" marT="8021"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1"/>
                  </a:ext>
                </a:extLst>
              </a:tr>
              <a:tr h="478888">
                <a:tc>
                  <a:txBody>
                    <a:bodyPr/>
                    <a:lstStyle/>
                    <a:p>
                      <a:pPr algn="ctr" fontAlgn="t"/>
                      <a:r>
                        <a:rPr lang="el-GR" sz="1200" b="1" u="none" strike="noStrike">
                          <a:effectLst/>
                        </a:rPr>
                        <a:t>Π.Ε. ΣΥΡΟΥ ΔΗΜΟΣ ΣΥΡΟΥ - ΕΡΜΟΥΠΟΛΗΣ</a:t>
                      </a:r>
                      <a:endParaRPr lang="el-GR" sz="1200" b="1" i="0" u="none" strike="noStrike">
                        <a:effectLst/>
                        <a:latin typeface="Arial Greek"/>
                      </a:endParaRPr>
                    </a:p>
                  </a:txBody>
                  <a:tcPr marL="8021" marR="8021" marT="8021"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15,8%</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83,6%</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0,7%</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2"/>
                  </a:ext>
                </a:extLst>
              </a:tr>
              <a:tr h="245039">
                <a:tc>
                  <a:txBody>
                    <a:bodyPr/>
                    <a:lstStyle/>
                    <a:p>
                      <a:pPr algn="ctr" fontAlgn="t"/>
                      <a:r>
                        <a:rPr lang="el-GR" sz="1200" b="1" u="none" strike="noStrike">
                          <a:effectLst/>
                        </a:rPr>
                        <a:t>Π.Ε. ΑΝΔΡΟΥ</a:t>
                      </a:r>
                      <a:endParaRPr lang="el-GR" sz="1200" b="1" i="0" u="none" strike="noStrike">
                        <a:effectLst/>
                        <a:latin typeface="Arial Greek"/>
                      </a:endParaRPr>
                    </a:p>
                  </a:txBody>
                  <a:tcPr marL="8021" marR="8021" marT="8021"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48,4%</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51,6%</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3"/>
                  </a:ext>
                </a:extLst>
              </a:tr>
              <a:tr h="245039">
                <a:tc>
                  <a:txBody>
                    <a:bodyPr/>
                    <a:lstStyle/>
                    <a:p>
                      <a:pPr algn="ctr" fontAlgn="t"/>
                      <a:r>
                        <a:rPr lang="el-GR" sz="1200" b="1" u="none" strike="noStrike">
                          <a:effectLst/>
                        </a:rPr>
                        <a:t>Π.Ε. ΘΗΡΑΣ</a:t>
                      </a:r>
                      <a:endParaRPr lang="el-GR" sz="1200" b="1" i="0" u="none" strike="noStrike">
                        <a:effectLst/>
                        <a:latin typeface="Arial Greek"/>
                      </a:endParaRPr>
                    </a:p>
                  </a:txBody>
                  <a:tcPr marL="8021" marR="8021" marT="8021"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41,6%</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58,4%</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4"/>
                  </a:ext>
                </a:extLst>
              </a:tr>
              <a:tr h="245039">
                <a:tc>
                  <a:txBody>
                    <a:bodyPr/>
                    <a:lstStyle/>
                    <a:p>
                      <a:pPr algn="ctr" fontAlgn="t"/>
                      <a:r>
                        <a:rPr lang="el-GR" sz="1200" b="1" u="none" strike="noStrike">
                          <a:effectLst/>
                        </a:rPr>
                        <a:t>Π.Ε. ΚΑΛΥΜΝΟΥ</a:t>
                      </a:r>
                      <a:endParaRPr lang="el-GR" sz="1200" b="1" i="0" u="none" strike="noStrike">
                        <a:effectLst/>
                        <a:latin typeface="Arial Greek"/>
                      </a:endParaRPr>
                    </a:p>
                  </a:txBody>
                  <a:tcPr marL="8021" marR="8021" marT="8021"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49,0%</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51,0%</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5"/>
                  </a:ext>
                </a:extLst>
              </a:tr>
              <a:tr h="245039">
                <a:tc>
                  <a:txBody>
                    <a:bodyPr/>
                    <a:lstStyle/>
                    <a:p>
                      <a:pPr algn="ctr" fontAlgn="t"/>
                      <a:r>
                        <a:rPr lang="el-GR" sz="1200" b="1" u="none" strike="noStrike">
                          <a:effectLst/>
                        </a:rPr>
                        <a:t>Π.Ε. ΚΑΡΠΑΘΟΥ</a:t>
                      </a:r>
                      <a:endParaRPr lang="el-GR" sz="1200" b="1" i="0" u="none" strike="noStrike">
                        <a:effectLst/>
                        <a:latin typeface="Arial Greek"/>
                      </a:endParaRPr>
                    </a:p>
                  </a:txBody>
                  <a:tcPr marL="8021" marR="8021" marT="8021"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32,7%</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67,3%</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6"/>
                  </a:ext>
                </a:extLst>
              </a:tr>
              <a:tr h="245039">
                <a:tc>
                  <a:txBody>
                    <a:bodyPr/>
                    <a:lstStyle/>
                    <a:p>
                      <a:pPr algn="ctr" fontAlgn="t"/>
                      <a:r>
                        <a:rPr lang="el-GR" sz="1200" b="1" u="none" strike="noStrike">
                          <a:effectLst/>
                        </a:rPr>
                        <a:t>Π.Ε. ΚΕΑΣ - ΚΥΘΝΟΥ</a:t>
                      </a:r>
                      <a:endParaRPr lang="el-GR" sz="1200" b="1" i="0" u="none" strike="noStrike">
                        <a:effectLst/>
                        <a:latin typeface="Arial Greek"/>
                      </a:endParaRPr>
                    </a:p>
                  </a:txBody>
                  <a:tcPr marL="8021" marR="8021" marT="8021"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29,6%</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70,4%</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7"/>
                  </a:ext>
                </a:extLst>
              </a:tr>
              <a:tr h="245039">
                <a:tc>
                  <a:txBody>
                    <a:bodyPr/>
                    <a:lstStyle/>
                    <a:p>
                      <a:pPr algn="ctr" fontAlgn="t"/>
                      <a:r>
                        <a:rPr lang="el-GR" sz="1200" b="1" u="none" strike="noStrike">
                          <a:effectLst/>
                        </a:rPr>
                        <a:t>Π.Ε. ΚΩ</a:t>
                      </a:r>
                      <a:endParaRPr lang="el-GR" sz="1200" b="1" i="0" u="none" strike="noStrike">
                        <a:effectLst/>
                        <a:latin typeface="Arial Greek"/>
                      </a:endParaRPr>
                    </a:p>
                  </a:txBody>
                  <a:tcPr marL="8021" marR="8021" marT="8021"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37,0%</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63,0%</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8"/>
                  </a:ext>
                </a:extLst>
              </a:tr>
              <a:tr h="245039">
                <a:tc>
                  <a:txBody>
                    <a:bodyPr/>
                    <a:lstStyle/>
                    <a:p>
                      <a:pPr algn="ctr" fontAlgn="t"/>
                      <a:r>
                        <a:rPr lang="el-GR" sz="1200" b="1" u="none" strike="noStrike">
                          <a:effectLst/>
                        </a:rPr>
                        <a:t>Π.Ε. ΜΗΛΟΥ</a:t>
                      </a:r>
                      <a:endParaRPr lang="el-GR" sz="1200" b="1" i="0" u="none" strike="noStrike">
                        <a:effectLst/>
                        <a:latin typeface="Arial Greek"/>
                      </a:endParaRPr>
                    </a:p>
                  </a:txBody>
                  <a:tcPr marL="8021" marR="8021" marT="8021"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9,8%</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90,2%</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9"/>
                  </a:ext>
                </a:extLst>
              </a:tr>
              <a:tr h="245039">
                <a:tc>
                  <a:txBody>
                    <a:bodyPr/>
                    <a:lstStyle/>
                    <a:p>
                      <a:pPr algn="ctr" fontAlgn="t"/>
                      <a:r>
                        <a:rPr lang="el-GR" sz="1200" b="1" u="none" strike="noStrike">
                          <a:effectLst/>
                        </a:rPr>
                        <a:t>Π.Ε. ΜΥΚΟΝΟΥ</a:t>
                      </a:r>
                      <a:endParaRPr lang="el-GR" sz="1200" b="1" i="0" u="none" strike="noStrike">
                        <a:effectLst/>
                        <a:latin typeface="Arial Greek"/>
                      </a:endParaRPr>
                    </a:p>
                  </a:txBody>
                  <a:tcPr marL="8021" marR="8021" marT="8021"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20,5%</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79,5%</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0"/>
                  </a:ext>
                </a:extLst>
              </a:tr>
              <a:tr h="245039">
                <a:tc>
                  <a:txBody>
                    <a:bodyPr/>
                    <a:lstStyle/>
                    <a:p>
                      <a:pPr algn="ctr" fontAlgn="t"/>
                      <a:r>
                        <a:rPr lang="el-GR" sz="1200" b="1" u="none" strike="noStrike">
                          <a:effectLst/>
                        </a:rPr>
                        <a:t>Π.Ε. ΝΑΞΟΥ</a:t>
                      </a:r>
                      <a:endParaRPr lang="el-GR" sz="1200" b="1" i="0" u="none" strike="noStrike">
                        <a:effectLst/>
                        <a:latin typeface="Arial Greek"/>
                      </a:endParaRPr>
                    </a:p>
                  </a:txBody>
                  <a:tcPr marL="8021" marR="8021" marT="8021"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29,3%</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70,7%</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1"/>
                  </a:ext>
                </a:extLst>
              </a:tr>
              <a:tr h="245039">
                <a:tc>
                  <a:txBody>
                    <a:bodyPr/>
                    <a:lstStyle/>
                    <a:p>
                      <a:pPr algn="ctr" fontAlgn="t"/>
                      <a:r>
                        <a:rPr lang="el-GR" sz="1200" b="1" u="none" strike="noStrike">
                          <a:effectLst/>
                        </a:rPr>
                        <a:t>Π.Ε. ΠΑΡΟΥ</a:t>
                      </a:r>
                      <a:endParaRPr lang="el-GR" sz="1200" b="1" i="0" u="none" strike="noStrike">
                        <a:effectLst/>
                        <a:latin typeface="Arial Greek"/>
                      </a:endParaRPr>
                    </a:p>
                  </a:txBody>
                  <a:tcPr marL="8021" marR="8021" marT="8021"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54,5%</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45,5%</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2"/>
                  </a:ext>
                </a:extLst>
              </a:tr>
              <a:tr h="245039">
                <a:tc>
                  <a:txBody>
                    <a:bodyPr/>
                    <a:lstStyle/>
                    <a:p>
                      <a:pPr algn="ctr" fontAlgn="t"/>
                      <a:r>
                        <a:rPr lang="el-GR" sz="1200" b="1" u="none" strike="noStrike">
                          <a:effectLst/>
                        </a:rPr>
                        <a:t>Π.Ε. ΡΟΔΟΥ</a:t>
                      </a:r>
                      <a:endParaRPr lang="el-GR" sz="1200" b="1" i="0" u="none" strike="noStrike">
                        <a:effectLst/>
                        <a:latin typeface="Arial Greek"/>
                      </a:endParaRPr>
                    </a:p>
                  </a:txBody>
                  <a:tcPr marL="8021" marR="8021" marT="8021"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60,7%</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39,0%</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0,2%</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3"/>
                  </a:ext>
                </a:extLst>
              </a:tr>
              <a:tr h="245039">
                <a:tc>
                  <a:txBody>
                    <a:bodyPr/>
                    <a:lstStyle/>
                    <a:p>
                      <a:pPr algn="ctr" fontAlgn="t"/>
                      <a:r>
                        <a:rPr lang="el-GR" sz="1200" b="1" u="none" strike="noStrike">
                          <a:effectLst/>
                        </a:rPr>
                        <a:t>Π.Ε. ΤΗΝΟΥ</a:t>
                      </a:r>
                      <a:endParaRPr lang="el-GR" sz="1200" b="1" i="0" u="none" strike="noStrike">
                        <a:effectLst/>
                        <a:latin typeface="Arial Greek"/>
                      </a:endParaRPr>
                    </a:p>
                  </a:txBody>
                  <a:tcPr marL="8021" marR="8021" marT="8021"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23,7%</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76,3%</a:t>
                      </a:r>
                      <a:endParaRPr lang="en-US" sz="1200" b="1" i="0" u="none" strike="noStrike">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 </a:t>
                      </a:r>
                      <a:endParaRPr lang="en-US" sz="1200" b="1" i="0" u="none" strike="noStrike" dirty="0">
                        <a:effectLst/>
                        <a:latin typeface="Arial Greek"/>
                      </a:endParaRPr>
                    </a:p>
                  </a:txBody>
                  <a:tcPr marL="8021" marR="8021" marT="8021"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pic>
        <p:nvPicPr>
          <p:cNvPr id="3" name="Picture 6">
            <a:extLst>
              <a:ext uri="{FF2B5EF4-FFF2-40B4-BE49-F238E27FC236}">
                <a16:creationId xmlns:a16="http://schemas.microsoft.com/office/drawing/2014/main" id="{3280AE4B-029F-125D-3D7E-9C7C5EF6A0A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36B75221-181D-6600-029D-331F894035DD}"/>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30448093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385298"/>
          </a:xfrm>
          <a:solidFill>
            <a:schemeClr val="accent1"/>
          </a:solidFill>
        </p:spPr>
        <p:txBody>
          <a:bodyPr>
            <a:normAutofit/>
          </a:bodyPr>
          <a:lstStyle/>
          <a:p>
            <a:pPr algn="l"/>
            <a:r>
              <a:rPr lang="el-GR" sz="2000" b="1" dirty="0">
                <a:solidFill>
                  <a:schemeClr val="bg1"/>
                </a:solidFill>
              </a:rPr>
              <a:t>Ζώντας στην εποχή της κλιματικής κρίσης αντιμετωπίζουμε συχνά ακραία καιρικά φαινόμενα και φυσικές καταστροφές. Εσείς είχατε τα τελευταία χρόνια κάποια επικίνδυνη πυρκαγιά ή πλημμύρα;</a:t>
            </a:r>
            <a:br>
              <a:rPr lang="en-US" sz="2000" b="1" dirty="0">
                <a:solidFill>
                  <a:schemeClr val="bg1"/>
                </a:solidFill>
              </a:rPr>
            </a:br>
            <a:endParaRPr lang="el-GR" sz="2000" b="1" dirty="0">
              <a:solidFill>
                <a:schemeClr val="bg1"/>
              </a:solidFill>
            </a:endParaRPr>
          </a:p>
        </p:txBody>
      </p:sp>
      <p:sp>
        <p:nvSpPr>
          <p:cNvPr id="3" name="Text Placeholder 2"/>
          <p:cNvSpPr txBox="1">
            <a:spLocks/>
          </p:cNvSpPr>
          <p:nvPr/>
        </p:nvSpPr>
        <p:spPr>
          <a:xfrm>
            <a:off x="541337" y="1817617"/>
            <a:ext cx="4783695" cy="757496"/>
          </a:xfrm>
          <a:prstGeom prst="rect">
            <a:avLst/>
          </a:prstGeom>
        </p:spPr>
        <p:txBody>
          <a:bodyPr vert="horz" lIns="108177" tIns="54089" rIns="108177" bIns="54089" rtlCol="0">
            <a:normAutofit/>
          </a:bodyPr>
          <a:lstStyle>
            <a:lvl1pPr marL="405679" indent="-405679" algn="l" defTabSz="1081799"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78964" indent="-338063" algn="l" defTabSz="1081799"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52251" indent="-270449" algn="l" defTabSz="1081799"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931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340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749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15854"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567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597656"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lgn="ctr">
              <a:buNone/>
            </a:pPr>
            <a:r>
              <a:rPr lang="el-GR" sz="2000" b="1" dirty="0"/>
              <a:t>ΑΝΔΡΑΣ</a:t>
            </a:r>
            <a:r>
              <a:rPr lang="el-GR" dirty="0"/>
              <a:t>	</a:t>
            </a:r>
            <a:endParaRPr lang="en-US" dirty="0"/>
          </a:p>
        </p:txBody>
      </p:sp>
      <p:sp>
        <p:nvSpPr>
          <p:cNvPr id="5" name="Text Placeholder 4"/>
          <p:cNvSpPr txBox="1">
            <a:spLocks/>
          </p:cNvSpPr>
          <p:nvPr/>
        </p:nvSpPr>
        <p:spPr>
          <a:xfrm>
            <a:off x="5499839" y="1817617"/>
            <a:ext cx="4785574" cy="757496"/>
          </a:xfrm>
          <a:prstGeom prst="rect">
            <a:avLst/>
          </a:prstGeom>
        </p:spPr>
        <p:txBody>
          <a:bodyPr/>
          <a:lstStyle>
            <a:lvl1pPr marL="405679" indent="-405679" algn="l" defTabSz="1081799"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78964" indent="-338063" algn="l" defTabSz="1081799"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52251" indent="-270449" algn="l" defTabSz="1081799"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931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340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749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15854"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567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597656"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lgn="ctr">
              <a:buNone/>
            </a:pPr>
            <a:r>
              <a:rPr lang="el-GR" sz="2000" b="1" dirty="0"/>
              <a:t>ΓΥΝΑΙΚΑ</a:t>
            </a:r>
            <a:endParaRPr lang="en-US" sz="2000" b="1" dirty="0"/>
          </a:p>
        </p:txBody>
      </p:sp>
      <p:graphicFrame>
        <p:nvGraphicFramePr>
          <p:cNvPr id="7" name="Content Placeholder 6"/>
          <p:cNvGraphicFramePr>
            <a:graphicFrameLocks noGrp="1"/>
          </p:cNvGraphicFramePr>
          <p:nvPr>
            <p:ph sz="half" idx="4294967295"/>
            <p:extLst>
              <p:ext uri="{D42A27DB-BD31-4B8C-83A1-F6EECF244321}">
                <p14:modId xmlns:p14="http://schemas.microsoft.com/office/powerpoint/2010/main" val="3929259614"/>
              </p:ext>
            </p:extLst>
          </p:nvPr>
        </p:nvGraphicFramePr>
        <p:xfrm>
          <a:off x="541338" y="2574925"/>
          <a:ext cx="4783137" cy="46783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7"/>
          <p:cNvGraphicFramePr>
            <a:graphicFrameLocks noGrp="1"/>
          </p:cNvGraphicFramePr>
          <p:nvPr>
            <p:ph sz="quarter" idx="4294967295"/>
            <p:extLst>
              <p:ext uri="{D42A27DB-BD31-4B8C-83A1-F6EECF244321}">
                <p14:modId xmlns:p14="http://schemas.microsoft.com/office/powerpoint/2010/main" val="767664898"/>
              </p:ext>
            </p:extLst>
          </p:nvPr>
        </p:nvGraphicFramePr>
        <p:xfrm>
          <a:off x="5499100" y="2574925"/>
          <a:ext cx="4786313" cy="4678363"/>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6">
            <a:extLst>
              <a:ext uri="{FF2B5EF4-FFF2-40B4-BE49-F238E27FC236}">
                <a16:creationId xmlns:a16="http://schemas.microsoft.com/office/drawing/2014/main" id="{94295AA1-65AB-51EA-663B-796428A8130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41461037-0B36-E336-D462-7C7EDC575829}"/>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12571544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201609"/>
          </a:xfrm>
          <a:solidFill>
            <a:schemeClr val="accent1"/>
          </a:solidFill>
        </p:spPr>
        <p:txBody>
          <a:bodyPr>
            <a:noAutofit/>
          </a:bodyPr>
          <a:lstStyle/>
          <a:p>
            <a:pPr algn="l"/>
            <a:r>
              <a:rPr lang="el-GR" sz="2000" b="1" dirty="0">
                <a:solidFill>
                  <a:schemeClr val="bg1"/>
                </a:solidFill>
              </a:rPr>
              <a:t>Ζώντας στην εποχή της κλιματικής κρίσης αντιμετωπίζουμε συχνά ακραία καιρικά φαινόμενα και φυσικές καταστροφές. Εσείς είχατε τα τελευταία χρόνια κάποια επικίνδυνη πυρκαγιά ή πλημμύρα;</a:t>
            </a:r>
            <a:br>
              <a:rPr lang="en-US" sz="2000" b="1" dirty="0">
                <a:solidFill>
                  <a:schemeClr val="bg1"/>
                </a:solidFill>
              </a:rPr>
            </a:br>
            <a:endParaRPr lang="el-GR" sz="2000" b="1" dirty="0">
              <a:solidFill>
                <a:schemeClr val="bg1"/>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47209012"/>
              </p:ext>
            </p:extLst>
          </p:nvPr>
        </p:nvGraphicFramePr>
        <p:xfrm>
          <a:off x="541338" y="1895475"/>
          <a:ext cx="9744075" cy="5357813"/>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6">
            <a:extLst>
              <a:ext uri="{FF2B5EF4-FFF2-40B4-BE49-F238E27FC236}">
                <a16:creationId xmlns:a16="http://schemas.microsoft.com/office/drawing/2014/main" id="{7BE058CF-17BC-45E0-2615-FCDDFB9D8D5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BCD8C13-096A-30AD-2242-321ABE232876}"/>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12571544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321530"/>
          </a:xfrm>
          <a:solidFill>
            <a:schemeClr val="accent1"/>
          </a:solidFill>
        </p:spPr>
        <p:txBody>
          <a:bodyPr>
            <a:normAutofit/>
          </a:bodyPr>
          <a:lstStyle/>
          <a:p>
            <a:pPr algn="l"/>
            <a:r>
              <a:rPr lang="el-GR" sz="2000" b="1" dirty="0">
                <a:solidFill>
                  <a:schemeClr val="bg1"/>
                </a:solidFill>
              </a:rPr>
              <a:t>Πιστεύετε ότι η αντίδραση των αρμοδίων αρχών (</a:t>
            </a:r>
            <a:r>
              <a:rPr lang="el-GR" sz="2000" b="1" dirty="0" err="1">
                <a:solidFill>
                  <a:schemeClr val="bg1"/>
                </a:solidFill>
              </a:rPr>
              <a:t>π.χ</a:t>
            </a:r>
            <a:r>
              <a:rPr lang="el-GR" sz="2000" b="1" dirty="0">
                <a:solidFill>
                  <a:schemeClr val="bg1"/>
                </a:solidFill>
              </a:rPr>
              <a:t> Δήμος, Πυροσβεστική κ.λπ.) ήταν άμεση και αποτελεσματική;</a:t>
            </a:r>
            <a:endParaRPr lang="en-US" sz="2000" b="1" dirty="0">
              <a:solidFill>
                <a:schemeClr val="bg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32818227"/>
              </p:ext>
            </p:extLst>
          </p:nvPr>
        </p:nvGraphicFramePr>
        <p:xfrm>
          <a:off x="541338" y="2443397"/>
          <a:ext cx="9744075" cy="4809891"/>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6">
            <a:extLst>
              <a:ext uri="{FF2B5EF4-FFF2-40B4-BE49-F238E27FC236}">
                <a16:creationId xmlns:a16="http://schemas.microsoft.com/office/drawing/2014/main" id="{04D6E367-60DC-0543-0DE4-8A732836D00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6589AB87-F790-028E-BA64-5FAF28EFA9A0}"/>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13534234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261570"/>
          </a:xfrm>
          <a:solidFill>
            <a:schemeClr val="accent1"/>
          </a:solidFill>
        </p:spPr>
        <p:txBody>
          <a:bodyPr>
            <a:normAutofit/>
          </a:bodyPr>
          <a:lstStyle/>
          <a:p>
            <a:pPr algn="l"/>
            <a:r>
              <a:rPr lang="el-GR" sz="2000" b="1" dirty="0">
                <a:solidFill>
                  <a:schemeClr val="bg1"/>
                </a:solidFill>
              </a:rPr>
              <a:t>Πιστεύετε ότι η αντίδραση των αρμοδίων αρχών (</a:t>
            </a:r>
            <a:r>
              <a:rPr lang="el-GR" sz="2000" b="1" dirty="0" err="1">
                <a:solidFill>
                  <a:schemeClr val="bg1"/>
                </a:solidFill>
              </a:rPr>
              <a:t>π.χ</a:t>
            </a:r>
            <a:r>
              <a:rPr lang="el-GR" sz="2000" b="1" dirty="0">
                <a:solidFill>
                  <a:schemeClr val="bg1"/>
                </a:solidFill>
              </a:rPr>
              <a:t> Δήμος, Πυροσβεστική κ.λπ.) ήταν άμεση και αποτελεσματική;</a:t>
            </a:r>
            <a:endParaRPr lang="en-US" sz="2000" b="1"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382184697"/>
              </p:ext>
            </p:extLst>
          </p:nvPr>
        </p:nvGraphicFramePr>
        <p:xfrm>
          <a:off x="533963" y="2473377"/>
          <a:ext cx="9744074" cy="4392109"/>
        </p:xfrm>
        <a:graphic>
          <a:graphicData uri="http://schemas.openxmlformats.org/drawingml/2006/table">
            <a:tbl>
              <a:tblPr>
                <a:tableStyleId>{6E25E649-3F16-4E02-A733-19D2CDBF48F0}</a:tableStyleId>
              </a:tblPr>
              <a:tblGrid>
                <a:gridCol w="1702341">
                  <a:extLst>
                    <a:ext uri="{9D8B030D-6E8A-4147-A177-3AD203B41FA5}">
                      <a16:colId xmlns:a16="http://schemas.microsoft.com/office/drawing/2014/main" val="20000"/>
                    </a:ext>
                  </a:extLst>
                </a:gridCol>
                <a:gridCol w="1148819">
                  <a:extLst>
                    <a:ext uri="{9D8B030D-6E8A-4147-A177-3AD203B41FA5}">
                      <a16:colId xmlns:a16="http://schemas.microsoft.com/office/drawing/2014/main" val="20001"/>
                    </a:ext>
                  </a:extLst>
                </a:gridCol>
                <a:gridCol w="1148819">
                  <a:extLst>
                    <a:ext uri="{9D8B030D-6E8A-4147-A177-3AD203B41FA5}">
                      <a16:colId xmlns:a16="http://schemas.microsoft.com/office/drawing/2014/main" val="20002"/>
                    </a:ext>
                  </a:extLst>
                </a:gridCol>
                <a:gridCol w="1148819">
                  <a:extLst>
                    <a:ext uri="{9D8B030D-6E8A-4147-A177-3AD203B41FA5}">
                      <a16:colId xmlns:a16="http://schemas.microsoft.com/office/drawing/2014/main" val="20003"/>
                    </a:ext>
                  </a:extLst>
                </a:gridCol>
                <a:gridCol w="1148819">
                  <a:extLst>
                    <a:ext uri="{9D8B030D-6E8A-4147-A177-3AD203B41FA5}">
                      <a16:colId xmlns:a16="http://schemas.microsoft.com/office/drawing/2014/main" val="20004"/>
                    </a:ext>
                  </a:extLst>
                </a:gridCol>
                <a:gridCol w="1148819">
                  <a:extLst>
                    <a:ext uri="{9D8B030D-6E8A-4147-A177-3AD203B41FA5}">
                      <a16:colId xmlns:a16="http://schemas.microsoft.com/office/drawing/2014/main" val="20005"/>
                    </a:ext>
                  </a:extLst>
                </a:gridCol>
                <a:gridCol w="1148819">
                  <a:extLst>
                    <a:ext uri="{9D8B030D-6E8A-4147-A177-3AD203B41FA5}">
                      <a16:colId xmlns:a16="http://schemas.microsoft.com/office/drawing/2014/main" val="20006"/>
                    </a:ext>
                  </a:extLst>
                </a:gridCol>
                <a:gridCol w="1148819">
                  <a:extLst>
                    <a:ext uri="{9D8B030D-6E8A-4147-A177-3AD203B41FA5}">
                      <a16:colId xmlns:a16="http://schemas.microsoft.com/office/drawing/2014/main" val="20007"/>
                    </a:ext>
                  </a:extLst>
                </a:gridCol>
              </a:tblGrid>
              <a:tr h="259515">
                <a:tc rowSpan="2">
                  <a:txBody>
                    <a:bodyPr/>
                    <a:lstStyle/>
                    <a:p>
                      <a:pPr algn="l" fontAlgn="b"/>
                      <a:r>
                        <a:rPr lang="en-US" sz="1200" b="1" u="none" strike="noStrike">
                          <a:effectLst/>
                        </a:rPr>
                        <a:t> </a:t>
                      </a:r>
                      <a:endParaRPr lang="en-US" sz="1200" b="1" i="0" u="none" strike="noStrike">
                        <a:effectLst/>
                        <a:latin typeface="Arial Greek"/>
                      </a:endParaRPr>
                    </a:p>
                  </a:txBody>
                  <a:tcPr marL="6596" marR="6596" marT="6596"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gridSpan="7">
                  <a:txBody>
                    <a:bodyPr/>
                    <a:lstStyle/>
                    <a:p>
                      <a:pPr algn="ctr" fontAlgn="b"/>
                      <a:r>
                        <a:rPr lang="el-GR" sz="1200" b="1" u="none" strike="noStrike">
                          <a:effectLst/>
                        </a:rPr>
                        <a:t>Πιστεύετε ότι η αντίδραση των αρμοδίων αρχών (π.χ Δήμος, Πυροσβεστική κ.λπ.) ήταν άμεση και αποτελεσματική;</a:t>
                      </a:r>
                      <a:endParaRPr lang="el-GR" sz="1200" b="1" i="0" u="none" strike="noStrike">
                        <a:effectLst/>
                        <a:latin typeface="Arial Greek"/>
                      </a:endParaRPr>
                    </a:p>
                  </a:txBody>
                  <a:tcPr marL="6596" marR="6596" marT="6596"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09207">
                <a:tc vMerge="1">
                  <a:txBody>
                    <a:bodyPr/>
                    <a:lstStyle/>
                    <a:p>
                      <a:endParaRPr lang="en-US"/>
                    </a:p>
                  </a:txBody>
                  <a:tcPr/>
                </a:tc>
                <a:tc>
                  <a:txBody>
                    <a:bodyPr/>
                    <a:lstStyle/>
                    <a:p>
                      <a:pPr algn="ctr" fontAlgn="b"/>
                      <a:r>
                        <a:rPr lang="el-GR" sz="1200" b="1" u="none" strike="noStrike">
                          <a:effectLst/>
                        </a:rPr>
                        <a:t>ΝΑΙ</a:t>
                      </a:r>
                      <a:endParaRPr lang="el-GR" sz="1200" b="1" i="0" u="none" strike="noStrike">
                        <a:effectLst/>
                        <a:latin typeface="Arial Greek"/>
                      </a:endParaRPr>
                    </a:p>
                  </a:txBody>
                  <a:tcPr marL="6596" marR="6596" marT="6596"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l-GR" sz="1200" b="1" u="none" strike="noStrike">
                          <a:effectLst/>
                        </a:rPr>
                        <a:t>ΜΑΛΛΟΝ ΝΑΙ</a:t>
                      </a:r>
                      <a:endParaRPr lang="el-GR" sz="1200" b="1" i="0" u="none" strike="noStrike">
                        <a:effectLst/>
                        <a:latin typeface="Arial Greek"/>
                      </a:endParaRPr>
                    </a:p>
                  </a:txBody>
                  <a:tcPr marL="6596" marR="6596" marT="6596"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l-GR" sz="1200" b="1" u="none" strike="noStrike" dirty="0">
                          <a:effectLst/>
                        </a:rPr>
                        <a:t>ΝΑΙ &amp; ΜΑΛΛΟΝ ΝΑΙ</a:t>
                      </a:r>
                      <a:endParaRPr lang="el-GR" sz="1200" b="1" i="0" u="none" strike="noStrike" dirty="0">
                        <a:effectLst/>
                        <a:latin typeface="Arial Greek"/>
                      </a:endParaRPr>
                    </a:p>
                  </a:txBody>
                  <a:tcPr marL="6596" marR="6596" marT="6596"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l-GR" sz="1200" b="1" u="none" strike="noStrike">
                          <a:effectLst/>
                        </a:rPr>
                        <a:t>ΜΑΛΛΟΝ ΟΧΙ</a:t>
                      </a:r>
                      <a:endParaRPr lang="el-GR" sz="1200" b="1" i="0" u="none" strike="noStrike">
                        <a:effectLst/>
                        <a:latin typeface="Arial Greek"/>
                      </a:endParaRPr>
                    </a:p>
                  </a:txBody>
                  <a:tcPr marL="6596" marR="6596" marT="6596"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l-GR" sz="1200" b="1" u="none" strike="noStrike">
                          <a:effectLst/>
                        </a:rPr>
                        <a:t>ΟΧΙ</a:t>
                      </a:r>
                      <a:endParaRPr lang="el-GR" sz="1200" b="1" i="0" u="none" strike="noStrike">
                        <a:effectLst/>
                        <a:latin typeface="Arial Greek"/>
                      </a:endParaRPr>
                    </a:p>
                  </a:txBody>
                  <a:tcPr marL="6596" marR="6596" marT="6596"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l-GR" sz="1200" b="1" u="none" strike="noStrike" dirty="0">
                          <a:effectLst/>
                        </a:rPr>
                        <a:t>ΜΑΛΛΟΝ ΟΧΙ &amp; ΟΧΙ</a:t>
                      </a:r>
                      <a:endParaRPr lang="el-GR" sz="1200" b="1" i="0" u="none" strike="noStrike" dirty="0">
                        <a:effectLst/>
                        <a:latin typeface="Arial Greek"/>
                      </a:endParaRPr>
                    </a:p>
                  </a:txBody>
                  <a:tcPr marL="6596" marR="6596" marT="6596"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l-GR" sz="1200" b="1" u="none" strike="noStrike">
                          <a:effectLst/>
                        </a:rPr>
                        <a:t>ΔΓ/ΔΑ</a:t>
                      </a:r>
                      <a:endParaRPr lang="el-GR" sz="1200" b="1" i="0" u="none" strike="noStrike">
                        <a:effectLst/>
                        <a:latin typeface="Arial Greek"/>
                      </a:endParaRPr>
                    </a:p>
                  </a:txBody>
                  <a:tcPr marL="6596" marR="6596" marT="6596"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1"/>
                  </a:ext>
                </a:extLst>
              </a:tr>
              <a:tr h="509207">
                <a:tc>
                  <a:txBody>
                    <a:bodyPr/>
                    <a:lstStyle/>
                    <a:p>
                      <a:pPr algn="ctr" fontAlgn="t"/>
                      <a:r>
                        <a:rPr lang="el-GR" sz="1200" b="1" u="none" strike="noStrike">
                          <a:effectLst/>
                        </a:rPr>
                        <a:t>Π.Ε. ΣΥΡΟΥ ΔΗΜΟΣ ΣΥΡΟΥ - ΕΡΜΟΥΠΟΛΗΣ</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60,9%</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26,1%</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87,0%</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4,3%</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8,7%</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13,0%</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2"/>
                  </a:ext>
                </a:extLst>
              </a:tr>
              <a:tr h="259515">
                <a:tc>
                  <a:txBody>
                    <a:bodyPr/>
                    <a:lstStyle/>
                    <a:p>
                      <a:pPr algn="ctr" fontAlgn="t"/>
                      <a:r>
                        <a:rPr lang="el-GR" sz="1200" b="1" u="none" strike="noStrike">
                          <a:effectLst/>
                        </a:rPr>
                        <a:t>Π.Ε. ΑΝΔΡΟΥ</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36,7%</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10,0%</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46,7%</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30,0%</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23,3%</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53,3%</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3"/>
                  </a:ext>
                </a:extLst>
              </a:tr>
              <a:tr h="259515">
                <a:tc>
                  <a:txBody>
                    <a:bodyPr/>
                    <a:lstStyle/>
                    <a:p>
                      <a:pPr algn="ctr" fontAlgn="t"/>
                      <a:r>
                        <a:rPr lang="el-GR" sz="1200" b="1" u="none" strike="noStrike">
                          <a:effectLst/>
                        </a:rPr>
                        <a:t>Π.Ε. ΘΗΡΑΣ</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36,8%</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21,1%</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57,9%</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14,0%</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22,8%</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36,8%</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5,3%</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4"/>
                  </a:ext>
                </a:extLst>
              </a:tr>
              <a:tr h="259515">
                <a:tc>
                  <a:txBody>
                    <a:bodyPr/>
                    <a:lstStyle/>
                    <a:p>
                      <a:pPr algn="ctr" fontAlgn="t"/>
                      <a:r>
                        <a:rPr lang="el-GR" sz="1200" b="1" u="none" strike="noStrike">
                          <a:effectLst/>
                        </a:rPr>
                        <a:t>Π.Ε. ΚΑΛΥΜΝΟΥ</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32,3%</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17,2%</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49,5%</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16,2%</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32,3%</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48,5%</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2,0%</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5"/>
                  </a:ext>
                </a:extLst>
              </a:tr>
              <a:tr h="259515">
                <a:tc>
                  <a:txBody>
                    <a:bodyPr/>
                    <a:lstStyle/>
                    <a:p>
                      <a:pPr algn="ctr" fontAlgn="t"/>
                      <a:r>
                        <a:rPr lang="el-GR" sz="1200" b="1" u="none" strike="noStrike">
                          <a:effectLst/>
                        </a:rPr>
                        <a:t>Π.Ε. ΚΑΡΠΑΘΟΥ</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41,2%</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5,9%</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47,1%</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35,3%</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11,8%</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47,1%</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5,9%</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6"/>
                  </a:ext>
                </a:extLst>
              </a:tr>
              <a:tr h="259515">
                <a:tc>
                  <a:txBody>
                    <a:bodyPr/>
                    <a:lstStyle/>
                    <a:p>
                      <a:pPr algn="ctr" fontAlgn="t"/>
                      <a:r>
                        <a:rPr lang="el-GR" sz="1200" b="1" u="none" strike="noStrike">
                          <a:effectLst/>
                        </a:rPr>
                        <a:t>Π.Ε. ΚΕΑΣ - ΚΥΘΝΟΥ</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62,5%</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25,0%</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87,5%</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12,5%</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12,5%</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7"/>
                  </a:ext>
                </a:extLst>
              </a:tr>
              <a:tr h="259515">
                <a:tc>
                  <a:txBody>
                    <a:bodyPr/>
                    <a:lstStyle/>
                    <a:p>
                      <a:pPr algn="ctr" fontAlgn="t"/>
                      <a:r>
                        <a:rPr lang="el-GR" sz="1200" b="1" u="none" strike="noStrike">
                          <a:effectLst/>
                        </a:rPr>
                        <a:t>Π.Ε. ΚΩ</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58,9%</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22,1%</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81,1%</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9,5%</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7,4%</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16,8%</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2,1%</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8"/>
                  </a:ext>
                </a:extLst>
              </a:tr>
              <a:tr h="259515">
                <a:tc>
                  <a:txBody>
                    <a:bodyPr/>
                    <a:lstStyle/>
                    <a:p>
                      <a:pPr algn="ctr" fontAlgn="t"/>
                      <a:r>
                        <a:rPr lang="el-GR" sz="1200" b="1" u="none" strike="noStrike">
                          <a:effectLst/>
                        </a:rPr>
                        <a:t>Π.Ε. ΜΗΛΟΥ</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50,0%</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16,7%</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66,7%</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33,3%</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33,3%</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9"/>
                  </a:ext>
                </a:extLst>
              </a:tr>
              <a:tr h="259515">
                <a:tc>
                  <a:txBody>
                    <a:bodyPr/>
                    <a:lstStyle/>
                    <a:p>
                      <a:pPr algn="ctr" fontAlgn="t"/>
                      <a:r>
                        <a:rPr lang="el-GR" sz="1200" b="1" u="none" strike="noStrike">
                          <a:effectLst/>
                        </a:rPr>
                        <a:t>Π.Ε. ΜΥΚΟΝΟΥ</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44,4%</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11,1%</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55,6%</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11,1%</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33,3%</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44,4%</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0"/>
                  </a:ext>
                </a:extLst>
              </a:tr>
              <a:tr h="259515">
                <a:tc>
                  <a:txBody>
                    <a:bodyPr/>
                    <a:lstStyle/>
                    <a:p>
                      <a:pPr algn="ctr" fontAlgn="t"/>
                      <a:r>
                        <a:rPr lang="el-GR" sz="1200" b="1" u="none" strike="noStrike">
                          <a:effectLst/>
                        </a:rPr>
                        <a:t>Π.Ε. ΝΑΞΟΥ</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41,5%</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19,5%</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61,0%</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7,3%</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29,3%</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36,6%</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2,4%</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1"/>
                  </a:ext>
                </a:extLst>
              </a:tr>
              <a:tr h="259515">
                <a:tc>
                  <a:txBody>
                    <a:bodyPr/>
                    <a:lstStyle/>
                    <a:p>
                      <a:pPr algn="ctr" fontAlgn="t"/>
                      <a:r>
                        <a:rPr lang="el-GR" sz="1200" b="1" u="none" strike="noStrike">
                          <a:effectLst/>
                        </a:rPr>
                        <a:t>Π.Ε. ΠΑΡΟΥ</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49,1%</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23,6%</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72,7%</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12,7%</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14,5%</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27,3%</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2"/>
                  </a:ext>
                </a:extLst>
              </a:tr>
              <a:tr h="259515">
                <a:tc>
                  <a:txBody>
                    <a:bodyPr/>
                    <a:lstStyle/>
                    <a:p>
                      <a:pPr algn="ctr" fontAlgn="t"/>
                      <a:r>
                        <a:rPr lang="el-GR" sz="1200" b="1" u="none" strike="noStrike">
                          <a:effectLst/>
                        </a:rPr>
                        <a:t>Π.Ε. ΡΟΔΟΥ</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45,9%</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23,2%</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69,1%</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11,0%</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18,7%</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29,7%</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1,2%</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3"/>
                  </a:ext>
                </a:extLst>
              </a:tr>
              <a:tr h="259515">
                <a:tc>
                  <a:txBody>
                    <a:bodyPr/>
                    <a:lstStyle/>
                    <a:p>
                      <a:pPr algn="ctr" fontAlgn="t"/>
                      <a:r>
                        <a:rPr lang="el-GR" sz="1200" b="1" u="none" strike="noStrike">
                          <a:effectLst/>
                        </a:rPr>
                        <a:t>Π.Ε. ΤΗΝΟΥ</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64,3%</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28,6%</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92,9%</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7,1%</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7,1%</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 </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pic>
        <p:nvPicPr>
          <p:cNvPr id="4" name="Picture 6">
            <a:extLst>
              <a:ext uri="{FF2B5EF4-FFF2-40B4-BE49-F238E27FC236}">
                <a16:creationId xmlns:a16="http://schemas.microsoft.com/office/drawing/2014/main" id="{394FE5D3-0D11-FF24-794D-31E6D0B0723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21A35681-E43E-A10F-C575-95B90F00AA9D}"/>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7664589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036717"/>
          </a:xfrm>
          <a:solidFill>
            <a:schemeClr val="accent1"/>
          </a:solidFill>
        </p:spPr>
        <p:txBody>
          <a:bodyPr>
            <a:normAutofit/>
          </a:bodyPr>
          <a:lstStyle/>
          <a:p>
            <a:pPr algn="l"/>
            <a:r>
              <a:rPr lang="el-GR" sz="2000" b="1" dirty="0">
                <a:solidFill>
                  <a:schemeClr val="bg1"/>
                </a:solidFill>
              </a:rPr>
              <a:t>Πιστεύετε ότι η αντίδραση των αρμοδίων αρχών (</a:t>
            </a:r>
            <a:r>
              <a:rPr lang="el-GR" sz="2000" b="1" dirty="0" err="1">
                <a:solidFill>
                  <a:schemeClr val="bg1"/>
                </a:solidFill>
              </a:rPr>
              <a:t>π.χ</a:t>
            </a:r>
            <a:r>
              <a:rPr lang="el-GR" sz="2000" b="1" dirty="0">
                <a:solidFill>
                  <a:schemeClr val="bg1"/>
                </a:solidFill>
              </a:rPr>
              <a:t> Δήμος, Πυροσβεστική κ.λπ.) ήταν άμεση και αποτελεσματική;</a:t>
            </a:r>
            <a:endParaRPr lang="en-US" sz="2000" b="1" dirty="0">
              <a:solidFill>
                <a:schemeClr val="bg1"/>
              </a:solidFill>
            </a:endParaRPr>
          </a:p>
        </p:txBody>
      </p:sp>
      <p:sp>
        <p:nvSpPr>
          <p:cNvPr id="3" name="Text Placeholder 2"/>
          <p:cNvSpPr txBox="1">
            <a:spLocks/>
          </p:cNvSpPr>
          <p:nvPr/>
        </p:nvSpPr>
        <p:spPr>
          <a:xfrm>
            <a:off x="541337" y="1817617"/>
            <a:ext cx="4783695" cy="757496"/>
          </a:xfrm>
          <a:prstGeom prst="rect">
            <a:avLst/>
          </a:prstGeom>
        </p:spPr>
        <p:txBody>
          <a:bodyPr vert="horz" lIns="108177" tIns="54089" rIns="108177" bIns="54089" rtlCol="0">
            <a:normAutofit/>
          </a:bodyPr>
          <a:lstStyle>
            <a:lvl1pPr marL="405679" indent="-405679" algn="l" defTabSz="1081799"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78964" indent="-338063" algn="l" defTabSz="1081799"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52251" indent="-270449" algn="l" defTabSz="1081799"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931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340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749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15854"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567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597656"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lgn="ctr">
              <a:buNone/>
            </a:pPr>
            <a:r>
              <a:rPr lang="el-GR" sz="2000" b="1" dirty="0"/>
              <a:t>ΑΝΔΡΑΣ</a:t>
            </a:r>
            <a:r>
              <a:rPr lang="el-GR" dirty="0"/>
              <a:t>	</a:t>
            </a:r>
            <a:endParaRPr lang="en-US" dirty="0"/>
          </a:p>
        </p:txBody>
      </p:sp>
      <p:sp>
        <p:nvSpPr>
          <p:cNvPr id="5" name="Text Placeholder 4"/>
          <p:cNvSpPr txBox="1">
            <a:spLocks/>
          </p:cNvSpPr>
          <p:nvPr/>
        </p:nvSpPr>
        <p:spPr>
          <a:xfrm>
            <a:off x="5499839" y="1817617"/>
            <a:ext cx="4785574" cy="757496"/>
          </a:xfrm>
          <a:prstGeom prst="rect">
            <a:avLst/>
          </a:prstGeom>
        </p:spPr>
        <p:txBody>
          <a:bodyPr/>
          <a:lstStyle>
            <a:lvl1pPr marL="405679" indent="-405679" algn="l" defTabSz="1081799"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78964" indent="-338063" algn="l" defTabSz="1081799"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52251" indent="-270449" algn="l" defTabSz="1081799"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931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340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749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15854"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567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597656"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lgn="ctr">
              <a:buNone/>
            </a:pPr>
            <a:r>
              <a:rPr lang="el-GR" sz="2000" b="1" dirty="0"/>
              <a:t>ΓΥΝΑΙΚΑ</a:t>
            </a:r>
            <a:endParaRPr lang="en-US" sz="2000" b="1" dirty="0"/>
          </a:p>
        </p:txBody>
      </p:sp>
      <p:graphicFrame>
        <p:nvGraphicFramePr>
          <p:cNvPr id="7" name="Content Placeholder 6"/>
          <p:cNvGraphicFramePr>
            <a:graphicFrameLocks noGrp="1"/>
          </p:cNvGraphicFramePr>
          <p:nvPr>
            <p:ph sz="half" idx="4294967295"/>
            <p:extLst>
              <p:ext uri="{D42A27DB-BD31-4B8C-83A1-F6EECF244321}">
                <p14:modId xmlns:p14="http://schemas.microsoft.com/office/powerpoint/2010/main" val="3993480223"/>
              </p:ext>
            </p:extLst>
          </p:nvPr>
        </p:nvGraphicFramePr>
        <p:xfrm>
          <a:off x="541338" y="2574925"/>
          <a:ext cx="4783137" cy="46783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7"/>
          <p:cNvGraphicFramePr>
            <a:graphicFrameLocks noGrp="1"/>
          </p:cNvGraphicFramePr>
          <p:nvPr>
            <p:ph sz="quarter" idx="4294967295"/>
            <p:extLst>
              <p:ext uri="{D42A27DB-BD31-4B8C-83A1-F6EECF244321}">
                <p14:modId xmlns:p14="http://schemas.microsoft.com/office/powerpoint/2010/main" val="3341979303"/>
              </p:ext>
            </p:extLst>
          </p:nvPr>
        </p:nvGraphicFramePr>
        <p:xfrm>
          <a:off x="5499100" y="2574925"/>
          <a:ext cx="4786313" cy="4678363"/>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6">
            <a:extLst>
              <a:ext uri="{FF2B5EF4-FFF2-40B4-BE49-F238E27FC236}">
                <a16:creationId xmlns:a16="http://schemas.microsoft.com/office/drawing/2014/main" id="{D75A8593-E3A0-F0BB-D7CA-8D5B52E5C8F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D301C02B-DB65-9008-4D7B-1D81799F09B3}"/>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21823284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976756"/>
          </a:xfrm>
          <a:solidFill>
            <a:schemeClr val="accent1"/>
          </a:solidFill>
        </p:spPr>
        <p:txBody>
          <a:bodyPr>
            <a:normAutofit/>
          </a:bodyPr>
          <a:lstStyle/>
          <a:p>
            <a:pPr algn="l"/>
            <a:r>
              <a:rPr lang="el-GR" sz="2000" b="1" dirty="0">
                <a:solidFill>
                  <a:schemeClr val="bg1"/>
                </a:solidFill>
              </a:rPr>
              <a:t>Πιστεύετε ότι η αντίδραση των αρμοδίων αρχών (</a:t>
            </a:r>
            <a:r>
              <a:rPr lang="el-GR" sz="2000" b="1" dirty="0" err="1">
                <a:solidFill>
                  <a:schemeClr val="bg1"/>
                </a:solidFill>
              </a:rPr>
              <a:t>π.χ</a:t>
            </a:r>
            <a:r>
              <a:rPr lang="el-GR" sz="2000" b="1" dirty="0">
                <a:solidFill>
                  <a:schemeClr val="bg1"/>
                </a:solidFill>
              </a:rPr>
              <a:t> Δήμος, Πυροσβεστική κ.λπ.) ήταν άμεση και αποτελεσματική;</a:t>
            </a:r>
            <a:endParaRPr lang="en-US" sz="2000" b="1" dirty="0">
              <a:solidFill>
                <a:schemeClr val="bg1"/>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535817769"/>
              </p:ext>
            </p:extLst>
          </p:nvPr>
        </p:nvGraphicFramePr>
        <p:xfrm>
          <a:off x="541338" y="1895475"/>
          <a:ext cx="9744075" cy="5357813"/>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6">
            <a:extLst>
              <a:ext uri="{FF2B5EF4-FFF2-40B4-BE49-F238E27FC236}">
                <a16:creationId xmlns:a16="http://schemas.microsoft.com/office/drawing/2014/main" id="{F2453079-159F-C441-37AC-E9B14B67C68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E984469-37E9-1349-0798-9B2EC613050F}"/>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21823284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231589"/>
          </a:xfrm>
          <a:solidFill>
            <a:schemeClr val="accent1"/>
          </a:solidFill>
        </p:spPr>
        <p:txBody>
          <a:bodyPr>
            <a:normAutofit fontScale="90000"/>
          </a:bodyPr>
          <a:lstStyle/>
          <a:p>
            <a:pPr algn="l"/>
            <a:r>
              <a:rPr lang="el-GR" sz="2000" b="1" dirty="0">
                <a:solidFill>
                  <a:schemeClr val="bg1"/>
                </a:solidFill>
              </a:rPr>
              <a:t>Θεωρείτε ότι υπάρχουν οι απαραίτητες υποδομές (π.χ. αντιπλημμυρικά έργα κ.λπ.) για να μπορούν να αντιμετωπιστούν ακραία καιρικά φαινόμενα και φυσικές καταστροφές όπως πυρκαγιές, πλημύρες κ.λπ.;</a:t>
            </a:r>
            <a:br>
              <a:rPr lang="en-US" sz="2000" b="1" dirty="0">
                <a:solidFill>
                  <a:schemeClr val="bg1"/>
                </a:solidFill>
              </a:rPr>
            </a:br>
            <a:endParaRPr lang="el-GR" sz="1900" b="1" dirty="0">
              <a:solidFill>
                <a:schemeClr val="bg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32967948"/>
              </p:ext>
            </p:extLst>
          </p:nvPr>
        </p:nvGraphicFramePr>
        <p:xfrm>
          <a:off x="541338" y="2428407"/>
          <a:ext cx="9744075" cy="4824881"/>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6">
            <a:extLst>
              <a:ext uri="{FF2B5EF4-FFF2-40B4-BE49-F238E27FC236}">
                <a16:creationId xmlns:a16="http://schemas.microsoft.com/office/drawing/2014/main" id="{48441A73-B361-7796-F426-D97AB9603A8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A12ADFD7-64D2-4573-31DB-C2585E7133D3}"/>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13534234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396481"/>
          </a:xfrm>
          <a:solidFill>
            <a:schemeClr val="accent1"/>
          </a:solidFill>
        </p:spPr>
        <p:txBody>
          <a:bodyPr>
            <a:normAutofit/>
          </a:bodyPr>
          <a:lstStyle/>
          <a:p>
            <a:pPr algn="l"/>
            <a:r>
              <a:rPr lang="el-GR" sz="2000" b="1" dirty="0">
                <a:solidFill>
                  <a:schemeClr val="bg1"/>
                </a:solidFill>
              </a:rPr>
              <a:t>Θεωρείτε ότι υπάρχουν οι απαραίτητες υποδομές (π.χ. αντιπλημμυρικά έργα κ.λπ.) για να μπορούν να αντιμετωπιστούν ακραία καιρικά φαινόμενα και φυσικές καταστροφές όπως πυρκαγιές, πλημύρες κ.λπ.;</a:t>
            </a:r>
            <a:br>
              <a:rPr lang="en-US" sz="2000" b="1" dirty="0">
                <a:solidFill>
                  <a:schemeClr val="bg1"/>
                </a:solidFill>
              </a:rPr>
            </a:br>
            <a:endParaRPr lang="el-GR" sz="2000" b="1"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2164878942"/>
              </p:ext>
            </p:extLst>
          </p:nvPr>
        </p:nvGraphicFramePr>
        <p:xfrm>
          <a:off x="511841" y="2203553"/>
          <a:ext cx="9744074" cy="4646952"/>
        </p:xfrm>
        <a:graphic>
          <a:graphicData uri="http://schemas.openxmlformats.org/drawingml/2006/table">
            <a:tbl>
              <a:tblPr>
                <a:tableStyleId>{6E25E649-3F16-4E02-A733-19D2CDBF48F0}</a:tableStyleId>
              </a:tblPr>
              <a:tblGrid>
                <a:gridCol w="1702341">
                  <a:extLst>
                    <a:ext uri="{9D8B030D-6E8A-4147-A177-3AD203B41FA5}">
                      <a16:colId xmlns:a16="http://schemas.microsoft.com/office/drawing/2014/main" val="20000"/>
                    </a:ext>
                  </a:extLst>
                </a:gridCol>
                <a:gridCol w="1148819">
                  <a:extLst>
                    <a:ext uri="{9D8B030D-6E8A-4147-A177-3AD203B41FA5}">
                      <a16:colId xmlns:a16="http://schemas.microsoft.com/office/drawing/2014/main" val="20001"/>
                    </a:ext>
                  </a:extLst>
                </a:gridCol>
                <a:gridCol w="1148819">
                  <a:extLst>
                    <a:ext uri="{9D8B030D-6E8A-4147-A177-3AD203B41FA5}">
                      <a16:colId xmlns:a16="http://schemas.microsoft.com/office/drawing/2014/main" val="20002"/>
                    </a:ext>
                  </a:extLst>
                </a:gridCol>
                <a:gridCol w="1148819">
                  <a:extLst>
                    <a:ext uri="{9D8B030D-6E8A-4147-A177-3AD203B41FA5}">
                      <a16:colId xmlns:a16="http://schemas.microsoft.com/office/drawing/2014/main" val="20003"/>
                    </a:ext>
                  </a:extLst>
                </a:gridCol>
                <a:gridCol w="1148819">
                  <a:extLst>
                    <a:ext uri="{9D8B030D-6E8A-4147-A177-3AD203B41FA5}">
                      <a16:colId xmlns:a16="http://schemas.microsoft.com/office/drawing/2014/main" val="20004"/>
                    </a:ext>
                  </a:extLst>
                </a:gridCol>
                <a:gridCol w="1148819">
                  <a:extLst>
                    <a:ext uri="{9D8B030D-6E8A-4147-A177-3AD203B41FA5}">
                      <a16:colId xmlns:a16="http://schemas.microsoft.com/office/drawing/2014/main" val="20005"/>
                    </a:ext>
                  </a:extLst>
                </a:gridCol>
                <a:gridCol w="1148819">
                  <a:extLst>
                    <a:ext uri="{9D8B030D-6E8A-4147-A177-3AD203B41FA5}">
                      <a16:colId xmlns:a16="http://schemas.microsoft.com/office/drawing/2014/main" val="20006"/>
                    </a:ext>
                  </a:extLst>
                </a:gridCol>
                <a:gridCol w="1148819">
                  <a:extLst>
                    <a:ext uri="{9D8B030D-6E8A-4147-A177-3AD203B41FA5}">
                      <a16:colId xmlns:a16="http://schemas.microsoft.com/office/drawing/2014/main" val="20007"/>
                    </a:ext>
                  </a:extLst>
                </a:gridCol>
              </a:tblGrid>
              <a:tr h="509772">
                <a:tc rowSpan="2">
                  <a:txBody>
                    <a:bodyPr/>
                    <a:lstStyle/>
                    <a:p>
                      <a:pPr algn="l" fontAlgn="b"/>
                      <a:r>
                        <a:rPr lang="en-US" sz="1200" b="1" u="none" strike="noStrike">
                          <a:effectLst/>
                        </a:rPr>
                        <a:t> </a:t>
                      </a:r>
                      <a:endParaRPr lang="en-US" sz="1200" b="1" i="0" u="none" strike="noStrike">
                        <a:effectLst/>
                        <a:latin typeface="Arial Greek"/>
                      </a:endParaRPr>
                    </a:p>
                  </a:txBody>
                  <a:tcPr marL="6596" marR="6596" marT="6596"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gridSpan="7">
                  <a:txBody>
                    <a:bodyPr/>
                    <a:lstStyle/>
                    <a:p>
                      <a:pPr algn="ctr" fontAlgn="b"/>
                      <a:r>
                        <a:rPr lang="el-GR" sz="1200" b="1" u="none" strike="noStrike">
                          <a:effectLst/>
                        </a:rPr>
                        <a:t>Θεωρείτε ότι υπάρχουν οι απαραίτητες υποδομές (π.χ. αντιπλημμυρικά έργα κ.λπ.) για να μπορούν να αντιμετωπιστούν ακραία καιρικά φαινόμενα και φυσικές καταστροφές όπως πυρκαγιές, πλημύρες κ.λπ.;</a:t>
                      </a:r>
                      <a:endParaRPr lang="el-GR" sz="1200" b="1" i="0" u="none" strike="noStrike">
                        <a:effectLst/>
                        <a:latin typeface="Arial Greek"/>
                      </a:endParaRPr>
                    </a:p>
                  </a:txBody>
                  <a:tcPr marL="6596" marR="6596" marT="6596"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09772">
                <a:tc vMerge="1">
                  <a:txBody>
                    <a:bodyPr/>
                    <a:lstStyle/>
                    <a:p>
                      <a:endParaRPr lang="en-US"/>
                    </a:p>
                  </a:txBody>
                  <a:tcPr/>
                </a:tc>
                <a:tc>
                  <a:txBody>
                    <a:bodyPr/>
                    <a:lstStyle/>
                    <a:p>
                      <a:pPr algn="ctr" fontAlgn="b"/>
                      <a:r>
                        <a:rPr lang="el-GR" sz="1200" b="1" u="none" strike="noStrike">
                          <a:effectLst/>
                        </a:rPr>
                        <a:t>ΝΑΙ</a:t>
                      </a:r>
                      <a:endParaRPr lang="el-GR" sz="1200" b="1" i="0" u="none" strike="noStrike">
                        <a:effectLst/>
                        <a:latin typeface="Arial Greek"/>
                      </a:endParaRPr>
                    </a:p>
                  </a:txBody>
                  <a:tcPr marL="6596" marR="6596" marT="6596"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l-GR" sz="1200" b="1" u="none" strike="noStrike">
                          <a:effectLst/>
                        </a:rPr>
                        <a:t>ΜΑΛΛΟΝ ΝΑΙ</a:t>
                      </a:r>
                      <a:endParaRPr lang="el-GR" sz="1200" b="1" i="0" u="none" strike="noStrike">
                        <a:effectLst/>
                        <a:latin typeface="Arial Greek"/>
                      </a:endParaRPr>
                    </a:p>
                  </a:txBody>
                  <a:tcPr marL="6596" marR="6596" marT="6596"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l-GR" sz="1200" b="1" u="none" strike="noStrike" dirty="0">
                          <a:effectLst/>
                        </a:rPr>
                        <a:t>ΝΑΙ &amp; ΜΑΛΛΟΝ ΝΑΙ</a:t>
                      </a:r>
                      <a:endParaRPr lang="el-GR" sz="1200" b="1" i="0" u="none" strike="noStrike" dirty="0">
                        <a:effectLst/>
                        <a:latin typeface="Arial Greek"/>
                      </a:endParaRPr>
                    </a:p>
                  </a:txBody>
                  <a:tcPr marL="6596" marR="6596" marT="6596"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l-GR" sz="1200" b="1" u="none" strike="noStrike">
                          <a:effectLst/>
                        </a:rPr>
                        <a:t>ΜΑΛΛΟΝ ΟΧΙ</a:t>
                      </a:r>
                      <a:endParaRPr lang="el-GR" sz="1200" b="1" i="0" u="none" strike="noStrike">
                        <a:effectLst/>
                        <a:latin typeface="Arial Greek"/>
                      </a:endParaRPr>
                    </a:p>
                  </a:txBody>
                  <a:tcPr marL="6596" marR="6596" marT="6596"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l-GR" sz="1200" b="1" u="none" strike="noStrike">
                          <a:effectLst/>
                        </a:rPr>
                        <a:t>ΟΧΙ</a:t>
                      </a:r>
                      <a:endParaRPr lang="el-GR" sz="1200" b="1" i="0" u="none" strike="noStrike">
                        <a:effectLst/>
                        <a:latin typeface="Arial Greek"/>
                      </a:endParaRPr>
                    </a:p>
                  </a:txBody>
                  <a:tcPr marL="6596" marR="6596" marT="6596"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l-GR" sz="1200" b="1" u="none" strike="noStrike" dirty="0">
                          <a:effectLst/>
                        </a:rPr>
                        <a:t>ΜΑΛΛΟΝ ΟΧΙ &amp; ΟΧΙ</a:t>
                      </a:r>
                      <a:endParaRPr lang="el-GR" sz="1200" b="1" i="0" u="none" strike="noStrike" dirty="0">
                        <a:effectLst/>
                        <a:latin typeface="Arial Greek"/>
                      </a:endParaRPr>
                    </a:p>
                  </a:txBody>
                  <a:tcPr marL="6596" marR="6596" marT="6596"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l-GR" sz="1200" b="1" u="none" strike="noStrike">
                          <a:effectLst/>
                        </a:rPr>
                        <a:t>ΔΓ/ΔΑ</a:t>
                      </a:r>
                      <a:endParaRPr lang="el-GR" sz="1200" b="1" i="0" u="none" strike="noStrike">
                        <a:effectLst/>
                        <a:latin typeface="Arial Greek"/>
                      </a:endParaRPr>
                    </a:p>
                  </a:txBody>
                  <a:tcPr marL="6596" marR="6596" marT="6596"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1"/>
                  </a:ext>
                </a:extLst>
              </a:tr>
              <a:tr h="509772">
                <a:tc>
                  <a:txBody>
                    <a:bodyPr/>
                    <a:lstStyle/>
                    <a:p>
                      <a:pPr algn="ctr" fontAlgn="t"/>
                      <a:r>
                        <a:rPr lang="el-GR" sz="1200" b="1" u="none" strike="noStrike">
                          <a:effectLst/>
                        </a:rPr>
                        <a:t>Π.Ε. ΣΥΡΟΥ ΔΗΜΟΣ ΣΥΡΟΥ - ΕΡΜΟΥΠΟΛΗΣ</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13,0%</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19,2%</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32,2%</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21,9%</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40,4%</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62,3%</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5,5%</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2"/>
                  </a:ext>
                </a:extLst>
              </a:tr>
              <a:tr h="259803">
                <a:tc>
                  <a:txBody>
                    <a:bodyPr/>
                    <a:lstStyle/>
                    <a:p>
                      <a:pPr algn="ctr" fontAlgn="t"/>
                      <a:r>
                        <a:rPr lang="el-GR" sz="1200" b="1" u="none" strike="noStrike">
                          <a:effectLst/>
                        </a:rPr>
                        <a:t>Π.Ε. ΑΝΔΡΟΥ</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16,1%</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11,3%</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27,4%</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16,1%</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53,2%</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69,4%</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3,2%</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3"/>
                  </a:ext>
                </a:extLst>
              </a:tr>
              <a:tr h="259803">
                <a:tc>
                  <a:txBody>
                    <a:bodyPr/>
                    <a:lstStyle/>
                    <a:p>
                      <a:pPr algn="ctr" fontAlgn="t"/>
                      <a:r>
                        <a:rPr lang="el-GR" sz="1200" b="1" u="none" strike="noStrike">
                          <a:effectLst/>
                        </a:rPr>
                        <a:t>Π.Ε. ΘΗΡΑΣ</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13,1%</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7,3%</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20,4%</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12,4%</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62,8%</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75,2%</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4,4%</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4"/>
                  </a:ext>
                </a:extLst>
              </a:tr>
              <a:tr h="259803">
                <a:tc>
                  <a:txBody>
                    <a:bodyPr/>
                    <a:lstStyle/>
                    <a:p>
                      <a:pPr algn="ctr" fontAlgn="t"/>
                      <a:r>
                        <a:rPr lang="el-GR" sz="1200" b="1" u="none" strike="noStrike">
                          <a:effectLst/>
                        </a:rPr>
                        <a:t>Π.Ε. ΚΑΛΥΜΝΟΥ</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8,4%</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7,9%</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16,3%</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14,9%</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64,4%</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79,2%</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4,5%</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5"/>
                  </a:ext>
                </a:extLst>
              </a:tr>
              <a:tr h="259803">
                <a:tc>
                  <a:txBody>
                    <a:bodyPr/>
                    <a:lstStyle/>
                    <a:p>
                      <a:pPr algn="ctr" fontAlgn="t"/>
                      <a:r>
                        <a:rPr lang="el-GR" sz="1200" b="1" u="none" strike="noStrike">
                          <a:effectLst/>
                        </a:rPr>
                        <a:t>Π.Ε. ΚΑΡΠΑΘΟΥ</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19,2%</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15,4%</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34,6%</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15,4%</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44,2%</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59,6%</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5,8%</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6"/>
                  </a:ext>
                </a:extLst>
              </a:tr>
              <a:tr h="259803">
                <a:tc>
                  <a:txBody>
                    <a:bodyPr/>
                    <a:lstStyle/>
                    <a:p>
                      <a:pPr algn="ctr" fontAlgn="t"/>
                      <a:r>
                        <a:rPr lang="el-GR" sz="1200" b="1" u="none" strike="noStrike">
                          <a:effectLst/>
                        </a:rPr>
                        <a:t>Π.Ε. ΚΕΑΣ - ΚΥΘΝΟΥ</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7,4%</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18,5%</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25,9%</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22,2%</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40,7%</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63,0%</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11,1%</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7"/>
                  </a:ext>
                </a:extLst>
              </a:tr>
              <a:tr h="259803">
                <a:tc>
                  <a:txBody>
                    <a:bodyPr/>
                    <a:lstStyle/>
                    <a:p>
                      <a:pPr algn="ctr" fontAlgn="t"/>
                      <a:r>
                        <a:rPr lang="el-GR" sz="1200" b="1" u="none" strike="noStrike">
                          <a:effectLst/>
                        </a:rPr>
                        <a:t>Π.Ε. ΚΩ</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16,0%</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18,3%</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34,2%</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18,3%</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39,7%</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58,0%</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7,8%</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8"/>
                  </a:ext>
                </a:extLst>
              </a:tr>
              <a:tr h="259803">
                <a:tc>
                  <a:txBody>
                    <a:bodyPr/>
                    <a:lstStyle/>
                    <a:p>
                      <a:pPr algn="ctr" fontAlgn="t"/>
                      <a:r>
                        <a:rPr lang="el-GR" sz="1200" b="1" u="none" strike="noStrike">
                          <a:effectLst/>
                        </a:rPr>
                        <a:t>Π.Ε. ΜΗΛΟΥ</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16,4%</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13,1%</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29,5%</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23,0%</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39,3%</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62,3%</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8,2%</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9"/>
                  </a:ext>
                </a:extLst>
              </a:tr>
              <a:tr h="259803">
                <a:tc>
                  <a:txBody>
                    <a:bodyPr/>
                    <a:lstStyle/>
                    <a:p>
                      <a:pPr algn="ctr" fontAlgn="t"/>
                      <a:r>
                        <a:rPr lang="el-GR" sz="1200" b="1" u="none" strike="noStrike">
                          <a:effectLst/>
                        </a:rPr>
                        <a:t>Π.Ε. ΜΥΚΟΝΟΥ</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13,6%</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11,4%</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25,0%</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13,6%</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54,5%</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68,2%</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6,8%</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0"/>
                  </a:ext>
                </a:extLst>
              </a:tr>
              <a:tr h="259803">
                <a:tc>
                  <a:txBody>
                    <a:bodyPr/>
                    <a:lstStyle/>
                    <a:p>
                      <a:pPr algn="ctr" fontAlgn="t"/>
                      <a:r>
                        <a:rPr lang="el-GR" sz="1200" b="1" u="none" strike="noStrike">
                          <a:effectLst/>
                        </a:rPr>
                        <a:t>Π.Ε. ΝΑΞΟΥ</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11,4%</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15,0%</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26,4%</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20,0%</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48,6%</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68,6%</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5,0%</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1"/>
                  </a:ext>
                </a:extLst>
              </a:tr>
              <a:tr h="259803">
                <a:tc>
                  <a:txBody>
                    <a:bodyPr/>
                    <a:lstStyle/>
                    <a:p>
                      <a:pPr algn="ctr" fontAlgn="t"/>
                      <a:r>
                        <a:rPr lang="el-GR" sz="1200" b="1" u="none" strike="noStrike">
                          <a:effectLst/>
                        </a:rPr>
                        <a:t>Π.Ε. ΠΑΡΟΥ</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11,9%</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12,9%</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24,8%</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23,8%</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47,5%</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71,3%</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4,0%</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2"/>
                  </a:ext>
                </a:extLst>
              </a:tr>
              <a:tr h="259803">
                <a:tc>
                  <a:txBody>
                    <a:bodyPr/>
                    <a:lstStyle/>
                    <a:p>
                      <a:pPr algn="ctr" fontAlgn="t"/>
                      <a:r>
                        <a:rPr lang="el-GR" sz="1200" b="1" u="none" strike="noStrike">
                          <a:effectLst/>
                        </a:rPr>
                        <a:t>Π.Ε. ΡΟΔΟΥ</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14,2%</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19,3%</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33,5%</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21,6%</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40,4%</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62,1%</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4,4%</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3"/>
                  </a:ext>
                </a:extLst>
              </a:tr>
              <a:tr h="259803">
                <a:tc>
                  <a:txBody>
                    <a:bodyPr/>
                    <a:lstStyle/>
                    <a:p>
                      <a:pPr algn="ctr" fontAlgn="t"/>
                      <a:r>
                        <a:rPr lang="el-GR" sz="1200" b="1" u="none" strike="noStrike">
                          <a:effectLst/>
                        </a:rPr>
                        <a:t>Π.Ε. ΤΗΝΟΥ</a:t>
                      </a:r>
                      <a:endParaRPr lang="el-GR" sz="1200" b="1" i="0" u="none" strike="noStrike">
                        <a:effectLst/>
                        <a:latin typeface="Arial Greek"/>
                      </a:endParaRPr>
                    </a:p>
                  </a:txBody>
                  <a:tcPr marL="6596" marR="6596" marT="6596"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18,6%</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10,2%</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28,8%</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23,7%</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a:effectLst/>
                        </a:rPr>
                        <a:t>39,0%</a:t>
                      </a:r>
                      <a:endParaRPr lang="en-US" sz="1200" b="1" i="0" u="none" strike="noStrike">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62,7%</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sz="1200" b="1" u="none" strike="noStrike" dirty="0">
                          <a:effectLst/>
                        </a:rPr>
                        <a:t>8,5%</a:t>
                      </a:r>
                      <a:endParaRPr lang="en-US" sz="1200" b="1" i="0" u="none" strike="noStrike" dirty="0">
                        <a:effectLst/>
                        <a:latin typeface="Arial Greek"/>
                      </a:endParaRPr>
                    </a:p>
                  </a:txBody>
                  <a:tcPr marL="6596" marR="6596" marT="65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pic>
        <p:nvPicPr>
          <p:cNvPr id="4" name="Picture 6">
            <a:extLst>
              <a:ext uri="{FF2B5EF4-FFF2-40B4-BE49-F238E27FC236}">
                <a16:creationId xmlns:a16="http://schemas.microsoft.com/office/drawing/2014/main" id="{05D852CC-2039-8156-6B6E-A089BFC0FCF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A421EA8B-CBE2-8406-135C-4C8DC09BDB85}"/>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2398141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141648"/>
          </a:xfrm>
          <a:solidFill>
            <a:schemeClr val="accent1"/>
          </a:solidFill>
        </p:spPr>
        <p:txBody>
          <a:bodyPr>
            <a:normAutofit/>
          </a:bodyPr>
          <a:lstStyle/>
          <a:p>
            <a:pPr algn="l"/>
            <a:r>
              <a:rPr lang="el-GR" sz="2000" b="1" dirty="0">
                <a:solidFill>
                  <a:schemeClr val="bg1"/>
                </a:solidFill>
              </a:rPr>
              <a:t>Πόσο ικανοποιημένος/η είστε από την συνολική κατάσταση του περιβάλλοντος στο νησί σας;</a:t>
            </a:r>
            <a:br>
              <a:rPr lang="en-US" sz="2000" b="1" dirty="0">
                <a:solidFill>
                  <a:schemeClr val="bg1"/>
                </a:solidFill>
              </a:rPr>
            </a:br>
            <a:endParaRPr lang="el-GR" sz="1900" b="1" dirty="0">
              <a:solidFill>
                <a:schemeClr val="bg1"/>
              </a:solidFill>
            </a:endParaRPr>
          </a:p>
        </p:txBody>
      </p:sp>
      <p:sp>
        <p:nvSpPr>
          <p:cNvPr id="3" name="Text Placeholder 2"/>
          <p:cNvSpPr txBox="1">
            <a:spLocks/>
          </p:cNvSpPr>
          <p:nvPr/>
        </p:nvSpPr>
        <p:spPr>
          <a:xfrm>
            <a:off x="541337" y="1817617"/>
            <a:ext cx="4783695" cy="757496"/>
          </a:xfrm>
          <a:prstGeom prst="rect">
            <a:avLst/>
          </a:prstGeom>
        </p:spPr>
        <p:txBody>
          <a:bodyPr vert="horz" lIns="108177" tIns="54089" rIns="108177" bIns="54089" rtlCol="0">
            <a:normAutofit/>
          </a:bodyPr>
          <a:lstStyle>
            <a:lvl1pPr marL="405679" indent="-405679" algn="l" defTabSz="1081799"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78964" indent="-338063" algn="l" defTabSz="1081799"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52251" indent="-270449" algn="l" defTabSz="1081799"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931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340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749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15854"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567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597656"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lgn="ctr">
              <a:buNone/>
            </a:pPr>
            <a:r>
              <a:rPr lang="el-GR" sz="2200" dirty="0"/>
              <a:t>ΑΝΔΡΑΣ</a:t>
            </a:r>
            <a:r>
              <a:rPr lang="el-GR" dirty="0"/>
              <a:t>	</a:t>
            </a:r>
            <a:endParaRPr lang="en-US" dirty="0"/>
          </a:p>
        </p:txBody>
      </p:sp>
      <p:sp>
        <p:nvSpPr>
          <p:cNvPr id="5" name="Text Placeholder 4"/>
          <p:cNvSpPr txBox="1">
            <a:spLocks/>
          </p:cNvSpPr>
          <p:nvPr/>
        </p:nvSpPr>
        <p:spPr>
          <a:xfrm>
            <a:off x="5499839" y="2068643"/>
            <a:ext cx="4785574" cy="506470"/>
          </a:xfrm>
          <a:prstGeom prst="rect">
            <a:avLst/>
          </a:prstGeom>
        </p:spPr>
        <p:txBody>
          <a:bodyPr/>
          <a:lstStyle>
            <a:lvl1pPr marL="405679" indent="-405679" algn="l" defTabSz="1081799"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78964" indent="-338063" algn="l" defTabSz="1081799"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52251" indent="-270449" algn="l" defTabSz="1081799"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931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340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749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15854"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567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597656"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lgn="ctr">
              <a:buNone/>
            </a:pPr>
            <a:r>
              <a:rPr lang="el-GR" sz="2200" dirty="0"/>
              <a:t>ΓΥΝΑΙΚΑ</a:t>
            </a:r>
            <a:endParaRPr lang="en-US" sz="2200" dirty="0"/>
          </a:p>
        </p:txBody>
      </p:sp>
      <p:graphicFrame>
        <p:nvGraphicFramePr>
          <p:cNvPr id="7" name="Content Placeholder 6"/>
          <p:cNvGraphicFramePr>
            <a:graphicFrameLocks noGrp="1"/>
          </p:cNvGraphicFramePr>
          <p:nvPr>
            <p:ph sz="half" idx="4294967295"/>
            <p:extLst>
              <p:ext uri="{D42A27DB-BD31-4B8C-83A1-F6EECF244321}">
                <p14:modId xmlns:p14="http://schemas.microsoft.com/office/powerpoint/2010/main" val="623889555"/>
              </p:ext>
            </p:extLst>
          </p:nvPr>
        </p:nvGraphicFramePr>
        <p:xfrm>
          <a:off x="541338" y="2574925"/>
          <a:ext cx="4783137" cy="46783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7"/>
          <p:cNvGraphicFramePr>
            <a:graphicFrameLocks noGrp="1"/>
          </p:cNvGraphicFramePr>
          <p:nvPr>
            <p:ph sz="quarter" idx="4294967295"/>
            <p:extLst>
              <p:ext uri="{D42A27DB-BD31-4B8C-83A1-F6EECF244321}">
                <p14:modId xmlns:p14="http://schemas.microsoft.com/office/powerpoint/2010/main" val="2009402475"/>
              </p:ext>
            </p:extLst>
          </p:nvPr>
        </p:nvGraphicFramePr>
        <p:xfrm>
          <a:off x="5499100" y="2574925"/>
          <a:ext cx="4786313" cy="4678363"/>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6">
            <a:extLst>
              <a:ext uri="{FF2B5EF4-FFF2-40B4-BE49-F238E27FC236}">
                <a16:creationId xmlns:a16="http://schemas.microsoft.com/office/drawing/2014/main" id="{2F452ADD-C6D7-687A-D383-4A644BD795C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1A476F59-83F7-DA13-4E6E-A1BAA7E31D14}"/>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41421777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171629"/>
          </a:xfrm>
          <a:solidFill>
            <a:schemeClr val="accent1"/>
          </a:solidFill>
        </p:spPr>
        <p:txBody>
          <a:bodyPr>
            <a:noAutofit/>
          </a:bodyPr>
          <a:lstStyle/>
          <a:p>
            <a:pPr algn="l"/>
            <a:r>
              <a:rPr lang="el-GR" sz="2000" b="1" dirty="0">
                <a:solidFill>
                  <a:schemeClr val="bg1"/>
                </a:solidFill>
              </a:rPr>
              <a:t>Θεωρείτε ότι υπάρχουν οι απαραίτητες υποδομές (π.χ. αντιπλημμυρικά έργα κ.λπ.) για να μπορούν να αντιμετωπιστούν ακραία καιρικά φαινόμενα και φυσικές καταστροφές όπως πυρκαγιές, πλημύρες κ.λπ.;</a:t>
            </a:r>
            <a:br>
              <a:rPr lang="en-US" sz="2000" b="1" dirty="0">
                <a:solidFill>
                  <a:schemeClr val="bg1"/>
                </a:solidFill>
              </a:rPr>
            </a:br>
            <a:endParaRPr lang="el-GR" sz="2000" b="1" dirty="0">
              <a:solidFill>
                <a:schemeClr val="bg1"/>
              </a:solidFill>
            </a:endParaRPr>
          </a:p>
        </p:txBody>
      </p:sp>
      <p:sp>
        <p:nvSpPr>
          <p:cNvPr id="3" name="Text Placeholder 2"/>
          <p:cNvSpPr txBox="1">
            <a:spLocks/>
          </p:cNvSpPr>
          <p:nvPr/>
        </p:nvSpPr>
        <p:spPr>
          <a:xfrm>
            <a:off x="541337" y="1817617"/>
            <a:ext cx="4783695" cy="757496"/>
          </a:xfrm>
          <a:prstGeom prst="rect">
            <a:avLst/>
          </a:prstGeom>
        </p:spPr>
        <p:txBody>
          <a:bodyPr vert="horz" lIns="108177" tIns="54089" rIns="108177" bIns="54089" rtlCol="0">
            <a:normAutofit/>
          </a:bodyPr>
          <a:lstStyle>
            <a:lvl1pPr marL="405679" indent="-405679" algn="l" defTabSz="1081799"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78964" indent="-338063" algn="l" defTabSz="1081799"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52251" indent="-270449" algn="l" defTabSz="1081799"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931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340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749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15854"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567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597656"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lgn="ctr">
              <a:buNone/>
            </a:pPr>
            <a:r>
              <a:rPr lang="el-GR" sz="2000" b="1" dirty="0"/>
              <a:t>ΑΝΔΡΑΣ</a:t>
            </a:r>
            <a:r>
              <a:rPr lang="el-GR" dirty="0"/>
              <a:t>	</a:t>
            </a:r>
            <a:endParaRPr lang="en-US" dirty="0"/>
          </a:p>
        </p:txBody>
      </p:sp>
      <p:sp>
        <p:nvSpPr>
          <p:cNvPr id="5" name="Text Placeholder 4"/>
          <p:cNvSpPr txBox="1">
            <a:spLocks/>
          </p:cNvSpPr>
          <p:nvPr/>
        </p:nvSpPr>
        <p:spPr>
          <a:xfrm>
            <a:off x="5499839" y="1817617"/>
            <a:ext cx="4785574" cy="757496"/>
          </a:xfrm>
          <a:prstGeom prst="rect">
            <a:avLst/>
          </a:prstGeom>
        </p:spPr>
        <p:txBody>
          <a:bodyPr/>
          <a:lstStyle>
            <a:lvl1pPr marL="405679" indent="-405679" algn="l" defTabSz="1081799"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78964" indent="-338063" algn="l" defTabSz="1081799"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52251" indent="-270449" algn="l" defTabSz="1081799"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931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340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749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15854"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567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597656"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lgn="ctr">
              <a:buNone/>
            </a:pPr>
            <a:r>
              <a:rPr lang="el-GR" sz="2000" b="1" dirty="0"/>
              <a:t>ΓΥΝΑΙΚΑ</a:t>
            </a:r>
            <a:endParaRPr lang="en-US" sz="2000" b="1" dirty="0"/>
          </a:p>
        </p:txBody>
      </p:sp>
      <p:graphicFrame>
        <p:nvGraphicFramePr>
          <p:cNvPr id="7" name="Content Placeholder 6"/>
          <p:cNvGraphicFramePr>
            <a:graphicFrameLocks noGrp="1"/>
          </p:cNvGraphicFramePr>
          <p:nvPr>
            <p:ph sz="half" idx="4294967295"/>
            <p:extLst>
              <p:ext uri="{D42A27DB-BD31-4B8C-83A1-F6EECF244321}">
                <p14:modId xmlns:p14="http://schemas.microsoft.com/office/powerpoint/2010/main" val="825039734"/>
              </p:ext>
            </p:extLst>
          </p:nvPr>
        </p:nvGraphicFramePr>
        <p:xfrm>
          <a:off x="541338" y="2788782"/>
          <a:ext cx="4783137" cy="446450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7"/>
          <p:cNvGraphicFramePr>
            <a:graphicFrameLocks noGrp="1"/>
          </p:cNvGraphicFramePr>
          <p:nvPr>
            <p:ph sz="quarter" idx="4294967295"/>
            <p:extLst>
              <p:ext uri="{D42A27DB-BD31-4B8C-83A1-F6EECF244321}">
                <p14:modId xmlns:p14="http://schemas.microsoft.com/office/powerpoint/2010/main" val="3327223592"/>
              </p:ext>
            </p:extLst>
          </p:nvPr>
        </p:nvGraphicFramePr>
        <p:xfrm>
          <a:off x="5499100" y="2574925"/>
          <a:ext cx="4786313" cy="4678363"/>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6">
            <a:extLst>
              <a:ext uri="{FF2B5EF4-FFF2-40B4-BE49-F238E27FC236}">
                <a16:creationId xmlns:a16="http://schemas.microsoft.com/office/drawing/2014/main" id="{A2A06358-8E6A-E22E-AD08-FB077405591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7A817648-539E-69FE-5B2A-F20E4606D100}"/>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16330760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171629"/>
          </a:xfrm>
          <a:solidFill>
            <a:schemeClr val="accent1"/>
          </a:solidFill>
        </p:spPr>
        <p:txBody>
          <a:bodyPr>
            <a:noAutofit/>
          </a:bodyPr>
          <a:lstStyle/>
          <a:p>
            <a:pPr algn="l"/>
            <a:r>
              <a:rPr lang="el-GR" sz="2000" b="1" dirty="0">
                <a:solidFill>
                  <a:schemeClr val="bg1"/>
                </a:solidFill>
              </a:rPr>
              <a:t>Θεωρείτε ότι υπάρχουν οι απαραίτητες υποδομές (π.χ. αντιπλημμυρικά έργα κ.λπ.) για να μπορούν να αντιμετωπιστούν ακραία καιρικά φαινόμενα και φυσικές καταστροφές όπως πυρκαγιές, πλημύρες κ.λπ.;</a:t>
            </a:r>
            <a:br>
              <a:rPr lang="en-US" sz="2000" b="1" dirty="0">
                <a:solidFill>
                  <a:schemeClr val="bg1"/>
                </a:solidFill>
              </a:rPr>
            </a:br>
            <a:endParaRPr lang="el-GR" sz="2000" b="1" dirty="0">
              <a:solidFill>
                <a:schemeClr val="bg1"/>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69538338"/>
              </p:ext>
            </p:extLst>
          </p:nvPr>
        </p:nvGraphicFramePr>
        <p:xfrm>
          <a:off x="541338" y="1993693"/>
          <a:ext cx="9744075" cy="5259596"/>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6">
            <a:extLst>
              <a:ext uri="{FF2B5EF4-FFF2-40B4-BE49-F238E27FC236}">
                <a16:creationId xmlns:a16="http://schemas.microsoft.com/office/drawing/2014/main" id="{23B337B8-2917-F5CD-B06F-61622AEA8CF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0C8AF973-C9D5-9E86-7248-C0B727E0022A}"/>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16330760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501412"/>
          </a:xfrm>
          <a:solidFill>
            <a:schemeClr val="accent1"/>
          </a:solidFill>
        </p:spPr>
        <p:txBody>
          <a:bodyPr>
            <a:normAutofit fontScale="90000"/>
          </a:bodyPr>
          <a:lstStyle/>
          <a:p>
            <a:pPr algn="l"/>
            <a:r>
              <a:rPr lang="el-GR" sz="2000" b="1" dirty="0">
                <a:solidFill>
                  <a:schemeClr val="bg1"/>
                </a:solidFill>
              </a:rPr>
              <a:t>Ζούμε στην περίοδο της ενεργειακής – οικονομικής κρίσης και των ανατιμήσεων στα τιμολόγια ενέργειας, αλλά και της ανάγκης μείωσης παραγωγής ενέργειας από ορυκτά καύσιμα. Πιστεύετε ότι αν είχαν έγκαιρα αναπτυχθεί Ανανεώσιμες Πηγές Ενέργειας στην χώρα, η οικονομική επιβάρυνσή σας θα ήταν υψηλότερη, χαμηλότερη ή η ίδια σε σχέση με τώρα;</a:t>
            </a:r>
            <a:br>
              <a:rPr lang="en-US" sz="2000" b="1" dirty="0">
                <a:solidFill>
                  <a:schemeClr val="bg1"/>
                </a:solidFill>
              </a:rPr>
            </a:br>
            <a:endParaRPr lang="el-GR" sz="1900" b="1" dirty="0">
              <a:solidFill>
                <a:schemeClr val="bg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21425859"/>
              </p:ext>
            </p:extLst>
          </p:nvPr>
        </p:nvGraphicFramePr>
        <p:xfrm>
          <a:off x="541338" y="2353456"/>
          <a:ext cx="9744075" cy="4899832"/>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6">
            <a:extLst>
              <a:ext uri="{FF2B5EF4-FFF2-40B4-BE49-F238E27FC236}">
                <a16:creationId xmlns:a16="http://schemas.microsoft.com/office/drawing/2014/main" id="{3A0D6B04-50DE-85C8-212F-3CA89F72557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47C40957-5A6B-C5E8-75C9-3F02C3AA61FB}"/>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13534234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456442"/>
          </a:xfrm>
          <a:solidFill>
            <a:schemeClr val="accent1"/>
          </a:solidFill>
        </p:spPr>
        <p:txBody>
          <a:bodyPr>
            <a:normAutofit fontScale="90000"/>
          </a:bodyPr>
          <a:lstStyle/>
          <a:p>
            <a:pPr algn="l"/>
            <a:r>
              <a:rPr lang="el-GR" sz="2000" b="1" dirty="0">
                <a:solidFill>
                  <a:schemeClr val="bg1"/>
                </a:solidFill>
              </a:rPr>
              <a:t>Ζούμε στην περίοδο της ενεργειακής – οικονομικής κρίσης και των ανατιμήσεων στα τιμολόγια ενέργειας, αλλά και της ανάγκης μείωσης παραγωγής ενέργειας από ορυκτά καύσιμα. Πιστεύετε ότι αν είχαν έγκαιρα αναπτυχθεί Ανανεώσιμες Πηγές Ενέργειας στην χώρα, η οικονομική επιβάρυνσή σας θα ήταν υψηλότερη, χαμηλότερη ή η ίδια σε σχέση με τώρα;</a:t>
            </a:r>
            <a:br>
              <a:rPr lang="en-US" sz="2000" b="1" dirty="0">
                <a:solidFill>
                  <a:schemeClr val="bg1"/>
                </a:solidFill>
              </a:rPr>
            </a:br>
            <a:endParaRPr lang="el-GR" sz="19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2370442029"/>
              </p:ext>
            </p:extLst>
          </p:nvPr>
        </p:nvGraphicFramePr>
        <p:xfrm>
          <a:off x="982099" y="2458387"/>
          <a:ext cx="8877300" cy="4242220"/>
        </p:xfrm>
        <a:graphic>
          <a:graphicData uri="http://schemas.openxmlformats.org/drawingml/2006/table">
            <a:tbl>
              <a:tblPr>
                <a:tableStyleId>{6E25E649-3F16-4E02-A733-19D2CDBF48F0}</a:tableStyleId>
              </a:tblPr>
              <a:tblGrid>
                <a:gridCol w="2070100">
                  <a:extLst>
                    <a:ext uri="{9D8B030D-6E8A-4147-A177-3AD203B41FA5}">
                      <a16:colId xmlns:a16="http://schemas.microsoft.com/office/drawing/2014/main" val="20000"/>
                    </a:ext>
                  </a:extLst>
                </a:gridCol>
                <a:gridCol w="1701800">
                  <a:extLst>
                    <a:ext uri="{9D8B030D-6E8A-4147-A177-3AD203B41FA5}">
                      <a16:colId xmlns:a16="http://schemas.microsoft.com/office/drawing/2014/main" val="20001"/>
                    </a:ext>
                  </a:extLst>
                </a:gridCol>
                <a:gridCol w="1701800">
                  <a:extLst>
                    <a:ext uri="{9D8B030D-6E8A-4147-A177-3AD203B41FA5}">
                      <a16:colId xmlns:a16="http://schemas.microsoft.com/office/drawing/2014/main" val="20002"/>
                    </a:ext>
                  </a:extLst>
                </a:gridCol>
                <a:gridCol w="1701800">
                  <a:extLst>
                    <a:ext uri="{9D8B030D-6E8A-4147-A177-3AD203B41FA5}">
                      <a16:colId xmlns:a16="http://schemas.microsoft.com/office/drawing/2014/main" val="20003"/>
                    </a:ext>
                  </a:extLst>
                </a:gridCol>
                <a:gridCol w="1701800">
                  <a:extLst>
                    <a:ext uri="{9D8B030D-6E8A-4147-A177-3AD203B41FA5}">
                      <a16:colId xmlns:a16="http://schemas.microsoft.com/office/drawing/2014/main" val="20004"/>
                    </a:ext>
                  </a:extLst>
                </a:gridCol>
              </a:tblGrid>
              <a:tr h="490325">
                <a:tc rowSpan="2">
                  <a:txBody>
                    <a:bodyPr/>
                    <a:lstStyle/>
                    <a:p>
                      <a:pPr algn="l" fontAlgn="b"/>
                      <a:r>
                        <a:rPr lang="en-US" sz="1100" b="1" u="none" strike="noStrike">
                          <a:effectLst/>
                        </a:rPr>
                        <a:t> </a:t>
                      </a:r>
                      <a:endParaRPr lang="en-US" sz="1100" b="1" i="0" u="none" strike="noStrike">
                        <a:effectLst/>
                        <a:latin typeface="Arial Greek"/>
                      </a:endParaRPr>
                    </a:p>
                  </a:txBody>
                  <a:tcPr marL="8021" marR="8021" marT="8021"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gridSpan="4">
                  <a:txBody>
                    <a:bodyPr/>
                    <a:lstStyle/>
                    <a:p>
                      <a:pPr algn="ctr" fontAlgn="b"/>
                      <a:r>
                        <a:rPr lang="el-GR" sz="1100" b="1" u="none" strike="noStrike">
                          <a:effectLst/>
                        </a:rPr>
                        <a:t>Ζούμε στην περίοδο της ενεργειακής – οικονομικής κρίσης και των ανατιμήσεων στα τιμολόγια ενέργειας, αλλά και της ανάγκης μείωσης παραγωγής ενέργειας από ορυκτά καύσιμα.</a:t>
                      </a:r>
                      <a:endParaRPr lang="el-GR" sz="1100" b="1" i="0" u="none" strike="noStrike">
                        <a:effectLst/>
                        <a:latin typeface="Arial Greek"/>
                      </a:endParaRPr>
                    </a:p>
                  </a:txBody>
                  <a:tcPr marL="8021" marR="8021" marT="8021"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50890">
                <a:tc vMerge="1">
                  <a:txBody>
                    <a:bodyPr/>
                    <a:lstStyle/>
                    <a:p>
                      <a:endParaRPr lang="en-US"/>
                    </a:p>
                  </a:txBody>
                  <a:tcPr/>
                </a:tc>
                <a:tc>
                  <a:txBody>
                    <a:bodyPr/>
                    <a:lstStyle/>
                    <a:p>
                      <a:pPr algn="ctr" fontAlgn="b"/>
                      <a:r>
                        <a:rPr lang="el-GR" sz="1100" b="1" u="none" strike="noStrike">
                          <a:effectLst/>
                        </a:rPr>
                        <a:t>Υψηλότερη</a:t>
                      </a:r>
                      <a:endParaRPr lang="el-GR" sz="1100" b="1" i="0" u="none" strike="noStrike">
                        <a:effectLst/>
                        <a:latin typeface="Arial Greek"/>
                      </a:endParaRPr>
                    </a:p>
                  </a:txBody>
                  <a:tcPr marL="8021" marR="8021" marT="8021"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100" b="1" u="none" strike="noStrike">
                          <a:effectLst/>
                        </a:rPr>
                        <a:t>Χαμηλότερη</a:t>
                      </a:r>
                      <a:endParaRPr lang="el-GR" sz="1100" b="1" i="0" u="none" strike="noStrike">
                        <a:effectLst/>
                        <a:latin typeface="Arial Greek"/>
                      </a:endParaRPr>
                    </a:p>
                  </a:txBody>
                  <a:tcPr marL="8021" marR="8021" marT="8021"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100" b="1" u="none" strike="noStrike">
                          <a:effectLst/>
                        </a:rPr>
                        <a:t>Η ίδια</a:t>
                      </a:r>
                      <a:endParaRPr lang="el-GR" sz="1100" b="1" i="0" u="none" strike="noStrike">
                        <a:effectLst/>
                        <a:latin typeface="Arial Greek"/>
                      </a:endParaRPr>
                    </a:p>
                  </a:txBody>
                  <a:tcPr marL="8021" marR="8021" marT="8021"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100" b="1" u="none" strike="noStrike">
                          <a:effectLst/>
                        </a:rPr>
                        <a:t>ΔΓ/ΔΑ</a:t>
                      </a:r>
                      <a:endParaRPr lang="el-GR" sz="1100" b="1" i="0" u="none" strike="noStrike">
                        <a:effectLst/>
                        <a:latin typeface="Arial Greek"/>
                      </a:endParaRPr>
                    </a:p>
                  </a:txBody>
                  <a:tcPr marL="8021" marR="8021" marT="8021"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490325">
                <a:tc>
                  <a:txBody>
                    <a:bodyPr/>
                    <a:lstStyle/>
                    <a:p>
                      <a:pPr algn="ctr" fontAlgn="t"/>
                      <a:r>
                        <a:rPr lang="el-GR" sz="1100" b="1" u="none" strike="noStrike">
                          <a:effectLst/>
                        </a:rPr>
                        <a:t>Π.Ε. ΣΥΡΟΥ ΔΗΜΟΣ ΣΥΡΟΥ - ΕΡΜΟΥΠΟΛΗΣ</a:t>
                      </a:r>
                      <a:endParaRPr lang="el-GR" sz="11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8,2%</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58,9%</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24,0%</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8,9%</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250890">
                <a:tc>
                  <a:txBody>
                    <a:bodyPr/>
                    <a:lstStyle/>
                    <a:p>
                      <a:pPr algn="ctr" fontAlgn="t"/>
                      <a:r>
                        <a:rPr lang="el-GR" sz="1100" b="1" u="none" strike="noStrike">
                          <a:effectLst/>
                        </a:rPr>
                        <a:t>Π.Ε. ΑΝΔΡΟΥ</a:t>
                      </a:r>
                      <a:endParaRPr lang="el-GR" sz="11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14,5%</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48,4%</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22,6%</a:t>
                      </a:r>
                      <a:endParaRPr lang="en-US" sz="1100" b="1" i="0" u="none" strike="noStrike" dirty="0">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14,5%</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250890">
                <a:tc>
                  <a:txBody>
                    <a:bodyPr/>
                    <a:lstStyle/>
                    <a:p>
                      <a:pPr algn="ctr" fontAlgn="t"/>
                      <a:r>
                        <a:rPr lang="el-GR" sz="1100" b="1" u="none" strike="noStrike">
                          <a:effectLst/>
                        </a:rPr>
                        <a:t>Π.Ε. ΘΗΡΑΣ</a:t>
                      </a:r>
                      <a:endParaRPr lang="el-GR" sz="11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8,8%</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58,4%</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19,0%</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13,9%</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250890">
                <a:tc>
                  <a:txBody>
                    <a:bodyPr/>
                    <a:lstStyle/>
                    <a:p>
                      <a:pPr algn="ctr" fontAlgn="t"/>
                      <a:r>
                        <a:rPr lang="el-GR" sz="1100" b="1" u="none" strike="noStrike">
                          <a:effectLst/>
                        </a:rPr>
                        <a:t>Π.Ε. ΚΑΛΥΜΝΟΥ</a:t>
                      </a:r>
                      <a:endParaRPr lang="el-GR" sz="11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8,4%</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66,3%</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14,4%</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10,9%</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r h="250890">
                <a:tc>
                  <a:txBody>
                    <a:bodyPr/>
                    <a:lstStyle/>
                    <a:p>
                      <a:pPr algn="ctr" fontAlgn="t"/>
                      <a:r>
                        <a:rPr lang="el-GR" sz="1100" b="1" u="none" strike="noStrike">
                          <a:effectLst/>
                        </a:rPr>
                        <a:t>Π.Ε. ΚΑΡΠΑΘΟΥ</a:t>
                      </a:r>
                      <a:endParaRPr lang="el-GR" sz="11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1,9%</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73,1%</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15,4%</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9,6%</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6"/>
                  </a:ext>
                </a:extLst>
              </a:tr>
              <a:tr h="250890">
                <a:tc>
                  <a:txBody>
                    <a:bodyPr/>
                    <a:lstStyle/>
                    <a:p>
                      <a:pPr algn="ctr" fontAlgn="t"/>
                      <a:r>
                        <a:rPr lang="el-GR" sz="1100" b="1" u="none" strike="noStrike">
                          <a:effectLst/>
                        </a:rPr>
                        <a:t>Π.Ε. ΚΕΑΣ - ΚΥΘΝΟΥ</a:t>
                      </a:r>
                      <a:endParaRPr lang="el-GR" sz="11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7,4%</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55,6%</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22,2%</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14,8%</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7"/>
                  </a:ext>
                </a:extLst>
              </a:tr>
              <a:tr h="250890">
                <a:tc>
                  <a:txBody>
                    <a:bodyPr/>
                    <a:lstStyle/>
                    <a:p>
                      <a:pPr algn="ctr" fontAlgn="t"/>
                      <a:r>
                        <a:rPr lang="el-GR" sz="1100" b="1" u="none" strike="noStrike">
                          <a:effectLst/>
                        </a:rPr>
                        <a:t>Π.Ε. ΚΩ</a:t>
                      </a:r>
                      <a:endParaRPr lang="el-GR" sz="11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9,3%</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64,6%</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15,2%</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10,9%</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8"/>
                  </a:ext>
                </a:extLst>
              </a:tr>
              <a:tr h="250890">
                <a:tc>
                  <a:txBody>
                    <a:bodyPr/>
                    <a:lstStyle/>
                    <a:p>
                      <a:pPr algn="ctr" fontAlgn="t"/>
                      <a:r>
                        <a:rPr lang="el-GR" sz="1100" b="1" u="none" strike="noStrike">
                          <a:effectLst/>
                        </a:rPr>
                        <a:t>Π.Ε. ΜΗΛΟΥ</a:t>
                      </a:r>
                      <a:endParaRPr lang="el-GR" sz="11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4,9%</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55,7%</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23,0%</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16,4%</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9"/>
                  </a:ext>
                </a:extLst>
              </a:tr>
              <a:tr h="250890">
                <a:tc>
                  <a:txBody>
                    <a:bodyPr/>
                    <a:lstStyle/>
                    <a:p>
                      <a:pPr algn="ctr" fontAlgn="t"/>
                      <a:r>
                        <a:rPr lang="el-GR" sz="1100" b="1" u="none" strike="noStrike">
                          <a:effectLst/>
                        </a:rPr>
                        <a:t>Π.Ε. ΜΥΚΟΝΟΥ</a:t>
                      </a:r>
                      <a:endParaRPr lang="el-GR" sz="11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13,6%</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54,5%</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20,5%</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11,4%</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0"/>
                  </a:ext>
                </a:extLst>
              </a:tr>
              <a:tr h="250890">
                <a:tc>
                  <a:txBody>
                    <a:bodyPr/>
                    <a:lstStyle/>
                    <a:p>
                      <a:pPr algn="ctr" fontAlgn="t"/>
                      <a:r>
                        <a:rPr lang="el-GR" sz="1100" b="1" u="none" strike="noStrike">
                          <a:effectLst/>
                        </a:rPr>
                        <a:t>Π.Ε. ΝΑΞΟΥ</a:t>
                      </a:r>
                      <a:endParaRPr lang="el-GR" sz="11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6,4%</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61,4%</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19,3%</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12,9%</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1"/>
                  </a:ext>
                </a:extLst>
              </a:tr>
              <a:tr h="250890">
                <a:tc>
                  <a:txBody>
                    <a:bodyPr/>
                    <a:lstStyle/>
                    <a:p>
                      <a:pPr algn="ctr" fontAlgn="t"/>
                      <a:r>
                        <a:rPr lang="el-GR" sz="1100" b="1" u="none" strike="noStrike">
                          <a:effectLst/>
                        </a:rPr>
                        <a:t>Π.Ε. ΠΑΡΟΥ</a:t>
                      </a:r>
                      <a:endParaRPr lang="el-GR" sz="11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6,9%</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46,5%</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27,7%</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18,8%</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2"/>
                  </a:ext>
                </a:extLst>
              </a:tr>
              <a:tr h="250890">
                <a:tc>
                  <a:txBody>
                    <a:bodyPr/>
                    <a:lstStyle/>
                    <a:p>
                      <a:pPr algn="ctr" fontAlgn="t"/>
                      <a:r>
                        <a:rPr lang="el-GR" sz="1100" b="1" u="none" strike="noStrike">
                          <a:effectLst/>
                        </a:rPr>
                        <a:t>Π.Ε. ΡΟΔΟΥ</a:t>
                      </a:r>
                      <a:endParaRPr lang="el-GR" sz="11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8,1%</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63,6%</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17,8%</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10,5%</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3"/>
                  </a:ext>
                </a:extLst>
              </a:tr>
              <a:tr h="250890">
                <a:tc>
                  <a:txBody>
                    <a:bodyPr/>
                    <a:lstStyle/>
                    <a:p>
                      <a:pPr algn="ctr" fontAlgn="t"/>
                      <a:r>
                        <a:rPr lang="el-GR" sz="1100" b="1" u="none" strike="noStrike">
                          <a:effectLst/>
                        </a:rPr>
                        <a:t>Π.Ε. ΤΗΝΟΥ</a:t>
                      </a:r>
                      <a:endParaRPr lang="el-GR" sz="1100" b="1" i="0" u="none" strike="noStrike">
                        <a:effectLst/>
                        <a:latin typeface="Arial Greek"/>
                      </a:endParaRPr>
                    </a:p>
                  </a:txBody>
                  <a:tcPr marL="8021" marR="8021" marT="802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13,6%</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45,8%</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a:effectLst/>
                        </a:rPr>
                        <a:t>20,3%</a:t>
                      </a:r>
                      <a:endParaRPr lang="en-US" sz="1100" b="1" i="0" u="none" strike="noStrike">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100" b="1" u="none" strike="noStrike" dirty="0">
                          <a:effectLst/>
                        </a:rPr>
                        <a:t>20,3%</a:t>
                      </a:r>
                      <a:endParaRPr lang="en-US" sz="1100" b="1" i="0" u="none" strike="noStrike" dirty="0">
                        <a:effectLst/>
                        <a:latin typeface="Arial Greek"/>
                      </a:endParaRPr>
                    </a:p>
                  </a:txBody>
                  <a:tcPr marL="8021" marR="8021" marT="802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sp>
        <p:nvSpPr>
          <p:cNvPr id="3" name="TextBox 2">
            <a:extLst>
              <a:ext uri="{FF2B5EF4-FFF2-40B4-BE49-F238E27FC236}">
                <a16:creationId xmlns:a16="http://schemas.microsoft.com/office/drawing/2014/main" id="{334A625A-C94D-ADE0-4E7A-EB95C5DAF06D}"/>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pic>
        <p:nvPicPr>
          <p:cNvPr id="4" name="Picture 6">
            <a:extLst>
              <a:ext uri="{FF2B5EF4-FFF2-40B4-BE49-F238E27FC236}">
                <a16:creationId xmlns:a16="http://schemas.microsoft.com/office/drawing/2014/main" id="{0E32BEE1-13C6-7581-78EB-446CD2DA4D4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37050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389745"/>
            <a:ext cx="9338072" cy="1244796"/>
          </a:xfrm>
          <a:solidFill>
            <a:schemeClr val="accent1"/>
          </a:solidFill>
        </p:spPr>
        <p:txBody>
          <a:bodyPr>
            <a:normAutofit fontScale="90000"/>
          </a:bodyPr>
          <a:lstStyle/>
          <a:p>
            <a:pPr algn="l"/>
            <a:r>
              <a:rPr lang="el-GR" sz="2000" b="1" dirty="0">
                <a:solidFill>
                  <a:schemeClr val="bg1"/>
                </a:solidFill>
              </a:rPr>
              <a:t>Ζούμε στην περίοδο της ενεργειακής – οικονομικής κρίσης και των ανατιμήσεων στα τιμολόγια ενέργειας, αλλά και της ανάγκης μείωσης παραγωγής ενέργειας από ορυκτά καύσιμα. Πιστεύετε ότι αν είχαν έγκαιρα αναπτυχθεί Ανανεώσιμες Πηγές Ενέργειας στην χώρα, η οικονομική επιβάρυνσή σας θα ήταν υψηλότερη, χαμηλότερη ή η ίδια σε σχέση με τώρα;</a:t>
            </a:r>
            <a:br>
              <a:rPr lang="en-US" sz="2000" b="1" dirty="0">
                <a:solidFill>
                  <a:schemeClr val="bg1"/>
                </a:solidFill>
              </a:rPr>
            </a:br>
            <a:endParaRPr lang="el-GR" sz="1900" b="1" dirty="0">
              <a:solidFill>
                <a:schemeClr val="bg1"/>
              </a:solidFill>
            </a:endParaRPr>
          </a:p>
        </p:txBody>
      </p:sp>
      <p:sp>
        <p:nvSpPr>
          <p:cNvPr id="3" name="Text Placeholder 2"/>
          <p:cNvSpPr txBox="1">
            <a:spLocks/>
          </p:cNvSpPr>
          <p:nvPr/>
        </p:nvSpPr>
        <p:spPr>
          <a:xfrm>
            <a:off x="541337" y="1817617"/>
            <a:ext cx="4783695" cy="757496"/>
          </a:xfrm>
          <a:prstGeom prst="rect">
            <a:avLst/>
          </a:prstGeom>
        </p:spPr>
        <p:txBody>
          <a:bodyPr vert="horz" lIns="108177" tIns="54089" rIns="108177" bIns="54089" rtlCol="0">
            <a:normAutofit/>
          </a:bodyPr>
          <a:lstStyle>
            <a:lvl1pPr marL="405679" indent="-405679" algn="l" defTabSz="1081799"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78964" indent="-338063" algn="l" defTabSz="1081799"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52251" indent="-270449" algn="l" defTabSz="1081799"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931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340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749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15854"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567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597656"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lgn="ctr">
              <a:buNone/>
            </a:pPr>
            <a:r>
              <a:rPr lang="el-GR" sz="2000" b="1" dirty="0"/>
              <a:t>ΑΝΔΡΑΣ</a:t>
            </a:r>
            <a:r>
              <a:rPr lang="el-GR" dirty="0"/>
              <a:t>	</a:t>
            </a:r>
            <a:endParaRPr lang="en-US" dirty="0"/>
          </a:p>
        </p:txBody>
      </p:sp>
      <p:sp>
        <p:nvSpPr>
          <p:cNvPr id="5" name="Text Placeholder 4"/>
          <p:cNvSpPr txBox="1">
            <a:spLocks/>
          </p:cNvSpPr>
          <p:nvPr/>
        </p:nvSpPr>
        <p:spPr>
          <a:xfrm>
            <a:off x="5499839" y="1817617"/>
            <a:ext cx="4785574" cy="757496"/>
          </a:xfrm>
          <a:prstGeom prst="rect">
            <a:avLst/>
          </a:prstGeom>
        </p:spPr>
        <p:txBody>
          <a:bodyPr/>
          <a:lstStyle>
            <a:lvl1pPr marL="405679" indent="-405679" algn="l" defTabSz="1081799"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78964" indent="-338063" algn="l" defTabSz="1081799"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52251" indent="-270449" algn="l" defTabSz="1081799"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931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340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749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15854"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567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597656"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lgn="ctr">
              <a:buNone/>
            </a:pPr>
            <a:r>
              <a:rPr lang="el-GR" sz="2000" b="1" dirty="0"/>
              <a:t>ΓΥΝΑΙΚΑ</a:t>
            </a:r>
            <a:endParaRPr lang="en-US" sz="2000" b="1" dirty="0"/>
          </a:p>
        </p:txBody>
      </p:sp>
      <p:graphicFrame>
        <p:nvGraphicFramePr>
          <p:cNvPr id="7" name="Content Placeholder 6"/>
          <p:cNvGraphicFramePr>
            <a:graphicFrameLocks noGrp="1"/>
          </p:cNvGraphicFramePr>
          <p:nvPr>
            <p:ph sz="half" idx="4294967295"/>
            <p:extLst>
              <p:ext uri="{D42A27DB-BD31-4B8C-83A1-F6EECF244321}">
                <p14:modId xmlns:p14="http://schemas.microsoft.com/office/powerpoint/2010/main" val="308162340"/>
              </p:ext>
            </p:extLst>
          </p:nvPr>
        </p:nvGraphicFramePr>
        <p:xfrm>
          <a:off x="541338" y="2758190"/>
          <a:ext cx="4783137" cy="449509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7"/>
          <p:cNvGraphicFramePr>
            <a:graphicFrameLocks noGrp="1"/>
          </p:cNvGraphicFramePr>
          <p:nvPr>
            <p:ph sz="quarter" idx="4294967295"/>
            <p:extLst>
              <p:ext uri="{D42A27DB-BD31-4B8C-83A1-F6EECF244321}">
                <p14:modId xmlns:p14="http://schemas.microsoft.com/office/powerpoint/2010/main" val="437558514"/>
              </p:ext>
            </p:extLst>
          </p:nvPr>
        </p:nvGraphicFramePr>
        <p:xfrm>
          <a:off x="5499100" y="2574925"/>
          <a:ext cx="4786313" cy="4678363"/>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B21B1BD2-C573-ABAE-0CA1-9EE8BD981B61}"/>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pic>
        <p:nvPicPr>
          <p:cNvPr id="6" name="Picture 6">
            <a:extLst>
              <a:ext uri="{FF2B5EF4-FFF2-40B4-BE49-F238E27FC236}">
                <a16:creationId xmlns:a16="http://schemas.microsoft.com/office/drawing/2014/main" id="{64DC8274-AA2C-FDB9-B626-6D84A05E40B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69322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306540"/>
          </a:xfrm>
          <a:solidFill>
            <a:schemeClr val="accent1"/>
          </a:solidFill>
        </p:spPr>
        <p:txBody>
          <a:bodyPr>
            <a:normAutofit fontScale="90000"/>
          </a:bodyPr>
          <a:lstStyle/>
          <a:p>
            <a:pPr algn="l"/>
            <a:r>
              <a:rPr lang="el-GR" sz="2000" b="1" dirty="0">
                <a:solidFill>
                  <a:schemeClr val="bg1"/>
                </a:solidFill>
              </a:rPr>
              <a:t>Ζούμε στην περίοδο της ενεργειακής – οικονομικής κρίσης και των ανατιμήσεων στα τιμολόγια ενέργειας, αλλά και της ανάγκης μείωσης παραγωγής ενέργειας από ορυκτά καύσιμα. Πιστεύετε ότι αν είχαν έγκαιρα αναπτυχθεί Ανανεώσιμες Πηγές Ενέργειας στην χώρα, η οικονομική επιβάρυνσή σας θα ήταν υψηλότερη, χαμηλότερη ή η ίδια σε σχέση με τώρα;</a:t>
            </a:r>
            <a:br>
              <a:rPr lang="en-US" sz="2000" b="1" dirty="0">
                <a:solidFill>
                  <a:schemeClr val="bg1"/>
                </a:solidFill>
              </a:rPr>
            </a:br>
            <a:endParaRPr lang="el-GR" sz="1900" b="1" dirty="0">
              <a:solidFill>
                <a:schemeClr val="bg1"/>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33859304"/>
              </p:ext>
            </p:extLst>
          </p:nvPr>
        </p:nvGraphicFramePr>
        <p:xfrm>
          <a:off x="541338" y="1895475"/>
          <a:ext cx="9744075" cy="53578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8E901EAE-EEF2-7420-02AB-79C7D9CC8CBB}"/>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pic>
        <p:nvPicPr>
          <p:cNvPr id="4" name="Picture 6">
            <a:extLst>
              <a:ext uri="{FF2B5EF4-FFF2-40B4-BE49-F238E27FC236}">
                <a16:creationId xmlns:a16="http://schemas.microsoft.com/office/drawing/2014/main" id="{C94C0601-7D54-B007-A0FE-844F8837848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69322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961766"/>
          </a:xfrm>
          <a:solidFill>
            <a:schemeClr val="accent1"/>
          </a:solidFill>
        </p:spPr>
        <p:txBody>
          <a:bodyPr>
            <a:normAutofit fontScale="90000"/>
          </a:bodyPr>
          <a:lstStyle/>
          <a:p>
            <a:pPr algn="l"/>
            <a:r>
              <a:rPr lang="el-GR" sz="2000" b="1" dirty="0">
                <a:solidFill>
                  <a:schemeClr val="bg1"/>
                </a:solidFill>
              </a:rPr>
              <a:t>Σε ποιες από τις παρακάτω πηγές ενέργειας πιστεύετε ότι πρέπει να επενδύσει βασικά η χώρα και για να αντιμετωπίσει την Κλιματική Αλλαγή αλλά και για την ενεργειακή της εξάρτηση;</a:t>
            </a:r>
            <a:r>
              <a:rPr lang="en-US" sz="2000" b="1" dirty="0">
                <a:solidFill>
                  <a:schemeClr val="bg1"/>
                </a:solidFill>
              </a:rPr>
              <a:t> </a:t>
            </a:r>
            <a:br>
              <a:rPr lang="en-US" sz="2000" b="1" dirty="0">
                <a:solidFill>
                  <a:schemeClr val="bg1"/>
                </a:solidFill>
              </a:rPr>
            </a:br>
            <a:endParaRPr lang="el-GR" sz="1900" b="1" dirty="0">
              <a:solidFill>
                <a:schemeClr val="bg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96139416"/>
              </p:ext>
            </p:extLst>
          </p:nvPr>
        </p:nvGraphicFramePr>
        <p:xfrm>
          <a:off x="541338" y="1738859"/>
          <a:ext cx="9744075" cy="5514429"/>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437BA0E8-ADC3-67C7-0F91-4AF2B6935843}"/>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pic>
        <p:nvPicPr>
          <p:cNvPr id="5" name="Picture 6">
            <a:extLst>
              <a:ext uri="{FF2B5EF4-FFF2-40B4-BE49-F238E27FC236}">
                <a16:creationId xmlns:a16="http://schemas.microsoft.com/office/drawing/2014/main" id="{283C49D7-28B5-82F4-71FC-86FD9387A65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34234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872606"/>
          </a:xfrm>
          <a:solidFill>
            <a:schemeClr val="accent1"/>
          </a:solidFill>
        </p:spPr>
        <p:txBody>
          <a:bodyPr>
            <a:normAutofit/>
          </a:bodyPr>
          <a:lstStyle/>
          <a:p>
            <a:r>
              <a:rPr lang="el-GR" sz="2000" b="1" dirty="0">
                <a:solidFill>
                  <a:schemeClr val="bg1"/>
                </a:solidFill>
              </a:rPr>
              <a:t>Τέλος, εσείς συμφωνείτε με την δημιουργία Αιολικών Πάρκων στο Νησί σας;</a:t>
            </a:r>
            <a:br>
              <a:rPr lang="en-US" sz="2000" b="1" dirty="0">
                <a:solidFill>
                  <a:schemeClr val="bg1"/>
                </a:solidFill>
              </a:rPr>
            </a:br>
            <a:endParaRPr lang="el-GR" sz="1900" b="1" dirty="0">
              <a:solidFill>
                <a:schemeClr val="bg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6774321"/>
              </p:ext>
            </p:extLst>
          </p:nvPr>
        </p:nvGraphicFramePr>
        <p:xfrm>
          <a:off x="541338" y="1304925"/>
          <a:ext cx="9744075" cy="594836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56F21DD2-952E-EF45-EE62-E13D2C6846C6}"/>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pic>
        <p:nvPicPr>
          <p:cNvPr id="5" name="Picture 6">
            <a:extLst>
              <a:ext uri="{FF2B5EF4-FFF2-40B4-BE49-F238E27FC236}">
                <a16:creationId xmlns:a16="http://schemas.microsoft.com/office/drawing/2014/main" id="{8616D3EC-FF76-0714-398D-0E1EDD40B46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34234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736914"/>
          </a:xfrm>
          <a:solidFill>
            <a:schemeClr val="accent1"/>
          </a:solidFill>
        </p:spPr>
        <p:txBody>
          <a:bodyPr>
            <a:normAutofit/>
          </a:bodyPr>
          <a:lstStyle/>
          <a:p>
            <a:r>
              <a:rPr lang="el-GR" sz="2000" b="1" dirty="0">
                <a:solidFill>
                  <a:schemeClr val="bg1"/>
                </a:solidFill>
              </a:rPr>
              <a:t>Τέλος, εσείς συμφωνείτε με την δημιουργία Αιολικών Πάρκων στο Νησί σας;</a:t>
            </a:r>
            <a:br>
              <a:rPr lang="en-US" sz="2000" b="1" dirty="0">
                <a:solidFill>
                  <a:schemeClr val="bg1"/>
                </a:solidFill>
              </a:rPr>
            </a:br>
            <a:endParaRPr lang="el-GR" sz="1900" b="1"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3473345768"/>
              </p:ext>
            </p:extLst>
          </p:nvPr>
        </p:nvGraphicFramePr>
        <p:xfrm>
          <a:off x="511841" y="1724998"/>
          <a:ext cx="9744074" cy="4390989"/>
        </p:xfrm>
        <a:graphic>
          <a:graphicData uri="http://schemas.openxmlformats.org/drawingml/2006/table">
            <a:tbl>
              <a:tblPr>
                <a:tableStyleId>{6E25E649-3F16-4E02-A733-19D2CDBF48F0}</a:tableStyleId>
              </a:tblPr>
              <a:tblGrid>
                <a:gridCol w="1702341">
                  <a:extLst>
                    <a:ext uri="{9D8B030D-6E8A-4147-A177-3AD203B41FA5}">
                      <a16:colId xmlns:a16="http://schemas.microsoft.com/office/drawing/2014/main" val="20000"/>
                    </a:ext>
                  </a:extLst>
                </a:gridCol>
                <a:gridCol w="1148819">
                  <a:extLst>
                    <a:ext uri="{9D8B030D-6E8A-4147-A177-3AD203B41FA5}">
                      <a16:colId xmlns:a16="http://schemas.microsoft.com/office/drawing/2014/main" val="20001"/>
                    </a:ext>
                  </a:extLst>
                </a:gridCol>
                <a:gridCol w="1148819">
                  <a:extLst>
                    <a:ext uri="{9D8B030D-6E8A-4147-A177-3AD203B41FA5}">
                      <a16:colId xmlns:a16="http://schemas.microsoft.com/office/drawing/2014/main" val="20002"/>
                    </a:ext>
                  </a:extLst>
                </a:gridCol>
                <a:gridCol w="1148819">
                  <a:extLst>
                    <a:ext uri="{9D8B030D-6E8A-4147-A177-3AD203B41FA5}">
                      <a16:colId xmlns:a16="http://schemas.microsoft.com/office/drawing/2014/main" val="20003"/>
                    </a:ext>
                  </a:extLst>
                </a:gridCol>
                <a:gridCol w="1148819">
                  <a:extLst>
                    <a:ext uri="{9D8B030D-6E8A-4147-A177-3AD203B41FA5}">
                      <a16:colId xmlns:a16="http://schemas.microsoft.com/office/drawing/2014/main" val="20004"/>
                    </a:ext>
                  </a:extLst>
                </a:gridCol>
                <a:gridCol w="1148819">
                  <a:extLst>
                    <a:ext uri="{9D8B030D-6E8A-4147-A177-3AD203B41FA5}">
                      <a16:colId xmlns:a16="http://schemas.microsoft.com/office/drawing/2014/main" val="20005"/>
                    </a:ext>
                  </a:extLst>
                </a:gridCol>
                <a:gridCol w="1148819">
                  <a:extLst>
                    <a:ext uri="{9D8B030D-6E8A-4147-A177-3AD203B41FA5}">
                      <a16:colId xmlns:a16="http://schemas.microsoft.com/office/drawing/2014/main" val="20006"/>
                    </a:ext>
                  </a:extLst>
                </a:gridCol>
                <a:gridCol w="1148819">
                  <a:extLst>
                    <a:ext uri="{9D8B030D-6E8A-4147-A177-3AD203B41FA5}">
                      <a16:colId xmlns:a16="http://schemas.microsoft.com/office/drawing/2014/main" val="20007"/>
                    </a:ext>
                  </a:extLst>
                </a:gridCol>
              </a:tblGrid>
              <a:tr h="257335">
                <a:tc rowSpan="2">
                  <a:txBody>
                    <a:bodyPr/>
                    <a:lstStyle/>
                    <a:p>
                      <a:pPr algn="l" fontAlgn="b"/>
                      <a:r>
                        <a:rPr lang="en-US" sz="1200" b="1" u="none" strike="noStrike">
                          <a:effectLst/>
                        </a:rPr>
                        <a:t> </a:t>
                      </a:r>
                      <a:endParaRPr lang="en-US" sz="1200" b="1" i="0" u="none" strike="noStrike">
                        <a:effectLst/>
                        <a:latin typeface="Arial Greek"/>
                      </a:endParaRPr>
                    </a:p>
                  </a:txBody>
                  <a:tcPr marL="6596" marR="6596" marT="6596"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gridSpan="7">
                  <a:txBody>
                    <a:bodyPr/>
                    <a:lstStyle/>
                    <a:p>
                      <a:pPr algn="ctr" fontAlgn="b"/>
                      <a:r>
                        <a:rPr lang="el-GR" sz="1200" b="1" u="none" strike="noStrike">
                          <a:effectLst/>
                        </a:rPr>
                        <a:t>Τέλος, εσείς συμφωνείτε με την δημιουργία Αιολικών Πάρκων στο Νησί σας;</a:t>
                      </a:r>
                      <a:endParaRPr lang="el-GR" sz="1200" b="1" i="0" u="none" strike="noStrike">
                        <a:effectLst/>
                        <a:latin typeface="Arial Greek"/>
                      </a:endParaRPr>
                    </a:p>
                  </a:txBody>
                  <a:tcPr marL="6596" marR="6596" marT="6596"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04927">
                <a:tc vMerge="1">
                  <a:txBody>
                    <a:bodyPr/>
                    <a:lstStyle/>
                    <a:p>
                      <a:endParaRPr lang="en-US"/>
                    </a:p>
                  </a:txBody>
                  <a:tcPr/>
                </a:tc>
                <a:tc>
                  <a:txBody>
                    <a:bodyPr/>
                    <a:lstStyle/>
                    <a:p>
                      <a:pPr algn="ctr" fontAlgn="b"/>
                      <a:r>
                        <a:rPr lang="el-GR" sz="1200" b="1" u="none" strike="noStrike">
                          <a:effectLst/>
                        </a:rPr>
                        <a:t>ΝΑΙ</a:t>
                      </a:r>
                      <a:endParaRPr lang="el-GR" sz="1200" b="1" i="0" u="none" strike="noStrike">
                        <a:effectLst/>
                        <a:latin typeface="Arial Greek"/>
                      </a:endParaRPr>
                    </a:p>
                  </a:txBody>
                  <a:tcPr marL="6596" marR="6596" marT="6596"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200" b="1" u="none" strike="noStrike">
                          <a:effectLst/>
                        </a:rPr>
                        <a:t>ΜΑΛΛΟΝ ΝΑΙ</a:t>
                      </a:r>
                      <a:endParaRPr lang="el-GR" sz="1200" b="1" i="0" u="none" strike="noStrike">
                        <a:effectLst/>
                        <a:latin typeface="Arial Greek"/>
                      </a:endParaRPr>
                    </a:p>
                  </a:txBody>
                  <a:tcPr marL="6596" marR="6596" marT="6596"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200" b="1" u="none" strike="noStrike" dirty="0">
                          <a:effectLst/>
                        </a:rPr>
                        <a:t>ΝΑΙ &amp; ΜΑΛΛΟΝ ΝΑΙ</a:t>
                      </a:r>
                      <a:endParaRPr lang="el-GR" sz="1200" b="1" i="0" u="none" strike="noStrike" dirty="0">
                        <a:effectLst/>
                        <a:latin typeface="Arial Greek"/>
                      </a:endParaRPr>
                    </a:p>
                  </a:txBody>
                  <a:tcPr marL="6596" marR="6596" marT="6596"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200" b="1" u="none" strike="noStrike">
                          <a:effectLst/>
                        </a:rPr>
                        <a:t>ΜΑΛΛΟΝ ΟΧΙ</a:t>
                      </a:r>
                      <a:endParaRPr lang="el-GR" sz="1200" b="1" i="0" u="none" strike="noStrike">
                        <a:effectLst/>
                        <a:latin typeface="Arial Greek"/>
                      </a:endParaRPr>
                    </a:p>
                  </a:txBody>
                  <a:tcPr marL="6596" marR="6596" marT="6596"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200" b="1" u="none" strike="noStrike">
                          <a:effectLst/>
                        </a:rPr>
                        <a:t>ΟΧΙ</a:t>
                      </a:r>
                      <a:endParaRPr lang="el-GR" sz="1200" b="1" i="0" u="none" strike="noStrike">
                        <a:effectLst/>
                        <a:latin typeface="Arial Greek"/>
                      </a:endParaRPr>
                    </a:p>
                  </a:txBody>
                  <a:tcPr marL="6596" marR="6596" marT="6596"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200" b="1" u="none" strike="noStrike" dirty="0">
                          <a:effectLst/>
                        </a:rPr>
                        <a:t>ΜΑΛΛΟΝ ΟΧΙ &amp; ΟΧΙ</a:t>
                      </a:r>
                      <a:endParaRPr lang="el-GR" sz="1200" b="1" i="0" u="none" strike="noStrike" dirty="0">
                        <a:effectLst/>
                        <a:latin typeface="Arial Greek"/>
                      </a:endParaRPr>
                    </a:p>
                  </a:txBody>
                  <a:tcPr marL="6596" marR="6596" marT="6596"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200" b="1" u="none" strike="noStrike">
                          <a:effectLst/>
                        </a:rPr>
                        <a:t>ΔΓ/ΔΑ</a:t>
                      </a:r>
                      <a:endParaRPr lang="el-GR" sz="1200" b="1" i="0" u="none" strike="noStrike">
                        <a:effectLst/>
                        <a:latin typeface="Arial Greek"/>
                      </a:endParaRPr>
                    </a:p>
                  </a:txBody>
                  <a:tcPr marL="6596" marR="6596" marT="6596"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504927">
                <a:tc>
                  <a:txBody>
                    <a:bodyPr/>
                    <a:lstStyle/>
                    <a:p>
                      <a:pPr algn="ctr" fontAlgn="t"/>
                      <a:r>
                        <a:rPr lang="el-GR" sz="1200" b="1" u="none" strike="noStrike">
                          <a:effectLst/>
                        </a:rPr>
                        <a:t>Π.Ε. ΣΥΡΟΥ ΔΗΜΟΣ ΣΥΡΟΥ - ΕΡΜΟΥΠΟΛΗΣ</a:t>
                      </a:r>
                      <a:endParaRPr lang="el-GR" sz="12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43,2%</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11,0%</a:t>
                      </a:r>
                      <a:endParaRPr lang="en-US" sz="12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54,1%</a:t>
                      </a:r>
                      <a:endParaRPr lang="en-US" sz="12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8,2%</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36,3%</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44,5%</a:t>
                      </a:r>
                      <a:endParaRPr lang="en-US" sz="12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1,4%</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257335">
                <a:tc>
                  <a:txBody>
                    <a:bodyPr/>
                    <a:lstStyle/>
                    <a:p>
                      <a:pPr algn="ctr" fontAlgn="t"/>
                      <a:r>
                        <a:rPr lang="el-GR" sz="1200" b="1" u="none" strike="noStrike">
                          <a:effectLst/>
                        </a:rPr>
                        <a:t>Π.Ε. ΑΝΔΡΟΥ</a:t>
                      </a:r>
                      <a:endParaRPr lang="el-GR" sz="12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41,9%</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16,1%</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58,1%</a:t>
                      </a:r>
                      <a:endParaRPr lang="en-US" sz="12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9,7%</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29,0%</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38,7%</a:t>
                      </a:r>
                      <a:endParaRPr lang="en-US" sz="12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3,2%</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257335">
                <a:tc>
                  <a:txBody>
                    <a:bodyPr/>
                    <a:lstStyle/>
                    <a:p>
                      <a:pPr algn="ctr" fontAlgn="t"/>
                      <a:r>
                        <a:rPr lang="el-GR" sz="1200" b="1" u="none" strike="noStrike">
                          <a:effectLst/>
                        </a:rPr>
                        <a:t>Π.Ε. ΘΗΡΑΣ</a:t>
                      </a:r>
                      <a:endParaRPr lang="el-GR" sz="12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42,3%</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8,8%</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51,1%</a:t>
                      </a:r>
                      <a:endParaRPr lang="en-US" sz="12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8,0%</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35,0%</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43,1%</a:t>
                      </a:r>
                      <a:endParaRPr lang="en-US" sz="12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5,8%</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257335">
                <a:tc>
                  <a:txBody>
                    <a:bodyPr/>
                    <a:lstStyle/>
                    <a:p>
                      <a:pPr algn="ctr" fontAlgn="t"/>
                      <a:r>
                        <a:rPr lang="el-GR" sz="1200" b="1" u="none" strike="noStrike">
                          <a:effectLst/>
                        </a:rPr>
                        <a:t>Π.Ε. ΚΑΛΥΜΝΟΥ</a:t>
                      </a:r>
                      <a:endParaRPr lang="el-GR" sz="12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51,0%</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15,3%</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66,3%</a:t>
                      </a:r>
                      <a:endParaRPr lang="en-US" sz="12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5,4%</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24,8%</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30,2%</a:t>
                      </a:r>
                      <a:endParaRPr lang="en-US" sz="12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3,5%</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r h="257335">
                <a:tc>
                  <a:txBody>
                    <a:bodyPr/>
                    <a:lstStyle/>
                    <a:p>
                      <a:pPr algn="ctr" fontAlgn="t"/>
                      <a:r>
                        <a:rPr lang="el-GR" sz="1200" b="1" u="none" strike="noStrike">
                          <a:effectLst/>
                        </a:rPr>
                        <a:t>Π.Ε. ΚΑΡΠΑΘΟΥ</a:t>
                      </a:r>
                      <a:endParaRPr lang="el-GR" sz="12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57,7%</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19,2%</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76,9%</a:t>
                      </a:r>
                      <a:endParaRPr lang="en-US" sz="12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15,4%</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15,4%</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7,7%</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6"/>
                  </a:ext>
                </a:extLst>
              </a:tr>
              <a:tr h="257335">
                <a:tc>
                  <a:txBody>
                    <a:bodyPr/>
                    <a:lstStyle/>
                    <a:p>
                      <a:pPr algn="ctr" fontAlgn="t"/>
                      <a:r>
                        <a:rPr lang="el-GR" sz="1200" b="1" u="none" strike="noStrike">
                          <a:effectLst/>
                        </a:rPr>
                        <a:t>Π.Ε. ΚΕΑΣ - ΚΥΘΝΟΥ</a:t>
                      </a:r>
                      <a:endParaRPr lang="el-GR" sz="12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51,9%</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18,5%</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70,4%</a:t>
                      </a:r>
                      <a:endParaRPr lang="en-US" sz="12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3,7%</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22,2%</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25,9%</a:t>
                      </a:r>
                      <a:endParaRPr lang="en-US" sz="12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3,7%</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7"/>
                  </a:ext>
                </a:extLst>
              </a:tr>
              <a:tr h="257335">
                <a:tc>
                  <a:txBody>
                    <a:bodyPr/>
                    <a:lstStyle/>
                    <a:p>
                      <a:pPr algn="ctr" fontAlgn="t"/>
                      <a:r>
                        <a:rPr lang="el-GR" sz="1200" b="1" u="none" strike="noStrike">
                          <a:effectLst/>
                        </a:rPr>
                        <a:t>Π.Ε. ΚΩ</a:t>
                      </a:r>
                      <a:endParaRPr lang="el-GR" sz="12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58,0%</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12,5%</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70,4%</a:t>
                      </a:r>
                      <a:endParaRPr lang="en-US" sz="12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6,6%</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18,3%</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24,9%</a:t>
                      </a:r>
                      <a:endParaRPr lang="en-US" sz="12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4,7%</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8"/>
                  </a:ext>
                </a:extLst>
              </a:tr>
              <a:tr h="257335">
                <a:tc>
                  <a:txBody>
                    <a:bodyPr/>
                    <a:lstStyle/>
                    <a:p>
                      <a:pPr algn="ctr" fontAlgn="t"/>
                      <a:r>
                        <a:rPr lang="el-GR" sz="1200" b="1" u="none" strike="noStrike">
                          <a:effectLst/>
                        </a:rPr>
                        <a:t>Π.Ε. ΜΗΛΟΥ</a:t>
                      </a:r>
                      <a:endParaRPr lang="el-GR" sz="12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45,9%</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21,3%</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67,2%</a:t>
                      </a:r>
                      <a:endParaRPr lang="en-US" sz="12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11,5%</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19,7%</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31,1%</a:t>
                      </a:r>
                      <a:endParaRPr lang="en-US" sz="12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1,6%</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9"/>
                  </a:ext>
                </a:extLst>
              </a:tr>
              <a:tr h="257335">
                <a:tc>
                  <a:txBody>
                    <a:bodyPr/>
                    <a:lstStyle/>
                    <a:p>
                      <a:pPr algn="ctr" fontAlgn="t"/>
                      <a:r>
                        <a:rPr lang="el-GR" sz="1200" b="1" u="none" strike="noStrike">
                          <a:effectLst/>
                        </a:rPr>
                        <a:t>Π.Ε. ΜΥΚΟΝΟΥ</a:t>
                      </a:r>
                      <a:endParaRPr lang="el-GR" sz="12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43,2%</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15,9%</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59,1%</a:t>
                      </a:r>
                      <a:endParaRPr lang="en-US" sz="12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4,5%</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34,1%</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38,6%</a:t>
                      </a:r>
                      <a:endParaRPr lang="en-US" sz="12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2,3%</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0"/>
                  </a:ext>
                </a:extLst>
              </a:tr>
              <a:tr h="293115">
                <a:tc>
                  <a:txBody>
                    <a:bodyPr/>
                    <a:lstStyle/>
                    <a:p>
                      <a:pPr algn="ctr" fontAlgn="t"/>
                      <a:r>
                        <a:rPr lang="el-GR" sz="1200" b="1" u="none" strike="noStrike">
                          <a:effectLst/>
                        </a:rPr>
                        <a:t>Π.Ε. ΝΑΞΟΥ</a:t>
                      </a:r>
                      <a:endParaRPr lang="el-GR" sz="12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42,1%</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16,4%</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58,6%</a:t>
                      </a:r>
                      <a:endParaRPr lang="en-US" sz="12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6,4%</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32,9%</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39,3%</a:t>
                      </a:r>
                      <a:endParaRPr lang="en-US" sz="12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2,1%</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1"/>
                  </a:ext>
                </a:extLst>
              </a:tr>
              <a:tr h="257335">
                <a:tc>
                  <a:txBody>
                    <a:bodyPr/>
                    <a:lstStyle/>
                    <a:p>
                      <a:pPr algn="ctr" fontAlgn="t"/>
                      <a:r>
                        <a:rPr lang="el-GR" sz="1200" b="1" u="none" strike="noStrike">
                          <a:effectLst/>
                        </a:rPr>
                        <a:t>Π.Ε. ΠΑΡΟΥ</a:t>
                      </a:r>
                      <a:endParaRPr lang="el-GR" sz="12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19,8%</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10,9%</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30,7%</a:t>
                      </a:r>
                      <a:endParaRPr lang="en-US" sz="12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8,9%</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56,4%</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65,3%</a:t>
                      </a:r>
                      <a:endParaRPr lang="en-US" sz="12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4,0%</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2"/>
                  </a:ext>
                </a:extLst>
              </a:tr>
              <a:tr h="257335">
                <a:tc>
                  <a:txBody>
                    <a:bodyPr/>
                    <a:lstStyle/>
                    <a:p>
                      <a:pPr algn="ctr" fontAlgn="t"/>
                      <a:r>
                        <a:rPr lang="el-GR" sz="1200" b="1" u="none" strike="noStrike">
                          <a:effectLst/>
                        </a:rPr>
                        <a:t>Π.Ε. ΡΟΔΟΥ</a:t>
                      </a:r>
                      <a:endParaRPr lang="el-GR" sz="12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60,7%</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16,1%</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76,9%</a:t>
                      </a:r>
                      <a:endParaRPr lang="en-US" sz="12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5,5%</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13,1%</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18,6%</a:t>
                      </a:r>
                      <a:endParaRPr lang="en-US" sz="12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4,5%</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3"/>
                  </a:ext>
                </a:extLst>
              </a:tr>
              <a:tr h="257335">
                <a:tc>
                  <a:txBody>
                    <a:bodyPr/>
                    <a:lstStyle/>
                    <a:p>
                      <a:pPr algn="ctr" fontAlgn="t"/>
                      <a:r>
                        <a:rPr lang="el-GR" sz="1200" b="1" u="none" strike="noStrike">
                          <a:effectLst/>
                        </a:rPr>
                        <a:t>Π.Ε. ΤΗΝΟΥ</a:t>
                      </a:r>
                      <a:endParaRPr lang="el-GR" sz="1200" b="1" i="0" u="none" strike="noStrike">
                        <a:effectLst/>
                        <a:latin typeface="Arial Greek"/>
                      </a:endParaRPr>
                    </a:p>
                  </a:txBody>
                  <a:tcPr marL="6596" marR="6596" marT="6596"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18,6%</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20,3%</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39,0%</a:t>
                      </a:r>
                      <a:endParaRPr lang="en-US" sz="12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10,2%</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45,8%</a:t>
                      </a:r>
                      <a:endParaRPr lang="en-US" sz="1200" b="1" i="0" u="none" strike="noStrike">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55,9%</a:t>
                      </a:r>
                      <a:endParaRPr lang="en-US" sz="12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5,1%</a:t>
                      </a:r>
                      <a:endParaRPr lang="en-US" sz="1200" b="1" i="0" u="none" strike="noStrike" dirty="0">
                        <a:effectLst/>
                        <a:latin typeface="Arial Greek"/>
                      </a:endParaRPr>
                    </a:p>
                  </a:txBody>
                  <a:tcPr marL="6596" marR="6596" marT="659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pic>
        <p:nvPicPr>
          <p:cNvPr id="4" name="Picture 6">
            <a:extLst>
              <a:ext uri="{FF2B5EF4-FFF2-40B4-BE49-F238E27FC236}">
                <a16:creationId xmlns:a16="http://schemas.microsoft.com/office/drawing/2014/main" id="{899A33ED-17D8-FE52-9F00-7FCA37A20E8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82C9D984-A2AE-6D21-023B-8DEA47236E23}"/>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36184981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41341" y="325179"/>
            <a:ext cx="9744075" cy="904014"/>
          </a:xfrm>
          <a:solidFill>
            <a:schemeClr val="accent1"/>
          </a:solidFill>
        </p:spPr>
        <p:txBody>
          <a:bodyPr>
            <a:normAutofit/>
          </a:bodyPr>
          <a:lstStyle/>
          <a:p>
            <a:r>
              <a:rPr lang="el-GR" sz="2000" b="1" dirty="0">
                <a:solidFill>
                  <a:schemeClr val="bg1"/>
                </a:solidFill>
              </a:rPr>
              <a:t>Τέλος, εσείς συμφωνείτε με την δημιουργία Αιολικών Πάρκων στο Νησί σας;</a:t>
            </a:r>
            <a:br>
              <a:rPr lang="en-US" sz="2000" b="1" dirty="0">
                <a:solidFill>
                  <a:schemeClr val="bg1"/>
                </a:solidFill>
              </a:rPr>
            </a:br>
            <a:endParaRPr lang="el-GR" sz="1900" b="1" dirty="0">
              <a:solidFill>
                <a:schemeClr val="bg1"/>
              </a:solidFill>
            </a:endParaRPr>
          </a:p>
        </p:txBody>
      </p:sp>
      <p:sp>
        <p:nvSpPr>
          <p:cNvPr id="3" name="Text Placeholder 2"/>
          <p:cNvSpPr>
            <a:spLocks noGrp="1"/>
          </p:cNvSpPr>
          <p:nvPr>
            <p:ph type="body" idx="1"/>
          </p:nvPr>
        </p:nvSpPr>
        <p:spPr/>
        <p:txBody>
          <a:bodyPr/>
          <a:lstStyle/>
          <a:p>
            <a:pPr algn="ctr"/>
            <a:r>
              <a:rPr lang="el-GR" sz="2200" dirty="0"/>
              <a:t>ΑΝΔΡΑΣ</a:t>
            </a:r>
            <a:r>
              <a:rPr lang="el-GR" dirty="0"/>
              <a:t>	</a:t>
            </a:r>
            <a:endParaRPr lang="en-US" dirty="0"/>
          </a:p>
        </p:txBody>
      </p:sp>
      <p:sp>
        <p:nvSpPr>
          <p:cNvPr id="5" name="Text Placeholder 4"/>
          <p:cNvSpPr>
            <a:spLocks noGrp="1"/>
          </p:cNvSpPr>
          <p:nvPr>
            <p:ph type="body" sz="quarter" idx="3"/>
          </p:nvPr>
        </p:nvSpPr>
        <p:spPr/>
        <p:txBody>
          <a:bodyPr/>
          <a:lstStyle/>
          <a:p>
            <a:pPr algn="ctr"/>
            <a:r>
              <a:rPr lang="el-GR" sz="2200" dirty="0"/>
              <a:t>ΓΥΝΑΙΚΑ</a:t>
            </a:r>
            <a:endParaRPr lang="en-US" sz="2200" dirty="0"/>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1650390168"/>
              </p:ext>
            </p:extLst>
          </p:nvPr>
        </p:nvGraphicFramePr>
        <p:xfrm>
          <a:off x="541338" y="2574925"/>
          <a:ext cx="4783137" cy="46783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7"/>
          <p:cNvGraphicFramePr>
            <a:graphicFrameLocks noGrp="1"/>
          </p:cNvGraphicFramePr>
          <p:nvPr>
            <p:ph sz="quarter" idx="4"/>
            <p:extLst>
              <p:ext uri="{D42A27DB-BD31-4B8C-83A1-F6EECF244321}">
                <p14:modId xmlns:p14="http://schemas.microsoft.com/office/powerpoint/2010/main" val="3945338661"/>
              </p:ext>
            </p:extLst>
          </p:nvPr>
        </p:nvGraphicFramePr>
        <p:xfrm>
          <a:off x="5499100" y="2574925"/>
          <a:ext cx="4786313" cy="4678363"/>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6">
            <a:extLst>
              <a:ext uri="{FF2B5EF4-FFF2-40B4-BE49-F238E27FC236}">
                <a16:creationId xmlns:a16="http://schemas.microsoft.com/office/drawing/2014/main" id="{37A4DC44-8705-82B3-61A3-15953857E53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D5BE2879-E6D6-A691-3731-55F0EDF2F5C8}"/>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1247132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841845"/>
          </a:xfrm>
          <a:solidFill>
            <a:schemeClr val="accent1"/>
          </a:solidFill>
        </p:spPr>
        <p:txBody>
          <a:bodyPr>
            <a:noAutofit/>
          </a:bodyPr>
          <a:lstStyle/>
          <a:p>
            <a:pPr algn="l"/>
            <a:r>
              <a:rPr lang="el-GR" sz="2000" b="1" dirty="0">
                <a:solidFill>
                  <a:schemeClr val="bg1"/>
                </a:solidFill>
              </a:rPr>
              <a:t>Πόσο ικανοποιημένος/η είστε από την συνολική κατάσταση του περιβάλλοντος στο νησί σας;</a:t>
            </a:r>
            <a:br>
              <a:rPr lang="en-US" sz="2000" b="1" dirty="0">
                <a:solidFill>
                  <a:schemeClr val="bg1"/>
                </a:solidFill>
              </a:rPr>
            </a:br>
            <a:endParaRPr lang="el-GR" sz="2000" b="1" dirty="0">
              <a:solidFill>
                <a:schemeClr val="bg1"/>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393997293"/>
              </p:ext>
            </p:extLst>
          </p:nvPr>
        </p:nvGraphicFramePr>
        <p:xfrm>
          <a:off x="541338" y="1499017"/>
          <a:ext cx="9744075" cy="5754272"/>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6">
            <a:extLst>
              <a:ext uri="{FF2B5EF4-FFF2-40B4-BE49-F238E27FC236}">
                <a16:creationId xmlns:a16="http://schemas.microsoft.com/office/drawing/2014/main" id="{13A17DD3-F2AD-BFE7-96BE-09B4FA36E1A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B00B68B0-5158-97C9-7973-E5C4FF49C3E7}"/>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dirty="0">
              <a:solidFill>
                <a:schemeClr val="bg1"/>
              </a:solidFill>
            </a:endParaRPr>
          </a:p>
        </p:txBody>
      </p:sp>
    </p:spTree>
    <p:extLst>
      <p:ext uri="{BB962C8B-B14F-4D97-AF65-F5344CB8AC3E}">
        <p14:creationId xmlns:p14="http://schemas.microsoft.com/office/powerpoint/2010/main" val="41421777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41341" y="325179"/>
            <a:ext cx="9744075" cy="904014"/>
          </a:xfrm>
          <a:solidFill>
            <a:schemeClr val="accent1"/>
          </a:solidFill>
        </p:spPr>
        <p:txBody>
          <a:bodyPr>
            <a:normAutofit/>
          </a:bodyPr>
          <a:lstStyle/>
          <a:p>
            <a:r>
              <a:rPr lang="el-GR" sz="2000" b="1" dirty="0">
                <a:solidFill>
                  <a:schemeClr val="bg1"/>
                </a:solidFill>
              </a:rPr>
              <a:t>Τέλος, εσείς συμφωνείτε με την δημιουργία Αιολικών Πάρκων στο Νησί σας;</a:t>
            </a:r>
            <a:br>
              <a:rPr lang="en-US" sz="2000" b="1" dirty="0">
                <a:solidFill>
                  <a:schemeClr val="bg1"/>
                </a:solidFill>
              </a:rPr>
            </a:br>
            <a:endParaRPr lang="el-GR" sz="1900" b="1" dirty="0">
              <a:solidFill>
                <a:schemeClr val="bg1"/>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439245752"/>
              </p:ext>
            </p:extLst>
          </p:nvPr>
        </p:nvGraphicFramePr>
        <p:xfrm>
          <a:off x="541338" y="1573967"/>
          <a:ext cx="9744075" cy="5679321"/>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6">
            <a:extLst>
              <a:ext uri="{FF2B5EF4-FFF2-40B4-BE49-F238E27FC236}">
                <a16:creationId xmlns:a16="http://schemas.microsoft.com/office/drawing/2014/main" id="{B6F07F15-7E3C-69E4-82D2-88F965F7127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1BBCA61A-05F1-1BB2-8E5E-150BAEC0D738}"/>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12471328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0B3B9DBC-97CC-4A18-B4A6-66E240292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824043" cy="81200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F4492644-1D84-449E-94E4-5FC5C873D3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06" y="268"/>
            <a:ext cx="10824042" cy="538957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4AC9839C-7810-4604-948A-F6E68C4C7FB3}"/>
              </a:ext>
            </a:extLst>
          </p:cNvPr>
          <p:cNvSpPr>
            <a:spLocks noGrp="1"/>
          </p:cNvSpPr>
          <p:nvPr>
            <p:ph type="title"/>
          </p:nvPr>
        </p:nvSpPr>
        <p:spPr>
          <a:xfrm>
            <a:off x="706280" y="755354"/>
            <a:ext cx="7346115" cy="3776464"/>
          </a:xfrm>
        </p:spPr>
        <p:txBody>
          <a:bodyPr vert="horz" lIns="91440" tIns="45720" rIns="91440" bIns="45720" rtlCol="0" anchor="b">
            <a:normAutofit/>
          </a:bodyPr>
          <a:lstStyle/>
          <a:p>
            <a:pPr defTabSz="914400" eaLnBrk="1" fontAlgn="auto" hangingPunct="1">
              <a:spcAft>
                <a:spcPts val="0"/>
              </a:spcAft>
              <a:defRPr/>
            </a:pPr>
            <a:r>
              <a:rPr lang="en-US" sz="8200" b="1" kern="1200" dirty="0">
                <a:solidFill>
                  <a:schemeClr val="bg1"/>
                </a:solidFill>
                <a:latin typeface="+mj-lt"/>
                <a:ea typeface="+mj-ea"/>
                <a:cs typeface="+mj-cs"/>
              </a:rPr>
              <a:t>ΤΕΛΟΣ ΠΑΡΟΥΣΙΑΣΗΣ</a:t>
            </a:r>
          </a:p>
        </p:txBody>
      </p:sp>
      <p:sp>
        <p:nvSpPr>
          <p:cNvPr id="54" name="Freeform 6">
            <a:extLst>
              <a:ext uri="{FF2B5EF4-FFF2-40B4-BE49-F238E27FC236}">
                <a16:creationId xmlns:a16="http://schemas.microsoft.com/office/drawing/2014/main" id="{94EE1A74-DEBF-434E-8B5E-7AB296ECB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750421" y="4982562"/>
            <a:ext cx="301151" cy="2295271"/>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6" name="Freeform 7">
            <a:extLst>
              <a:ext uri="{FF2B5EF4-FFF2-40B4-BE49-F238E27FC236}">
                <a16:creationId xmlns:a16="http://schemas.microsoft.com/office/drawing/2014/main" id="{8C7C4D4B-92D9-4FA4-A294-749E8574FF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751302" y="4852540"/>
            <a:ext cx="179253" cy="2219483"/>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Rectangle 8">
            <a:extLst>
              <a:ext uri="{FF2B5EF4-FFF2-40B4-BE49-F238E27FC236}">
                <a16:creationId xmlns:a16="http://schemas.microsoft.com/office/drawing/2014/main" id="{BADA3358-2A3F-41B0-A458-6FD1DB3AF9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706" y="4852541"/>
            <a:ext cx="7932706" cy="2100389"/>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60" name="Rectangle 8">
            <a:extLst>
              <a:ext uri="{FF2B5EF4-FFF2-40B4-BE49-F238E27FC236}">
                <a16:creationId xmlns:a16="http://schemas.microsoft.com/office/drawing/2014/main" id="{E4737216-37B2-43AD-AB08-05BFCCEFC9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051572" y="5182805"/>
            <a:ext cx="2772471" cy="2100390"/>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3" name="Picture 6">
            <a:extLst>
              <a:ext uri="{FF2B5EF4-FFF2-40B4-BE49-F238E27FC236}">
                <a16:creationId xmlns:a16="http://schemas.microsoft.com/office/drawing/2014/main" id="{09700C72-8C7A-4CA8-B670-A8F75EE1902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871825"/>
          </a:xfrm>
          <a:solidFill>
            <a:schemeClr val="accent1"/>
          </a:solidFill>
        </p:spPr>
        <p:txBody>
          <a:bodyPr>
            <a:normAutofit/>
          </a:bodyPr>
          <a:lstStyle/>
          <a:p>
            <a:r>
              <a:rPr lang="el-GR" sz="2000" b="1" dirty="0">
                <a:solidFill>
                  <a:schemeClr val="bg1"/>
                </a:solidFill>
              </a:rPr>
              <a:t>Ποιο θεωρείτε το μεγαλύτερο περιβαλλοντικό πρόβλημα;</a:t>
            </a:r>
            <a:endParaRPr lang="en-US" sz="2000" b="1" dirty="0">
              <a:solidFill>
                <a:schemeClr val="bg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34729988"/>
              </p:ext>
            </p:extLst>
          </p:nvPr>
        </p:nvGraphicFramePr>
        <p:xfrm>
          <a:off x="541338" y="1543987"/>
          <a:ext cx="9744075" cy="5709301"/>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6">
            <a:extLst>
              <a:ext uri="{FF2B5EF4-FFF2-40B4-BE49-F238E27FC236}">
                <a16:creationId xmlns:a16="http://schemas.microsoft.com/office/drawing/2014/main" id="{6EAE6582-E03F-EDD4-EF51-74E6DDA704E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FC4061AE-0A80-A207-A850-07F506B4024D}"/>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a:t>
            </a:r>
            <a:r>
              <a:rPr lang="el-GR" sz="12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  ΕΝΩΣΗ  ΔΗΜΩΝ  </a:t>
            </a:r>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ΝΟΤΙΟΥ</a:t>
            </a:r>
            <a:r>
              <a:rPr lang="el-GR" sz="12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  ΑΙΓΑΙΟΥ</a:t>
            </a:r>
            <a:endParaRPr lang="el-GR" sz="1200" dirty="0">
              <a:solidFill>
                <a:schemeClr val="bg1"/>
              </a:solidFill>
            </a:endParaRPr>
          </a:p>
        </p:txBody>
      </p:sp>
    </p:spTree>
    <p:extLst>
      <p:ext uri="{BB962C8B-B14F-4D97-AF65-F5344CB8AC3E}">
        <p14:creationId xmlns:p14="http://schemas.microsoft.com/office/powerpoint/2010/main" val="1353423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4715"/>
            <a:ext cx="9338072" cy="824459"/>
          </a:xfrm>
          <a:solidFill>
            <a:schemeClr val="accent1"/>
          </a:solidFill>
        </p:spPr>
        <p:txBody>
          <a:bodyPr>
            <a:normAutofit/>
          </a:bodyPr>
          <a:lstStyle/>
          <a:p>
            <a:r>
              <a:rPr lang="el-GR" sz="2000" b="1" dirty="0">
                <a:solidFill>
                  <a:schemeClr val="bg1"/>
                </a:solidFill>
              </a:rPr>
              <a:t>Ποιο θεωρείτε το μεγαλύτερο περιβαλλοντικό πρόβλημα;</a:t>
            </a:r>
            <a:endParaRPr lang="en-US" sz="20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2650837356"/>
              </p:ext>
            </p:extLst>
          </p:nvPr>
        </p:nvGraphicFramePr>
        <p:xfrm>
          <a:off x="541338" y="1813809"/>
          <a:ext cx="9744076" cy="5231579"/>
        </p:xfrm>
        <a:graphic>
          <a:graphicData uri="http://schemas.openxmlformats.org/drawingml/2006/table">
            <a:tbl>
              <a:tblPr>
                <a:tableStyleId>{6E25E649-3F16-4E02-A733-19D2CDBF48F0}</a:tableStyleId>
              </a:tblPr>
              <a:tblGrid>
                <a:gridCol w="1642486">
                  <a:extLst>
                    <a:ext uri="{9D8B030D-6E8A-4147-A177-3AD203B41FA5}">
                      <a16:colId xmlns:a16="http://schemas.microsoft.com/office/drawing/2014/main" val="20000"/>
                    </a:ext>
                  </a:extLst>
                </a:gridCol>
                <a:gridCol w="1350265">
                  <a:extLst>
                    <a:ext uri="{9D8B030D-6E8A-4147-A177-3AD203B41FA5}">
                      <a16:colId xmlns:a16="http://schemas.microsoft.com/office/drawing/2014/main" val="20001"/>
                    </a:ext>
                  </a:extLst>
                </a:gridCol>
                <a:gridCol w="1350265">
                  <a:extLst>
                    <a:ext uri="{9D8B030D-6E8A-4147-A177-3AD203B41FA5}">
                      <a16:colId xmlns:a16="http://schemas.microsoft.com/office/drawing/2014/main" val="20002"/>
                    </a:ext>
                  </a:extLst>
                </a:gridCol>
                <a:gridCol w="1350265">
                  <a:extLst>
                    <a:ext uri="{9D8B030D-6E8A-4147-A177-3AD203B41FA5}">
                      <a16:colId xmlns:a16="http://schemas.microsoft.com/office/drawing/2014/main" val="20003"/>
                    </a:ext>
                  </a:extLst>
                </a:gridCol>
                <a:gridCol w="1350265">
                  <a:extLst>
                    <a:ext uri="{9D8B030D-6E8A-4147-A177-3AD203B41FA5}">
                      <a16:colId xmlns:a16="http://schemas.microsoft.com/office/drawing/2014/main" val="20004"/>
                    </a:ext>
                  </a:extLst>
                </a:gridCol>
                <a:gridCol w="1350265">
                  <a:extLst>
                    <a:ext uri="{9D8B030D-6E8A-4147-A177-3AD203B41FA5}">
                      <a16:colId xmlns:a16="http://schemas.microsoft.com/office/drawing/2014/main" val="20005"/>
                    </a:ext>
                  </a:extLst>
                </a:gridCol>
                <a:gridCol w="1350265">
                  <a:extLst>
                    <a:ext uri="{9D8B030D-6E8A-4147-A177-3AD203B41FA5}">
                      <a16:colId xmlns:a16="http://schemas.microsoft.com/office/drawing/2014/main" val="20006"/>
                    </a:ext>
                  </a:extLst>
                </a:gridCol>
              </a:tblGrid>
              <a:tr h="292426">
                <a:tc rowSpan="2">
                  <a:txBody>
                    <a:bodyPr/>
                    <a:lstStyle/>
                    <a:p>
                      <a:pPr algn="l" fontAlgn="b"/>
                      <a:r>
                        <a:rPr lang="en-US" sz="1200" b="1" u="none" strike="noStrike" dirty="0">
                          <a:effectLst/>
                        </a:rPr>
                        <a:t> </a:t>
                      </a:r>
                      <a:endParaRPr lang="en-US" sz="1200" b="1" i="0" u="none" strike="noStrike" dirty="0">
                        <a:effectLst/>
                        <a:latin typeface="Arial Greek"/>
                      </a:endParaRPr>
                    </a:p>
                  </a:txBody>
                  <a:tcPr marL="6364" marR="6364" marT="6364"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gridSpan="6">
                  <a:txBody>
                    <a:bodyPr/>
                    <a:lstStyle/>
                    <a:p>
                      <a:pPr algn="ctr" fontAlgn="b"/>
                      <a:r>
                        <a:rPr lang="el-GR" sz="1200" b="1" u="none" strike="noStrike">
                          <a:effectLst/>
                        </a:rPr>
                        <a:t>Ποιο θεωρείτε το μεγαλύτερο περιβαλλοντικό πρόβλημα;</a:t>
                      </a:r>
                      <a:endParaRPr lang="el-GR" sz="1200" b="1" i="0" u="none" strike="noStrike">
                        <a:effectLst/>
                        <a:latin typeface="Arial Greek"/>
                      </a:endParaRPr>
                    </a:p>
                  </a:txBody>
                  <a:tcPr marL="6364" marR="6364" marT="6364"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855885">
                <a:tc vMerge="1">
                  <a:txBody>
                    <a:bodyPr/>
                    <a:lstStyle/>
                    <a:p>
                      <a:endParaRPr lang="en-US"/>
                    </a:p>
                  </a:txBody>
                  <a:tcPr/>
                </a:tc>
                <a:tc>
                  <a:txBody>
                    <a:bodyPr/>
                    <a:lstStyle/>
                    <a:p>
                      <a:pPr algn="ctr" fontAlgn="b"/>
                      <a:r>
                        <a:rPr lang="el-GR" sz="1200" b="1" u="none" strike="noStrike">
                          <a:effectLst/>
                        </a:rPr>
                        <a:t>Ατμοσφαιρική ρύπανση</a:t>
                      </a:r>
                      <a:endParaRPr lang="el-GR" sz="1200" b="1" i="0" u="none" strike="noStrike">
                        <a:effectLst/>
                        <a:latin typeface="Arial Greek"/>
                      </a:endParaRPr>
                    </a:p>
                  </a:txBody>
                  <a:tcPr marL="6364" marR="6364" marT="6364"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200" b="1" u="none" strike="noStrike">
                          <a:effectLst/>
                        </a:rPr>
                        <a:t>Απορρίμματα</a:t>
                      </a:r>
                      <a:endParaRPr lang="el-GR" sz="1200" b="1" i="0" u="none" strike="noStrike">
                        <a:effectLst/>
                        <a:latin typeface="Arial Greek"/>
                      </a:endParaRPr>
                    </a:p>
                  </a:txBody>
                  <a:tcPr marL="6364" marR="6364" marT="6364"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200" b="1" u="none" strike="noStrike">
                          <a:effectLst/>
                        </a:rPr>
                        <a:t>Ρύπανση θαλασσών / υδάτων</a:t>
                      </a:r>
                      <a:endParaRPr lang="el-GR" sz="1200" b="1" i="0" u="none" strike="noStrike">
                        <a:effectLst/>
                        <a:latin typeface="Arial Greek"/>
                      </a:endParaRPr>
                    </a:p>
                  </a:txBody>
                  <a:tcPr marL="6364" marR="6364" marT="6364"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200" b="1" u="none" strike="noStrike">
                          <a:effectLst/>
                        </a:rPr>
                        <a:t>Ρύπανση από εργοστάσια / βιοτεχνίες</a:t>
                      </a:r>
                      <a:endParaRPr lang="el-GR" sz="1200" b="1" i="0" u="none" strike="noStrike">
                        <a:effectLst/>
                        <a:latin typeface="Arial Greek"/>
                      </a:endParaRPr>
                    </a:p>
                  </a:txBody>
                  <a:tcPr marL="6364" marR="6364" marT="6364"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200" b="1" u="none" strike="noStrike">
                          <a:effectLst/>
                        </a:rPr>
                        <a:t>ΑΛΛΟ</a:t>
                      </a:r>
                      <a:endParaRPr lang="el-GR" sz="1200" b="1" i="0" u="none" strike="noStrike">
                        <a:effectLst/>
                        <a:latin typeface="Arial Greek"/>
                      </a:endParaRPr>
                    </a:p>
                  </a:txBody>
                  <a:tcPr marL="6364" marR="6364" marT="6364"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l-GR" sz="1200" b="1" u="none" strike="noStrike">
                          <a:effectLst/>
                        </a:rPr>
                        <a:t>ΔΓ/ΔΑ</a:t>
                      </a:r>
                      <a:endParaRPr lang="el-GR" sz="1200" b="1" i="0" u="none" strike="noStrike">
                        <a:effectLst/>
                        <a:latin typeface="Arial Greek"/>
                      </a:endParaRPr>
                    </a:p>
                  </a:txBody>
                  <a:tcPr marL="6364" marR="6364" marT="6364"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574156">
                <a:tc>
                  <a:txBody>
                    <a:bodyPr/>
                    <a:lstStyle/>
                    <a:p>
                      <a:pPr algn="ctr" fontAlgn="t"/>
                      <a:r>
                        <a:rPr lang="el-GR" sz="1200" b="1" u="none" strike="noStrike">
                          <a:effectLst/>
                        </a:rPr>
                        <a:t>Π.Ε. ΣΥΡΟΥ ΔΗΜΟΣ ΣΥΡΟΥ - ΕΡΜΟΥΠΟΛΗΣ</a:t>
                      </a:r>
                      <a:endParaRPr lang="el-GR" sz="1200" b="1" i="0" u="none" strike="noStrike">
                        <a:effectLst/>
                        <a:latin typeface="Arial Greek"/>
                      </a:endParaRPr>
                    </a:p>
                  </a:txBody>
                  <a:tcPr marL="6364" marR="6364" marT="6364"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17,8%</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20,5%</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20,5%</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26,7%</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9,6%</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4,8%</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292426">
                <a:tc>
                  <a:txBody>
                    <a:bodyPr/>
                    <a:lstStyle/>
                    <a:p>
                      <a:pPr algn="ctr" fontAlgn="t"/>
                      <a:r>
                        <a:rPr lang="el-GR" sz="1200" b="1" u="none" strike="noStrike">
                          <a:effectLst/>
                        </a:rPr>
                        <a:t>Π.Ε. ΑΝΔΡΟΥ</a:t>
                      </a:r>
                      <a:endParaRPr lang="el-GR" sz="1200" b="1" i="0" u="none" strike="noStrike">
                        <a:effectLst/>
                        <a:latin typeface="Arial Greek"/>
                      </a:endParaRPr>
                    </a:p>
                  </a:txBody>
                  <a:tcPr marL="6364" marR="6364" marT="6364"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6,5%</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72,6%</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11,3%</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1,6%</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4,8%</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3,2%</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292426">
                <a:tc>
                  <a:txBody>
                    <a:bodyPr/>
                    <a:lstStyle/>
                    <a:p>
                      <a:pPr algn="ctr" fontAlgn="t"/>
                      <a:r>
                        <a:rPr lang="el-GR" sz="1200" b="1" u="none" strike="noStrike">
                          <a:effectLst/>
                        </a:rPr>
                        <a:t>Π.Ε. ΘΗΡΑΣ</a:t>
                      </a:r>
                      <a:endParaRPr lang="el-GR" sz="1200" b="1" i="0" u="none" strike="noStrike">
                        <a:effectLst/>
                        <a:latin typeface="Arial Greek"/>
                      </a:endParaRPr>
                    </a:p>
                  </a:txBody>
                  <a:tcPr marL="6364" marR="6364" marT="6364"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5,1%</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73,0%</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7,3%</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0,7%</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10,9%</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2,9%</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292426">
                <a:tc>
                  <a:txBody>
                    <a:bodyPr/>
                    <a:lstStyle/>
                    <a:p>
                      <a:pPr algn="ctr" fontAlgn="t"/>
                      <a:r>
                        <a:rPr lang="el-GR" sz="1200" b="1" u="none" strike="noStrike">
                          <a:effectLst/>
                        </a:rPr>
                        <a:t>Π.Ε. ΚΑΛΥΜΝΟΥ</a:t>
                      </a:r>
                      <a:endParaRPr lang="el-GR" sz="1200" b="1" i="0" u="none" strike="noStrike">
                        <a:effectLst/>
                        <a:latin typeface="Arial Greek"/>
                      </a:endParaRPr>
                    </a:p>
                  </a:txBody>
                  <a:tcPr marL="6364" marR="6364" marT="6364"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9,4%</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66,3%</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12,4%</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1,0%</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5,9%</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5,0%</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r h="292426">
                <a:tc>
                  <a:txBody>
                    <a:bodyPr/>
                    <a:lstStyle/>
                    <a:p>
                      <a:pPr algn="ctr" fontAlgn="t"/>
                      <a:r>
                        <a:rPr lang="el-GR" sz="1200" b="1" u="none" strike="noStrike">
                          <a:effectLst/>
                        </a:rPr>
                        <a:t>Π.Ε. ΚΑΡΠΑΘΟΥ</a:t>
                      </a:r>
                      <a:endParaRPr lang="el-GR" sz="1200" b="1" i="0" u="none" strike="noStrike">
                        <a:effectLst/>
                        <a:latin typeface="Arial Greek"/>
                      </a:endParaRPr>
                    </a:p>
                  </a:txBody>
                  <a:tcPr marL="6364" marR="6364" marT="6364"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1,9%</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59,6%</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11,5%</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3,8%</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15,4%</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7,7%</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6"/>
                  </a:ext>
                </a:extLst>
              </a:tr>
              <a:tr h="292426">
                <a:tc>
                  <a:txBody>
                    <a:bodyPr/>
                    <a:lstStyle/>
                    <a:p>
                      <a:pPr algn="ctr" fontAlgn="t"/>
                      <a:r>
                        <a:rPr lang="el-GR" sz="1200" b="1" u="none" strike="noStrike">
                          <a:effectLst/>
                        </a:rPr>
                        <a:t>Π.Ε. ΚΕΑΣ - ΚΥΘΝΟΥ</a:t>
                      </a:r>
                      <a:endParaRPr lang="el-GR" sz="1200" b="1" i="0" u="none" strike="noStrike">
                        <a:effectLst/>
                        <a:latin typeface="Arial Greek"/>
                      </a:endParaRPr>
                    </a:p>
                  </a:txBody>
                  <a:tcPr marL="6364" marR="6364" marT="6364"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3,7%</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48,1%</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37,0%</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3,7%</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7,4%</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7"/>
                  </a:ext>
                </a:extLst>
              </a:tr>
              <a:tr h="292426">
                <a:tc>
                  <a:txBody>
                    <a:bodyPr/>
                    <a:lstStyle/>
                    <a:p>
                      <a:pPr algn="ctr" fontAlgn="t"/>
                      <a:r>
                        <a:rPr lang="el-GR" sz="1200" b="1" u="none" strike="noStrike">
                          <a:effectLst/>
                        </a:rPr>
                        <a:t>Π.Ε. ΚΩ</a:t>
                      </a:r>
                      <a:endParaRPr lang="el-GR" sz="1200" b="1" i="0" u="none" strike="noStrike">
                        <a:effectLst/>
                        <a:latin typeface="Arial Greek"/>
                      </a:endParaRPr>
                    </a:p>
                  </a:txBody>
                  <a:tcPr marL="6364" marR="6364" marT="6364"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8,2%</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47,1%</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21,4%</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4,3%</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14,8%</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4,3%</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8"/>
                  </a:ext>
                </a:extLst>
              </a:tr>
              <a:tr h="292426">
                <a:tc>
                  <a:txBody>
                    <a:bodyPr/>
                    <a:lstStyle/>
                    <a:p>
                      <a:pPr algn="ctr" fontAlgn="t"/>
                      <a:r>
                        <a:rPr lang="el-GR" sz="1200" b="1" u="none" strike="noStrike">
                          <a:effectLst/>
                        </a:rPr>
                        <a:t>Π.Ε. ΜΗΛΟΥ</a:t>
                      </a:r>
                      <a:endParaRPr lang="el-GR" sz="1200" b="1" i="0" u="none" strike="noStrike">
                        <a:effectLst/>
                        <a:latin typeface="Arial Greek"/>
                      </a:endParaRPr>
                    </a:p>
                  </a:txBody>
                  <a:tcPr marL="6364" marR="6364" marT="6364"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6,6%</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49,2%</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14,8%</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11,5%</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14,8%</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3,3%</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9"/>
                  </a:ext>
                </a:extLst>
              </a:tr>
              <a:tr h="292426">
                <a:tc>
                  <a:txBody>
                    <a:bodyPr/>
                    <a:lstStyle/>
                    <a:p>
                      <a:pPr algn="ctr" fontAlgn="t"/>
                      <a:r>
                        <a:rPr lang="el-GR" sz="1200" b="1" u="none" strike="noStrike">
                          <a:effectLst/>
                        </a:rPr>
                        <a:t>Π.Ε. ΜΥΚΟΝΟΥ</a:t>
                      </a:r>
                      <a:endParaRPr lang="el-GR" sz="1200" b="1" i="0" u="none" strike="noStrike">
                        <a:effectLst/>
                        <a:latin typeface="Arial Greek"/>
                      </a:endParaRPr>
                    </a:p>
                  </a:txBody>
                  <a:tcPr marL="6364" marR="6364" marT="6364"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4,5%</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70,5%</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13,6%</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 </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6,8%</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4,5%</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0"/>
                  </a:ext>
                </a:extLst>
              </a:tr>
              <a:tr h="292426">
                <a:tc>
                  <a:txBody>
                    <a:bodyPr/>
                    <a:lstStyle/>
                    <a:p>
                      <a:pPr algn="ctr" fontAlgn="t"/>
                      <a:r>
                        <a:rPr lang="el-GR" sz="1200" b="1" u="none" strike="noStrike">
                          <a:effectLst/>
                        </a:rPr>
                        <a:t>Π.Ε. ΝΑΞΟΥ</a:t>
                      </a:r>
                      <a:endParaRPr lang="el-GR" sz="1200" b="1" i="0" u="none" strike="noStrike">
                        <a:effectLst/>
                        <a:latin typeface="Arial Greek"/>
                      </a:endParaRPr>
                    </a:p>
                  </a:txBody>
                  <a:tcPr marL="6364" marR="6364" marT="6364"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5,0%</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54,3%</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23,6%</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4,3%</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7,9%</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5,0%</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1"/>
                  </a:ext>
                </a:extLst>
              </a:tr>
              <a:tr h="292426">
                <a:tc>
                  <a:txBody>
                    <a:bodyPr/>
                    <a:lstStyle/>
                    <a:p>
                      <a:pPr algn="ctr" fontAlgn="t"/>
                      <a:r>
                        <a:rPr lang="el-GR" sz="1200" b="1" u="none" strike="noStrike">
                          <a:effectLst/>
                        </a:rPr>
                        <a:t>Π.Ε. ΠΑΡΟΥ</a:t>
                      </a:r>
                      <a:endParaRPr lang="el-GR" sz="1200" b="1" i="0" u="none" strike="noStrike">
                        <a:effectLst/>
                        <a:latin typeface="Arial Greek"/>
                      </a:endParaRPr>
                    </a:p>
                  </a:txBody>
                  <a:tcPr marL="6364" marR="6364" marT="6364"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7,9%</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52,5%</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24,8%</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3,0%</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7,9%</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4,0%</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2"/>
                  </a:ext>
                </a:extLst>
              </a:tr>
              <a:tr h="292426">
                <a:tc>
                  <a:txBody>
                    <a:bodyPr/>
                    <a:lstStyle/>
                    <a:p>
                      <a:pPr algn="ctr" fontAlgn="t"/>
                      <a:r>
                        <a:rPr lang="el-GR" sz="1200" b="1" u="none" strike="noStrike">
                          <a:effectLst/>
                        </a:rPr>
                        <a:t>Π.Ε. ΡΟΔΟΥ</a:t>
                      </a:r>
                      <a:endParaRPr lang="el-GR" sz="1200" b="1" i="0" u="none" strike="noStrike">
                        <a:effectLst/>
                        <a:latin typeface="Arial Greek"/>
                      </a:endParaRPr>
                    </a:p>
                  </a:txBody>
                  <a:tcPr marL="6364" marR="6364" marT="6364"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10,0%</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59,9%</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16,6%</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3,8%</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7,4%</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2,2%</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3"/>
                  </a:ext>
                </a:extLst>
              </a:tr>
              <a:tr h="292426">
                <a:tc>
                  <a:txBody>
                    <a:bodyPr/>
                    <a:lstStyle/>
                    <a:p>
                      <a:pPr algn="ctr" fontAlgn="t"/>
                      <a:r>
                        <a:rPr lang="el-GR" sz="1200" b="1" u="none" strike="noStrike">
                          <a:effectLst/>
                        </a:rPr>
                        <a:t>Π.Ε. ΤΗΝΟΥ</a:t>
                      </a:r>
                      <a:endParaRPr lang="el-GR" sz="1200" b="1" i="0" u="none" strike="noStrike">
                        <a:effectLst/>
                        <a:latin typeface="Arial Greek"/>
                      </a:endParaRPr>
                    </a:p>
                  </a:txBody>
                  <a:tcPr marL="6364" marR="6364" marT="6364"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5,1%</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59,3%</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16,9%</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3,4%</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a:effectLst/>
                        </a:rPr>
                        <a:t>11,9%</a:t>
                      </a:r>
                      <a:endParaRPr lang="en-US" sz="1200" b="1" i="0" u="none" strike="noStrike">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ctr"/>
                      <a:r>
                        <a:rPr lang="en-US" sz="1200" b="1" u="none" strike="noStrike" dirty="0">
                          <a:effectLst/>
                        </a:rPr>
                        <a:t>3,4%</a:t>
                      </a:r>
                      <a:endParaRPr lang="en-US" sz="1200" b="1" i="0" u="none" strike="noStrike" dirty="0">
                        <a:effectLst/>
                        <a:latin typeface="Arial Greek"/>
                      </a:endParaRPr>
                    </a:p>
                  </a:txBody>
                  <a:tcPr marL="6364" marR="6364" marT="636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pic>
        <p:nvPicPr>
          <p:cNvPr id="3" name="Picture 6">
            <a:extLst>
              <a:ext uri="{FF2B5EF4-FFF2-40B4-BE49-F238E27FC236}">
                <a16:creationId xmlns:a16="http://schemas.microsoft.com/office/drawing/2014/main" id="{B68F1AB2-C361-1D96-EE84-4CC14ABCC82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31113CA7-258E-D6A0-BD13-0740EE6DE8F1}"/>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1183798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4715"/>
            <a:ext cx="9338072" cy="914400"/>
          </a:xfrm>
          <a:solidFill>
            <a:schemeClr val="accent1"/>
          </a:solidFill>
        </p:spPr>
        <p:txBody>
          <a:bodyPr>
            <a:normAutofit/>
          </a:bodyPr>
          <a:lstStyle/>
          <a:p>
            <a:r>
              <a:rPr lang="el-GR" sz="2000" b="1" dirty="0">
                <a:solidFill>
                  <a:schemeClr val="bg1"/>
                </a:solidFill>
              </a:rPr>
              <a:t>Ποιο θεωρείτε το μεγαλύτερο περιβαλλοντικό πρόβλημα;</a:t>
            </a:r>
            <a:endParaRPr lang="en-US" sz="2000" b="1" dirty="0">
              <a:solidFill>
                <a:schemeClr val="bg1"/>
              </a:solidFill>
            </a:endParaRPr>
          </a:p>
        </p:txBody>
      </p:sp>
      <p:sp>
        <p:nvSpPr>
          <p:cNvPr id="3" name="Text Placeholder 2"/>
          <p:cNvSpPr txBox="1">
            <a:spLocks/>
          </p:cNvSpPr>
          <p:nvPr/>
        </p:nvSpPr>
        <p:spPr>
          <a:xfrm>
            <a:off x="541337" y="1817617"/>
            <a:ext cx="4783695" cy="757496"/>
          </a:xfrm>
          <a:prstGeom prst="rect">
            <a:avLst/>
          </a:prstGeom>
        </p:spPr>
        <p:txBody>
          <a:bodyPr vert="horz" lIns="108177" tIns="54089" rIns="108177" bIns="54089" rtlCol="0">
            <a:normAutofit/>
          </a:bodyPr>
          <a:lstStyle>
            <a:lvl1pPr marL="405679" indent="-405679" algn="l" defTabSz="1081799"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78964" indent="-338063" algn="l" defTabSz="1081799"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52251" indent="-270449" algn="l" defTabSz="1081799"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931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340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749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15854"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567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597656"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lgn="ctr">
              <a:buNone/>
            </a:pPr>
            <a:r>
              <a:rPr lang="el-GR" sz="2200" b="1" dirty="0"/>
              <a:t>ΑΝΔΡΑΣ</a:t>
            </a:r>
            <a:r>
              <a:rPr lang="el-GR" b="1" dirty="0"/>
              <a:t>	</a:t>
            </a:r>
            <a:endParaRPr lang="en-US" b="1" dirty="0"/>
          </a:p>
        </p:txBody>
      </p:sp>
      <p:sp>
        <p:nvSpPr>
          <p:cNvPr id="5" name="Text Placeholder 4"/>
          <p:cNvSpPr txBox="1">
            <a:spLocks/>
          </p:cNvSpPr>
          <p:nvPr/>
        </p:nvSpPr>
        <p:spPr>
          <a:xfrm>
            <a:off x="5499839" y="1817617"/>
            <a:ext cx="4785574" cy="757496"/>
          </a:xfrm>
          <a:prstGeom prst="rect">
            <a:avLst/>
          </a:prstGeom>
        </p:spPr>
        <p:txBody>
          <a:bodyPr/>
          <a:lstStyle>
            <a:lvl1pPr marL="405679" indent="-405679" algn="l" defTabSz="1081799"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78964" indent="-338063" algn="l" defTabSz="1081799"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52251" indent="-270449" algn="l" defTabSz="1081799"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931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340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74952"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15854"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56753"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597656" indent="-270449" algn="l" defTabSz="1081799"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lgn="ctr">
              <a:buNone/>
            </a:pPr>
            <a:r>
              <a:rPr lang="el-GR" sz="2200" b="1" dirty="0"/>
              <a:t>ΓΥΝΑΙΚΑ</a:t>
            </a:r>
            <a:endParaRPr lang="en-US" sz="2200" b="1" dirty="0"/>
          </a:p>
        </p:txBody>
      </p:sp>
      <p:graphicFrame>
        <p:nvGraphicFramePr>
          <p:cNvPr id="7" name="Content Placeholder 6"/>
          <p:cNvGraphicFramePr>
            <a:graphicFrameLocks noGrp="1"/>
          </p:cNvGraphicFramePr>
          <p:nvPr>
            <p:ph sz="half" idx="4294967295"/>
            <p:extLst>
              <p:ext uri="{D42A27DB-BD31-4B8C-83A1-F6EECF244321}">
                <p14:modId xmlns:p14="http://schemas.microsoft.com/office/powerpoint/2010/main" val="1904653034"/>
              </p:ext>
            </p:extLst>
          </p:nvPr>
        </p:nvGraphicFramePr>
        <p:xfrm>
          <a:off x="541338" y="2574925"/>
          <a:ext cx="4783137" cy="46783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7"/>
          <p:cNvGraphicFramePr>
            <a:graphicFrameLocks noGrp="1"/>
          </p:cNvGraphicFramePr>
          <p:nvPr>
            <p:ph sz="quarter" idx="4294967295"/>
            <p:extLst>
              <p:ext uri="{D42A27DB-BD31-4B8C-83A1-F6EECF244321}">
                <p14:modId xmlns:p14="http://schemas.microsoft.com/office/powerpoint/2010/main" val="2728753898"/>
              </p:ext>
            </p:extLst>
          </p:nvPr>
        </p:nvGraphicFramePr>
        <p:xfrm>
          <a:off x="5499100" y="2574925"/>
          <a:ext cx="4786313" cy="4678363"/>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6">
            <a:extLst>
              <a:ext uri="{FF2B5EF4-FFF2-40B4-BE49-F238E27FC236}">
                <a16:creationId xmlns:a16="http://schemas.microsoft.com/office/drawing/2014/main" id="{B022C6DE-A5F1-02C4-CE40-B35F2177BE6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7792" y="7457421"/>
            <a:ext cx="102711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039268D7-A71A-274C-A31D-D5C0A3665C97}"/>
              </a:ext>
            </a:extLst>
          </p:cNvPr>
          <p:cNvSpPr txBox="1"/>
          <p:nvPr/>
        </p:nvSpPr>
        <p:spPr>
          <a:xfrm>
            <a:off x="6730584" y="7687744"/>
            <a:ext cx="3532706" cy="276999"/>
          </a:xfrm>
          <a:prstGeom prst="rect">
            <a:avLst/>
          </a:prstGeom>
          <a:solidFill>
            <a:schemeClr val="accent1"/>
          </a:solidFill>
        </p:spPr>
        <p:txBody>
          <a:bodyPr wrap="square">
            <a:spAutoFit/>
          </a:bodyPr>
          <a:lstStyle/>
          <a:p>
            <a:r>
              <a:rPr lang="el-GR" sz="12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ΠΕΡΙΦΕΡΕΙΑΚΗ  ΕΝΩΣΗ  ΔΗΜΩΝ  ΝΟΤΙΟΥ  ΑΙΓΑΙΟΥ</a:t>
            </a:r>
            <a:endParaRPr lang="el-GR" sz="1200" b="1" dirty="0">
              <a:solidFill>
                <a:schemeClr val="bg1"/>
              </a:solidFill>
            </a:endParaRPr>
          </a:p>
        </p:txBody>
      </p:sp>
    </p:spTree>
    <p:extLst>
      <p:ext uri="{BB962C8B-B14F-4D97-AF65-F5344CB8AC3E}">
        <p14:creationId xmlns:p14="http://schemas.microsoft.com/office/powerpoint/2010/main" val="18927456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1834</TotalTime>
  <Words>5372</Words>
  <Application>Microsoft Office PowerPoint</Application>
  <PresentationFormat>B4 (ISO) Paper (250x353 mm)</PresentationFormat>
  <Paragraphs>1483</Paragraphs>
  <Slides>61</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61</vt:i4>
      </vt:variant>
    </vt:vector>
  </HeadingPairs>
  <TitlesOfParts>
    <vt:vector size="69" baseType="lpstr">
      <vt:lpstr>Arial</vt:lpstr>
      <vt:lpstr>Arial Greek</vt:lpstr>
      <vt:lpstr>Calibri</vt:lpstr>
      <vt:lpstr>Calibri Light</vt:lpstr>
      <vt:lpstr>Univers</vt:lpstr>
      <vt:lpstr>Office Theme</vt:lpstr>
      <vt:lpstr>4_Office Theme</vt:lpstr>
      <vt:lpstr>3_Office Theme</vt:lpstr>
      <vt:lpstr>PowerPoint Presentation</vt:lpstr>
      <vt:lpstr>Ταυτότητα Έρευνας</vt:lpstr>
      <vt:lpstr>Πόσο ικανοποιημένος/η είστε από την συνολική κατάσταση του περιβάλλοντος στο νησί σας; </vt:lpstr>
      <vt:lpstr>Πόσο ικανοποιημένος/η είστε από την συνολική κατάσταση του περιβάλλοντος στο νησί σας; </vt:lpstr>
      <vt:lpstr>Πόσο ικανοποιημένος/η είστε από την συνολική κατάσταση του περιβάλλοντος στο νησί σας; </vt:lpstr>
      <vt:lpstr>Πόσο ικανοποιημένος/η είστε από την συνολική κατάσταση του περιβάλλοντος στο νησί σας; </vt:lpstr>
      <vt:lpstr>Ποιο θεωρείτε το μεγαλύτερο περιβαλλοντικό πρόβλημα;</vt:lpstr>
      <vt:lpstr>Ποιο θεωρείτε το μεγαλύτερο περιβαλλοντικό πρόβλημα;</vt:lpstr>
      <vt:lpstr>Ποιο θεωρείτε το μεγαλύτερο περιβαλλοντικό πρόβλημα;</vt:lpstr>
      <vt:lpstr>Ποιο θεωρείτε το μεγαλύτερο περιβαλλοντικό πρόβλημα;</vt:lpstr>
      <vt:lpstr>Πιστεύετε ότι προστατεύεται αποτελεσματικά η φύση στην περιοχή σας; </vt:lpstr>
      <vt:lpstr>Πιστεύετε ότι προστατεύεται αποτελεσματικά η φύση στην περιοχή σας; </vt:lpstr>
      <vt:lpstr>Πιστεύετε ότι προστατεύεται αποτελεσματικά η φύση στην περιοχή σας; </vt:lpstr>
      <vt:lpstr>Πιστεύετε ότι προστατεύεται αποτελεσματικά η φύση στην περιοχή σας; </vt:lpstr>
      <vt:lpstr>Από τι πιστεύετε ότι κινδυνεύει περισσότερο η φύση; </vt:lpstr>
      <vt:lpstr>Από τι πιστεύετε ότι κινδυνεύει περισσότερο η φύση; </vt:lpstr>
      <vt:lpstr>Από τι πιστεύετε ότι κινδυνεύει περισσότερο η φύση; </vt:lpstr>
      <vt:lpstr>Από τι πιστεύετε ότι κινδυνεύει περισσότερο η φύση; </vt:lpstr>
      <vt:lpstr>Πιστεύετε ότι η Νομοθεσία για την Προστασία της φύσης... </vt:lpstr>
      <vt:lpstr>Πιστεύετε ότι η Νομοθεσία για την Προστασία της φύσης... </vt:lpstr>
      <vt:lpstr>Πιστεύετε ότι η Νομοθεσία για την Προστασία της φύσης... </vt:lpstr>
      <vt:lpstr>Πιστεύετε ότι η Νομοθεσία για την Προστασία της φύσης... </vt:lpstr>
      <vt:lpstr>Είστε ικανοποιημένος από το επίπεδο καθαριότητας.... </vt:lpstr>
      <vt:lpstr>Τι πιστεύετε ότι κύρια πρέπει να γίνει ώστε να βελτιωθεί η καθαριότητα; </vt:lpstr>
      <vt:lpstr>Τι πιστεύετε ότι κύρια πρέπει να γίνει ώστε να βελτιωθεί η καθαριότητα; </vt:lpstr>
      <vt:lpstr>Τι πιστεύετε ότι κύρια πρέπει να γίνει ώστε να βελτιωθεί η καθαριότητα; </vt:lpstr>
      <vt:lpstr>Τι πιστεύετε ότι κύρια πρέπει να γίνει ώστε να βελτιωθεί η καθαριότητα; </vt:lpstr>
      <vt:lpstr>Για να διευκολυνθεί η ανακύκλωση, έχουν τοποθετηθεί ειδικοί κάδοι. Εσείς ξεχωρίζετε τα απορρίμματα προς ανακύκλωση από τα υπόλοιπα και τα ρίχνετε στους κατάλληλους χώρους; </vt:lpstr>
      <vt:lpstr>Για να διευκολυνθεί η ανακύκλωση, έχουν τοποθετηθεί ειδικοί κάδοι. Εσείς ξεχωρίζετε τα απορρίμματα προς ανακύκλωση από τα υπόλοιπα και τα ρίχνετε στους κατάλληλους χώρους; </vt:lpstr>
      <vt:lpstr>Για να διευκολυνθεί η ανακύκλωση, έχουν τοποθετηθεί ειδικοί κάδοι. Εσείς ξεχωρίζετε τα απορρίμματα προς ανακύκλωση από τα υπόλοιπα και τα ρίχνετε στους κατάλληλους χώρους; </vt:lpstr>
      <vt:lpstr>Για να διευκολυνθεί η ανακύκλωση, έχουν τοποθετηθεί ειδικοί κάδοι. Εσείς ξεχωρίζετε τα απορρίμματα προς ανακύκλωση από τα υπόλοιπα και τα ρίχνετε στους κατάλληλους χώρους; </vt:lpstr>
      <vt:lpstr>Επειδή έχει αυξηθεί ο όγκος των απορριμμάτων ανακύπτει ανάγκη για την δημιουργία Χώρων Υγειονομικής  Ταφής Απορριμμάτων και Σταθμών Μεταφόρτωσης. Εσείς θα δεχόσασταν να δημιουργηθούν τέτοιοι χώροι που θα τηρούν ασφαλώς τους αναγκαίους περιβαλλοντικούς όρους κοντά στον τόπο κατοικίας σας; </vt:lpstr>
      <vt:lpstr>Επειδή έχει αυξηθεί ο όγκος των απορριμμάτων ανακύπτει ανάγκη για την δημιουργία Χώρων Υγειονομικής  Ταφής Απορριμμάτων και Σταθμών Μεταφόρτωσης. Εσείς θα δεχόσασταν να δημιουργηθούν τέτοιοι χώροι που θα τηρούν ασφαλώς τους αναγκαίους περιβαλλοντικούς όρους κοντά στον τόπο κατοικίας σας; </vt:lpstr>
      <vt:lpstr>Επειδή έχει αυξηθεί ο όγκος των απορριμμάτων ανακύπτει ανάγκη για την δημιουργία Χώρων Υγειονομικής  Ταφής Απορριμμάτων και Σταθμών Μεταφόρτωσης. Εσείς θα δεχόσασταν να δημιουργηθούν τέτοιοι χώροι που θα τηρούν ασφαλώς τους αναγκαίους περιβαλλοντικούς όρους κοντά στον τόπο κατοικίας σας; </vt:lpstr>
      <vt:lpstr>Επειδή έχει αυξηθεί ο όγκος των απορριμμάτων ανακύπτει ανάγκη για την δημιουργία Χώρων Υγειονομικής  Ταφής Απορριμμάτων και Σταθμών Μεταφόρτωσης. Εσείς θα δεχόσασταν να δημιουργηθούν τέτοιοι χώροι που θα τηρούν ασφαλώς τους αναγκαίους περιβαλλοντικούς όρους κοντά στον τόπο κατοικίας σας; </vt:lpstr>
      <vt:lpstr>Γνωρίζετε την ύπαρξη και τις παρεμβάσεις του Φορέα Διαχείρισης Στερεών Αποβλήτων Νοτίου Αιγαίου (ΦοΣΔΑ) και αν ναι ποια είναι η άποψή σας για τις πρωτοβουλίες και παρεμβάσεις του; </vt:lpstr>
      <vt:lpstr>Γνωρίζετε την ύπαρξη και τις παρεμβάσεις του Φορέα Διαχείρισης Στερεών Αποβλήτων Νοτίου Αιγαίου (ΦοΣΔΑ) και αν ναι ποια είναι η άποψή σας για τις πρωτοβουλίες και παρεμβάσεις του; </vt:lpstr>
      <vt:lpstr>Γνωρίζετε την ύπαρξη και τις παρεμβάσεις του Φορέα Διαχείρισης Στερεών Αποβλήτων Νοτίου Αιγαίου (ΦοΣΔΑ) και αν ναι ποια είναι η άποψή σας για τις πρωτοβουλίες και παρεμβάσεις του; </vt:lpstr>
      <vt:lpstr>Γνωρίζετε την ύπαρξη και τις παρεμβάσεις του Φορέα Διαχείρισης Στερεών Αποβλήτων Νοτίου Αιγαίου (ΦοΣΔΑ) και αν ναι ποια είναι η άποψή σας για τις πρωτοβουλίες και παρεμβάσεις του; </vt:lpstr>
      <vt:lpstr>Ζώντας στην εποχή της κλιματικής κρίσης αντιμετωπίζουμε συχνά ακραία καιρικά φαινόμενα και φυσικές καταστροφές. Εσείς είχατε τα τελευταία χρόνια κάποια επικίνδυνη πυρκαγιά ή πλημμύρα; </vt:lpstr>
      <vt:lpstr>Ζώντας στην εποχή της κλιματικής κρίσης αντιμετωπίζουμε συχνά ακραία καιρικά φαινόμενα και φυσικές καταστροφές. Εσείς είχατε τα τελευταία χρόνια κάποια επικίνδυνη πυρκαγιά ή πλημμύρα; </vt:lpstr>
      <vt:lpstr>Ζώντας στην εποχή της κλιματικής κρίσης αντιμετωπίζουμε συχνά ακραία καιρικά φαινόμενα και φυσικές καταστροφές. Εσείς είχατε τα τελευταία χρόνια κάποια επικίνδυνη πυρκαγιά ή πλημμύρα; </vt:lpstr>
      <vt:lpstr>Ζώντας στην εποχή της κλιματικής κρίσης αντιμετωπίζουμε συχνά ακραία καιρικά φαινόμενα και φυσικές καταστροφές. Εσείς είχατε τα τελευταία χρόνια κάποια επικίνδυνη πυρκαγιά ή πλημμύρα; </vt:lpstr>
      <vt:lpstr>Πιστεύετε ότι η αντίδραση των αρμοδίων αρχών (π.χ Δήμος, Πυροσβεστική κ.λπ.) ήταν άμεση και αποτελεσματική;</vt:lpstr>
      <vt:lpstr>Πιστεύετε ότι η αντίδραση των αρμοδίων αρχών (π.χ Δήμος, Πυροσβεστική κ.λπ.) ήταν άμεση και αποτελεσματική;</vt:lpstr>
      <vt:lpstr>Πιστεύετε ότι η αντίδραση των αρμοδίων αρχών (π.χ Δήμος, Πυροσβεστική κ.λπ.) ήταν άμεση και αποτελεσματική;</vt:lpstr>
      <vt:lpstr>Πιστεύετε ότι η αντίδραση των αρμοδίων αρχών (π.χ Δήμος, Πυροσβεστική κ.λπ.) ήταν άμεση και αποτελεσματική;</vt:lpstr>
      <vt:lpstr>Θεωρείτε ότι υπάρχουν οι απαραίτητες υποδομές (π.χ. αντιπλημμυρικά έργα κ.λπ.) για να μπορούν να αντιμετωπιστούν ακραία καιρικά φαινόμενα και φυσικές καταστροφές όπως πυρκαγιές, πλημύρες κ.λπ.; </vt:lpstr>
      <vt:lpstr>Θεωρείτε ότι υπάρχουν οι απαραίτητες υποδομές (π.χ. αντιπλημμυρικά έργα κ.λπ.) για να μπορούν να αντιμετωπιστούν ακραία καιρικά φαινόμενα και φυσικές καταστροφές όπως πυρκαγιές, πλημύρες κ.λπ.; </vt:lpstr>
      <vt:lpstr>Θεωρείτε ότι υπάρχουν οι απαραίτητες υποδομές (π.χ. αντιπλημμυρικά έργα κ.λπ.) για να μπορούν να αντιμετωπιστούν ακραία καιρικά φαινόμενα και φυσικές καταστροφές όπως πυρκαγιές, πλημύρες κ.λπ.; </vt:lpstr>
      <vt:lpstr>Θεωρείτε ότι υπάρχουν οι απαραίτητες υποδομές (π.χ. αντιπλημμυρικά έργα κ.λπ.) για να μπορούν να αντιμετωπιστούν ακραία καιρικά φαινόμενα και φυσικές καταστροφές όπως πυρκαγιές, πλημύρες κ.λπ.; </vt:lpstr>
      <vt:lpstr>Ζούμε στην περίοδο της ενεργειακής – οικονομικής κρίσης και των ανατιμήσεων στα τιμολόγια ενέργειας, αλλά και της ανάγκης μείωσης παραγωγής ενέργειας από ορυκτά καύσιμα. Πιστεύετε ότι αν είχαν έγκαιρα αναπτυχθεί Ανανεώσιμες Πηγές Ενέργειας στην χώρα, η οικονομική επιβάρυνσή σας θα ήταν υψηλότερη, χαμηλότερη ή η ίδια σε σχέση με τώρα; </vt:lpstr>
      <vt:lpstr>Ζούμε στην περίοδο της ενεργειακής – οικονομικής κρίσης και των ανατιμήσεων στα τιμολόγια ενέργειας, αλλά και της ανάγκης μείωσης παραγωγής ενέργειας από ορυκτά καύσιμα. Πιστεύετε ότι αν είχαν έγκαιρα αναπτυχθεί Ανανεώσιμες Πηγές Ενέργειας στην χώρα, η οικονομική επιβάρυνσή σας θα ήταν υψηλότερη, χαμηλότερη ή η ίδια σε σχέση με τώρα; </vt:lpstr>
      <vt:lpstr>Ζούμε στην περίοδο της ενεργειακής – οικονομικής κρίσης και των ανατιμήσεων στα τιμολόγια ενέργειας, αλλά και της ανάγκης μείωσης παραγωγής ενέργειας από ορυκτά καύσιμα. Πιστεύετε ότι αν είχαν έγκαιρα αναπτυχθεί Ανανεώσιμες Πηγές Ενέργειας στην χώρα, η οικονομική επιβάρυνσή σας θα ήταν υψηλότερη, χαμηλότερη ή η ίδια σε σχέση με τώρα; </vt:lpstr>
      <vt:lpstr>Ζούμε στην περίοδο της ενεργειακής – οικονομικής κρίσης και των ανατιμήσεων στα τιμολόγια ενέργειας, αλλά και της ανάγκης μείωσης παραγωγής ενέργειας από ορυκτά καύσιμα. Πιστεύετε ότι αν είχαν έγκαιρα αναπτυχθεί Ανανεώσιμες Πηγές Ενέργειας στην χώρα, η οικονομική επιβάρυνσή σας θα ήταν υψηλότερη, χαμηλότερη ή η ίδια σε σχέση με τώρα; </vt:lpstr>
      <vt:lpstr>Σε ποιες από τις παρακάτω πηγές ενέργειας πιστεύετε ότι πρέπει να επενδύσει βασικά η χώρα και για να αντιμετωπίσει την Κλιματική Αλλαγή αλλά και για την ενεργειακή της εξάρτηση;  </vt:lpstr>
      <vt:lpstr>Τέλος, εσείς συμφωνείτε με την δημιουργία Αιολικών Πάρκων στο Νησί σας; </vt:lpstr>
      <vt:lpstr>Τέλος, εσείς συμφωνείτε με την δημιουργία Αιολικών Πάρκων στο Νησί σας; </vt:lpstr>
      <vt:lpstr>Τέλος, εσείς συμφωνείτε με την δημιουργία Αιολικών Πάρκων στο Νησί σας; </vt:lpstr>
      <vt:lpstr>Τέλος, εσείς συμφωνείτε με την δημιουργία Αιολικών Πάρκων στο Νησί σας; </vt:lpstr>
      <vt:lpstr>ΤΕΛΟΣ ΠΑΡΟΥΣΙΑΣΗΣ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ΤΙΤΛΟΣ</dc:title>
  <dc:creator>Λογαριασμός Microsoft</dc:creator>
  <cp:lastModifiedBy>Zaharias Zoupis</cp:lastModifiedBy>
  <cp:revision>288</cp:revision>
  <dcterms:created xsi:type="dcterms:W3CDTF">2021-02-20T11:15:26Z</dcterms:created>
  <dcterms:modified xsi:type="dcterms:W3CDTF">2022-11-13T11:03:34Z</dcterms:modified>
</cp:coreProperties>
</file>