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.xml" ContentType="application/vnd.openxmlformats-officedocument.presentationml.notesSlide+xml"/>
  <Override PartName="/ppt/tags/tag31.xml" ContentType="application/vnd.openxmlformats-officedocument.presentationml.tags+xml"/>
  <Override PartName="/ppt/notesSlides/notesSlide2.xml" ContentType="application/vnd.openxmlformats-officedocument.presentationml.notesSlide+xml"/>
  <Override PartName="/ppt/tags/tag32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4"/>
  </p:notesMasterIdLst>
  <p:sldIdLst>
    <p:sldId id="257" r:id="rId2"/>
    <p:sldId id="1426" r:id="rId3"/>
    <p:sldId id="1382" r:id="rId4"/>
    <p:sldId id="1454" r:id="rId5"/>
    <p:sldId id="1445" r:id="rId6"/>
    <p:sldId id="1453" r:id="rId7"/>
    <p:sldId id="1456" r:id="rId8"/>
    <p:sldId id="1450" r:id="rId9"/>
    <p:sldId id="1455" r:id="rId10"/>
    <p:sldId id="1448" r:id="rId11"/>
    <p:sldId id="1458" r:id="rId12"/>
    <p:sldId id="1457" r:id="rId13"/>
    <p:sldId id="1464" r:id="rId14"/>
    <p:sldId id="1465" r:id="rId15"/>
    <p:sldId id="1466" r:id="rId16"/>
    <p:sldId id="1459" r:id="rId17"/>
    <p:sldId id="1463" r:id="rId18"/>
    <p:sldId id="1462" r:id="rId19"/>
    <p:sldId id="1461" r:id="rId20"/>
    <p:sldId id="1460" r:id="rId21"/>
    <p:sldId id="1434" r:id="rId22"/>
    <p:sldId id="1282" r:id="rId23"/>
  </p:sldIdLst>
  <p:sldSz cx="12192000" cy="6858000"/>
  <p:notesSz cx="6797675" cy="9926638"/>
  <p:custDataLst>
    <p:tags r:id="rId2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2" name="Συντάκτης" initials="Σ" lastIdx="0" clrIdx="1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CEF"/>
    <a:srgbClr val="D9D9D9"/>
    <a:srgbClr val="417B85"/>
    <a:srgbClr val="7F8FA9"/>
    <a:srgbClr val="1F5FA0"/>
    <a:srgbClr val="A9CCEE"/>
    <a:srgbClr val="9CC7CE"/>
    <a:srgbClr val="7EB2E6"/>
    <a:srgbClr val="D6DCE5"/>
    <a:srgbClr val="DB53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99585" autoAdjust="0"/>
  </p:normalViewPr>
  <p:slideViewPr>
    <p:cSldViewPr snapToGrid="0">
      <p:cViewPr>
        <p:scale>
          <a:sx n="167" d="100"/>
          <a:sy n="167" d="100"/>
        </p:scale>
        <p:origin x="-10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F27D0-33BA-46F8-929E-DDE5531A3EFA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B982813-2EC8-49D2-9BF6-81C7D5B56F90}">
      <dgm:prSet phldrT="[Κείμενο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l-GR" sz="1400" b="1" dirty="0">
              <a:solidFill>
                <a:schemeClr val="accent5">
                  <a:lumMod val="50000"/>
                </a:schemeClr>
              </a:solidFill>
            </a:rPr>
            <a:t>Απασχολούμενοι που δεν εργάζονταν με κρατική εντολή </a:t>
          </a:r>
        </a:p>
        <a:p>
          <a:r>
            <a:rPr lang="el-GR" sz="1400" b="1" dirty="0">
              <a:solidFill>
                <a:schemeClr val="accent5">
                  <a:lumMod val="50000"/>
                </a:schemeClr>
              </a:solidFill>
            </a:rPr>
            <a:t>(690.218)  </a:t>
          </a:r>
        </a:p>
      </dgm:t>
    </dgm:pt>
    <dgm:pt modelId="{31E7F0DF-737F-4311-B69C-B4CE7048A7FF}" type="parTrans" cxnId="{E1A4826C-0F4C-4A35-9A1B-2845CBA83E45}">
      <dgm:prSet/>
      <dgm:spPr/>
      <dgm:t>
        <a:bodyPr/>
        <a:lstStyle/>
        <a:p>
          <a:endParaRPr lang="el-GR"/>
        </a:p>
      </dgm:t>
    </dgm:pt>
    <dgm:pt modelId="{80CA9DF3-AA55-4F88-A2A4-75E285E875A2}" type="sibTrans" cxnId="{E1A4826C-0F4C-4A35-9A1B-2845CBA83E45}">
      <dgm:prSet/>
      <dgm:spPr/>
      <dgm:t>
        <a:bodyPr/>
        <a:lstStyle/>
        <a:p>
          <a:endParaRPr lang="el-GR"/>
        </a:p>
      </dgm:t>
    </dgm:pt>
    <dgm:pt modelId="{CCA4746E-8D1C-4C20-942F-0B29885FFCF8}">
      <dgm:prSet phldrT="[Κείμενο]" custT="1"/>
      <dgm:spPr>
        <a:solidFill>
          <a:schemeClr val="accent5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>
              <a:solidFill>
                <a:schemeClr val="bg1"/>
              </a:solidFill>
            </a:rPr>
            <a:t>Επιστρέφουν στην εργασία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</a:t>
          </a: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057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bg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+mn-lt"/>
            </a:rPr>
            <a:t>45 % </a:t>
          </a:r>
          <a:endParaRPr lang="el-GR" sz="1600" b="1" kern="1200" dirty="0">
            <a:solidFill>
              <a:schemeClr val="bg1"/>
            </a:solidFill>
            <a:latin typeface="+mn-lt"/>
          </a:endParaRPr>
        </a:p>
      </dgm:t>
    </dgm:pt>
    <dgm:pt modelId="{000FF610-83EB-48FA-8A28-7F4E037C3328}" type="parTrans" cxnId="{A07B4605-77EA-4F22-8BAF-5FC1988EB8EF}">
      <dgm:prSet/>
      <dgm:spPr/>
      <dgm:t>
        <a:bodyPr/>
        <a:lstStyle/>
        <a:p>
          <a:endParaRPr lang="el-GR"/>
        </a:p>
      </dgm:t>
    </dgm:pt>
    <dgm:pt modelId="{F5FCF9FF-57DB-4F98-9B24-3564D39C822C}" type="sibTrans" cxnId="{A07B4605-77EA-4F22-8BAF-5FC1988EB8EF}">
      <dgm:prSet/>
      <dgm:spPr/>
      <dgm:t>
        <a:bodyPr/>
        <a:lstStyle/>
        <a:p>
          <a:endParaRPr lang="el-GR"/>
        </a:p>
      </dgm:t>
    </dgm:pt>
    <dgm:pt modelId="{6F59DFD6-8362-45D6-8B53-AAE2836559EB}" type="pres">
      <dgm:prSet presAssocID="{139F27D0-33BA-46F8-929E-DDE5531A3E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C4A763-2F7E-468F-8FFA-06AC1575FD09}" type="pres">
      <dgm:prSet presAssocID="{139F27D0-33BA-46F8-929E-DDE5531A3EFA}" presName="comp1" presStyleCnt="0"/>
      <dgm:spPr/>
    </dgm:pt>
    <dgm:pt modelId="{A03E450C-80C2-423B-94B7-4E580CD100A9}" type="pres">
      <dgm:prSet presAssocID="{139F27D0-33BA-46F8-929E-DDE5531A3EFA}" presName="circle1" presStyleLbl="node1" presStyleIdx="0" presStyleCnt="2"/>
      <dgm:spPr/>
      <dgm:t>
        <a:bodyPr/>
        <a:lstStyle/>
        <a:p>
          <a:endParaRPr lang="el-GR"/>
        </a:p>
      </dgm:t>
    </dgm:pt>
    <dgm:pt modelId="{790CDD3D-C6E7-4168-8476-AD11E7E89D05}" type="pres">
      <dgm:prSet presAssocID="{139F27D0-33BA-46F8-929E-DDE5531A3EF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A10B30-0BDB-4BC1-920E-CE60F7C54338}" type="pres">
      <dgm:prSet presAssocID="{139F27D0-33BA-46F8-929E-DDE5531A3EFA}" presName="comp2" presStyleCnt="0"/>
      <dgm:spPr/>
    </dgm:pt>
    <dgm:pt modelId="{45CBDC0E-8BC3-4755-A7B9-7A928DA2E474}" type="pres">
      <dgm:prSet presAssocID="{139F27D0-33BA-46F8-929E-DDE5531A3EFA}" presName="circle2" presStyleLbl="node1" presStyleIdx="1" presStyleCnt="2" custScaleX="70492" custScaleY="70492" custLinFactNeighborX="329" custLinFactNeighborY="16996"/>
      <dgm:spPr/>
      <dgm:t>
        <a:bodyPr/>
        <a:lstStyle/>
        <a:p>
          <a:endParaRPr lang="el-GR"/>
        </a:p>
      </dgm:t>
    </dgm:pt>
    <dgm:pt modelId="{8BA75686-023D-4614-B4BF-166E0E8B104D}" type="pres">
      <dgm:prSet presAssocID="{139F27D0-33BA-46F8-929E-DDE5531A3EF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48CBF68-2A4E-4121-8040-E5AFCEB87DC1}" type="presOf" srcId="{3B982813-2EC8-49D2-9BF6-81C7D5B56F90}" destId="{790CDD3D-C6E7-4168-8476-AD11E7E89D05}" srcOrd="1" destOrd="0" presId="urn:microsoft.com/office/officeart/2005/8/layout/venn2"/>
    <dgm:cxn modelId="{E0B2EBEE-7356-4C75-B4BA-8A475D82B9E9}" type="presOf" srcId="{139F27D0-33BA-46F8-929E-DDE5531A3EFA}" destId="{6F59DFD6-8362-45D6-8B53-AAE2836559EB}" srcOrd="0" destOrd="0" presId="urn:microsoft.com/office/officeart/2005/8/layout/venn2"/>
    <dgm:cxn modelId="{A07B4605-77EA-4F22-8BAF-5FC1988EB8EF}" srcId="{139F27D0-33BA-46F8-929E-DDE5531A3EFA}" destId="{CCA4746E-8D1C-4C20-942F-0B29885FFCF8}" srcOrd="1" destOrd="0" parTransId="{000FF610-83EB-48FA-8A28-7F4E037C3328}" sibTransId="{F5FCF9FF-57DB-4F98-9B24-3564D39C822C}"/>
    <dgm:cxn modelId="{9EDE67AF-E081-483C-A9B6-892ABE257F51}" type="presOf" srcId="{CCA4746E-8D1C-4C20-942F-0B29885FFCF8}" destId="{8BA75686-023D-4614-B4BF-166E0E8B104D}" srcOrd="1" destOrd="0" presId="urn:microsoft.com/office/officeart/2005/8/layout/venn2"/>
    <dgm:cxn modelId="{E1A4826C-0F4C-4A35-9A1B-2845CBA83E45}" srcId="{139F27D0-33BA-46F8-929E-DDE5531A3EFA}" destId="{3B982813-2EC8-49D2-9BF6-81C7D5B56F90}" srcOrd="0" destOrd="0" parTransId="{31E7F0DF-737F-4311-B69C-B4CE7048A7FF}" sibTransId="{80CA9DF3-AA55-4F88-A2A4-75E285E875A2}"/>
    <dgm:cxn modelId="{BC7DBAAA-EC4F-4A04-A12B-BC8E05E78580}" type="presOf" srcId="{CCA4746E-8D1C-4C20-942F-0B29885FFCF8}" destId="{45CBDC0E-8BC3-4755-A7B9-7A928DA2E474}" srcOrd="0" destOrd="0" presId="urn:microsoft.com/office/officeart/2005/8/layout/venn2"/>
    <dgm:cxn modelId="{267E0976-421B-4323-8397-FEA1BB08481F}" type="presOf" srcId="{3B982813-2EC8-49D2-9BF6-81C7D5B56F90}" destId="{A03E450C-80C2-423B-94B7-4E580CD100A9}" srcOrd="0" destOrd="0" presId="urn:microsoft.com/office/officeart/2005/8/layout/venn2"/>
    <dgm:cxn modelId="{573EDDB0-F6FF-42AE-A31D-A13556770BE8}" type="presParOf" srcId="{6F59DFD6-8362-45D6-8B53-AAE2836559EB}" destId="{DDC4A763-2F7E-468F-8FFA-06AC1575FD09}" srcOrd="0" destOrd="0" presId="urn:microsoft.com/office/officeart/2005/8/layout/venn2"/>
    <dgm:cxn modelId="{C85C6D5D-3A63-44DA-A88F-E99E326B36CF}" type="presParOf" srcId="{DDC4A763-2F7E-468F-8FFA-06AC1575FD09}" destId="{A03E450C-80C2-423B-94B7-4E580CD100A9}" srcOrd="0" destOrd="0" presId="urn:microsoft.com/office/officeart/2005/8/layout/venn2"/>
    <dgm:cxn modelId="{9F3FB41C-B4D4-477E-BA50-7E0D2AD9F269}" type="presParOf" srcId="{DDC4A763-2F7E-468F-8FFA-06AC1575FD09}" destId="{790CDD3D-C6E7-4168-8476-AD11E7E89D05}" srcOrd="1" destOrd="0" presId="urn:microsoft.com/office/officeart/2005/8/layout/venn2"/>
    <dgm:cxn modelId="{3EEEE6A3-338E-4D17-AB6B-201812ABC03F}" type="presParOf" srcId="{6F59DFD6-8362-45D6-8B53-AAE2836559EB}" destId="{E0A10B30-0BDB-4BC1-920E-CE60F7C54338}" srcOrd="1" destOrd="0" presId="urn:microsoft.com/office/officeart/2005/8/layout/venn2"/>
    <dgm:cxn modelId="{983D56B6-CDEE-484E-82DB-EF623D5E0D79}" type="presParOf" srcId="{E0A10B30-0BDB-4BC1-920E-CE60F7C54338}" destId="{45CBDC0E-8BC3-4755-A7B9-7A928DA2E474}" srcOrd="0" destOrd="0" presId="urn:microsoft.com/office/officeart/2005/8/layout/venn2"/>
    <dgm:cxn modelId="{534CF032-8BF7-4C57-A28D-EFA149260006}" type="presParOf" srcId="{E0A10B30-0BDB-4BC1-920E-CE60F7C54338}" destId="{8BA75686-023D-4614-B4BF-166E0E8B104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9F27D0-33BA-46F8-929E-DDE5531A3EFA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B982813-2EC8-49D2-9BF6-81C7D5B56F90}">
      <dgm:prSet phldrT="[Κείμενο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l-GR" sz="1400" b="1" dirty="0" smtClean="0">
              <a:solidFill>
                <a:schemeClr val="accent6">
                  <a:lumMod val="50000"/>
                </a:schemeClr>
              </a:solidFill>
            </a:rPr>
            <a:t>Εμπορικές Επιχειρήσεις </a:t>
          </a:r>
          <a:r>
            <a:rPr lang="el-GR" sz="1400" b="1" dirty="0">
              <a:solidFill>
                <a:schemeClr val="accent6">
                  <a:lumMod val="50000"/>
                </a:schemeClr>
              </a:solidFill>
            </a:rPr>
            <a:t>των οποίων ανεστάλη η λειτουργία με κρατική εντολή </a:t>
          </a:r>
        </a:p>
        <a:p>
          <a:r>
            <a:rPr lang="el-GR" sz="1400" b="1" dirty="0">
              <a:solidFill>
                <a:schemeClr val="accent6">
                  <a:lumMod val="50000"/>
                </a:schemeClr>
              </a:solidFill>
            </a:rPr>
            <a:t>(260.633)  </a:t>
          </a:r>
        </a:p>
      </dgm:t>
    </dgm:pt>
    <dgm:pt modelId="{31E7F0DF-737F-4311-B69C-B4CE7048A7FF}" type="parTrans" cxnId="{E1A4826C-0F4C-4A35-9A1B-2845CBA83E45}">
      <dgm:prSet/>
      <dgm:spPr/>
      <dgm:t>
        <a:bodyPr/>
        <a:lstStyle/>
        <a:p>
          <a:endParaRPr lang="el-GR"/>
        </a:p>
      </dgm:t>
    </dgm:pt>
    <dgm:pt modelId="{80CA9DF3-AA55-4F88-A2A4-75E285E875A2}" type="sibTrans" cxnId="{E1A4826C-0F4C-4A35-9A1B-2845CBA83E45}">
      <dgm:prSet/>
      <dgm:spPr/>
      <dgm:t>
        <a:bodyPr/>
        <a:lstStyle/>
        <a:p>
          <a:endParaRPr lang="el-GR"/>
        </a:p>
      </dgm:t>
    </dgm:pt>
    <dgm:pt modelId="{CCA4746E-8D1C-4C20-942F-0B29885FFCF8}">
      <dgm:prSet phldrT="[Κείμενο]" custT="1"/>
      <dgm:spPr>
        <a:solidFill>
          <a:schemeClr val="accent4">
            <a:lumMod val="75000"/>
          </a:schemeClr>
        </a:solidFill>
        <a:ln w="38100" cap="flat" cmpd="sng" algn="ctr">
          <a:solidFill>
            <a:prstClr val="white"/>
          </a:solidFill>
          <a:prstDash val="solid"/>
          <a:miter lim="800000"/>
        </a:ln>
        <a:effectLst/>
      </dgm:spPr>
      <dgm:t>
        <a:bodyPr spcFirstLastPara="0" vert="horz" wrap="square" lIns="92456" tIns="92456" rIns="92456" bIns="92456" numCol="1" spcCol="1270" anchor="ctr" anchorCtr="0"/>
        <a:lstStyle/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Επαναλειτουργούν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77.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396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30% </a:t>
          </a:r>
          <a:endParaRPr lang="el-GR" sz="16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000FF610-83EB-48FA-8A28-7F4E037C3328}" type="parTrans" cxnId="{A07B4605-77EA-4F22-8BAF-5FC1988EB8EF}">
      <dgm:prSet/>
      <dgm:spPr/>
      <dgm:t>
        <a:bodyPr/>
        <a:lstStyle/>
        <a:p>
          <a:endParaRPr lang="el-GR"/>
        </a:p>
      </dgm:t>
    </dgm:pt>
    <dgm:pt modelId="{F5FCF9FF-57DB-4F98-9B24-3564D39C822C}" type="sibTrans" cxnId="{A07B4605-77EA-4F22-8BAF-5FC1988EB8EF}">
      <dgm:prSet/>
      <dgm:spPr/>
      <dgm:t>
        <a:bodyPr/>
        <a:lstStyle/>
        <a:p>
          <a:endParaRPr lang="el-GR"/>
        </a:p>
      </dgm:t>
    </dgm:pt>
    <dgm:pt modelId="{6F59DFD6-8362-45D6-8B53-AAE2836559EB}" type="pres">
      <dgm:prSet presAssocID="{139F27D0-33BA-46F8-929E-DDE5531A3E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C4A763-2F7E-468F-8FFA-06AC1575FD09}" type="pres">
      <dgm:prSet presAssocID="{139F27D0-33BA-46F8-929E-DDE5531A3EFA}" presName="comp1" presStyleCnt="0"/>
      <dgm:spPr/>
    </dgm:pt>
    <dgm:pt modelId="{A03E450C-80C2-423B-94B7-4E580CD100A9}" type="pres">
      <dgm:prSet presAssocID="{139F27D0-33BA-46F8-929E-DDE5531A3EFA}" presName="circle1" presStyleLbl="node1" presStyleIdx="0" presStyleCnt="2"/>
      <dgm:spPr/>
      <dgm:t>
        <a:bodyPr/>
        <a:lstStyle/>
        <a:p>
          <a:endParaRPr lang="el-GR"/>
        </a:p>
      </dgm:t>
    </dgm:pt>
    <dgm:pt modelId="{790CDD3D-C6E7-4168-8476-AD11E7E89D05}" type="pres">
      <dgm:prSet presAssocID="{139F27D0-33BA-46F8-929E-DDE5531A3EF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A10B30-0BDB-4BC1-920E-CE60F7C54338}" type="pres">
      <dgm:prSet presAssocID="{139F27D0-33BA-46F8-929E-DDE5531A3EFA}" presName="comp2" presStyleCnt="0"/>
      <dgm:spPr/>
    </dgm:pt>
    <dgm:pt modelId="{45CBDC0E-8BC3-4755-A7B9-7A928DA2E474}" type="pres">
      <dgm:prSet presAssocID="{139F27D0-33BA-46F8-929E-DDE5531A3EFA}" presName="circle2" presStyleLbl="node1" presStyleIdx="1" presStyleCnt="2" custScaleX="70492" custScaleY="70492" custLinFactNeighborX="329" custLinFactNeighborY="16996"/>
      <dgm:spPr>
        <a:xfrm>
          <a:off x="1964197" y="1907968"/>
          <a:ext cx="2140255" cy="2140255"/>
        </a:xfrm>
        <a:prstGeom prst="ellipse">
          <a:avLst/>
        </a:prstGeom>
      </dgm:spPr>
      <dgm:t>
        <a:bodyPr/>
        <a:lstStyle/>
        <a:p>
          <a:endParaRPr lang="el-GR"/>
        </a:p>
      </dgm:t>
    </dgm:pt>
    <dgm:pt modelId="{8BA75686-023D-4614-B4BF-166E0E8B104D}" type="pres">
      <dgm:prSet presAssocID="{139F27D0-33BA-46F8-929E-DDE5531A3EF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A3D30A4-DB65-4522-B994-BA9C7F2C3D43}" type="presOf" srcId="{139F27D0-33BA-46F8-929E-DDE5531A3EFA}" destId="{6F59DFD6-8362-45D6-8B53-AAE2836559EB}" srcOrd="0" destOrd="0" presId="urn:microsoft.com/office/officeart/2005/8/layout/venn2"/>
    <dgm:cxn modelId="{64289A45-3A8A-49DC-996E-885C571D5E41}" type="presOf" srcId="{3B982813-2EC8-49D2-9BF6-81C7D5B56F90}" destId="{790CDD3D-C6E7-4168-8476-AD11E7E89D05}" srcOrd="1" destOrd="0" presId="urn:microsoft.com/office/officeart/2005/8/layout/venn2"/>
    <dgm:cxn modelId="{0A36A1A4-7DDF-47ED-A749-258BF00C05B7}" type="presOf" srcId="{CCA4746E-8D1C-4C20-942F-0B29885FFCF8}" destId="{8BA75686-023D-4614-B4BF-166E0E8B104D}" srcOrd="1" destOrd="0" presId="urn:microsoft.com/office/officeart/2005/8/layout/venn2"/>
    <dgm:cxn modelId="{F48A63D2-2B79-40FE-BE96-1D27B588643B}" type="presOf" srcId="{3B982813-2EC8-49D2-9BF6-81C7D5B56F90}" destId="{A03E450C-80C2-423B-94B7-4E580CD100A9}" srcOrd="0" destOrd="0" presId="urn:microsoft.com/office/officeart/2005/8/layout/venn2"/>
    <dgm:cxn modelId="{A07B4605-77EA-4F22-8BAF-5FC1988EB8EF}" srcId="{139F27D0-33BA-46F8-929E-DDE5531A3EFA}" destId="{CCA4746E-8D1C-4C20-942F-0B29885FFCF8}" srcOrd="1" destOrd="0" parTransId="{000FF610-83EB-48FA-8A28-7F4E037C3328}" sibTransId="{F5FCF9FF-57DB-4F98-9B24-3564D39C822C}"/>
    <dgm:cxn modelId="{A45C551B-D10D-4FFB-AF07-D29A02B8698D}" type="presOf" srcId="{CCA4746E-8D1C-4C20-942F-0B29885FFCF8}" destId="{45CBDC0E-8BC3-4755-A7B9-7A928DA2E474}" srcOrd="0" destOrd="0" presId="urn:microsoft.com/office/officeart/2005/8/layout/venn2"/>
    <dgm:cxn modelId="{E1A4826C-0F4C-4A35-9A1B-2845CBA83E45}" srcId="{139F27D0-33BA-46F8-929E-DDE5531A3EFA}" destId="{3B982813-2EC8-49D2-9BF6-81C7D5B56F90}" srcOrd="0" destOrd="0" parTransId="{31E7F0DF-737F-4311-B69C-B4CE7048A7FF}" sibTransId="{80CA9DF3-AA55-4F88-A2A4-75E285E875A2}"/>
    <dgm:cxn modelId="{25A9498F-2CE6-4518-8F0F-295296124EFC}" type="presParOf" srcId="{6F59DFD6-8362-45D6-8B53-AAE2836559EB}" destId="{DDC4A763-2F7E-468F-8FFA-06AC1575FD09}" srcOrd="0" destOrd="0" presId="urn:microsoft.com/office/officeart/2005/8/layout/venn2"/>
    <dgm:cxn modelId="{582B4F58-1164-4BEF-B5CE-E0F1CBB80535}" type="presParOf" srcId="{DDC4A763-2F7E-468F-8FFA-06AC1575FD09}" destId="{A03E450C-80C2-423B-94B7-4E580CD100A9}" srcOrd="0" destOrd="0" presId="urn:microsoft.com/office/officeart/2005/8/layout/venn2"/>
    <dgm:cxn modelId="{E74BA6FA-DA03-49EE-AB0F-44C72C7DC855}" type="presParOf" srcId="{DDC4A763-2F7E-468F-8FFA-06AC1575FD09}" destId="{790CDD3D-C6E7-4168-8476-AD11E7E89D05}" srcOrd="1" destOrd="0" presId="urn:microsoft.com/office/officeart/2005/8/layout/venn2"/>
    <dgm:cxn modelId="{AF15A8AA-146B-4283-AF78-13740B823681}" type="presParOf" srcId="{6F59DFD6-8362-45D6-8B53-AAE2836559EB}" destId="{E0A10B30-0BDB-4BC1-920E-CE60F7C54338}" srcOrd="1" destOrd="0" presId="urn:microsoft.com/office/officeart/2005/8/layout/venn2"/>
    <dgm:cxn modelId="{E1FB1634-D067-47D0-8256-D49DA3CAE26D}" type="presParOf" srcId="{E0A10B30-0BDB-4BC1-920E-CE60F7C54338}" destId="{45CBDC0E-8BC3-4755-A7B9-7A928DA2E474}" srcOrd="0" destOrd="0" presId="urn:microsoft.com/office/officeart/2005/8/layout/venn2"/>
    <dgm:cxn modelId="{CDEDA5EE-8835-4B42-8573-ECE9330B62C4}" type="presParOf" srcId="{E0A10B30-0BDB-4BC1-920E-CE60F7C54338}" destId="{8BA75686-023D-4614-B4BF-166E0E8B104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E5DEB1-F32D-42B2-B82F-BAA4139BADD7}" type="doc">
      <dgm:prSet loTypeId="urn:microsoft.com/office/officeart/2005/8/layout/equation1" loCatId="relationship" qsTypeId="urn:microsoft.com/office/officeart/2005/8/quickstyle/simple1" qsCatId="simple" csTypeId="urn:microsoft.com/office/officeart/2005/8/colors/colorful4" csCatId="colorful" phldr="1"/>
      <dgm:spPr/>
    </dgm:pt>
    <dgm:pt modelId="{0B1EAAB9-2035-432F-8648-8262700522E9}">
      <dgm:prSet phldrT="[Κείμενο]"/>
      <dgm:spPr/>
      <dgm:t>
        <a:bodyPr/>
        <a:lstStyle/>
        <a:p>
          <a:r>
            <a:rPr lang="el-GR" b="1" dirty="0" smtClean="0"/>
            <a:t>68.523</a:t>
          </a:r>
          <a:endParaRPr lang="el-GR" b="1" dirty="0"/>
        </a:p>
      </dgm:t>
    </dgm:pt>
    <dgm:pt modelId="{09B87D00-31B8-44E2-89D1-9EACEA7E6B95}" type="parTrans" cxnId="{BA9CD194-D51A-45BE-870D-0383F0AC7475}">
      <dgm:prSet/>
      <dgm:spPr/>
      <dgm:t>
        <a:bodyPr/>
        <a:lstStyle/>
        <a:p>
          <a:endParaRPr lang="el-GR"/>
        </a:p>
      </dgm:t>
    </dgm:pt>
    <dgm:pt modelId="{ABA10E6C-9171-4A6F-98EA-299440B00DAD}" type="sibTrans" cxnId="{BA9CD194-D51A-45BE-870D-0383F0AC7475}">
      <dgm:prSet/>
      <dgm:spPr/>
      <dgm:t>
        <a:bodyPr/>
        <a:lstStyle/>
        <a:p>
          <a:endParaRPr lang="el-GR"/>
        </a:p>
      </dgm:t>
    </dgm:pt>
    <dgm:pt modelId="{1AAAF98C-B376-48DD-B32C-09051C3870C6}">
      <dgm:prSet phldrT="[Κείμενο]"/>
      <dgm:spPr/>
      <dgm:t>
        <a:bodyPr/>
        <a:lstStyle/>
        <a:p>
          <a:r>
            <a:rPr lang="el-GR" b="1" smtClean="0">
              <a:latin typeface="Calibri" panose="020F0502020204030204"/>
              <a:ea typeface="+mn-ea"/>
              <a:cs typeface="+mn-cs"/>
            </a:rPr>
            <a:t>155.962  </a:t>
          </a:r>
          <a:endParaRPr lang="el-GR" dirty="0"/>
        </a:p>
      </dgm:t>
    </dgm:pt>
    <dgm:pt modelId="{26D4C00E-9DB9-4920-8D29-65F20A61188F}" type="parTrans" cxnId="{929D74E5-1B2F-4E27-B8CF-8AE5039C9CA8}">
      <dgm:prSet/>
      <dgm:spPr/>
      <dgm:t>
        <a:bodyPr/>
        <a:lstStyle/>
        <a:p>
          <a:endParaRPr lang="el-GR"/>
        </a:p>
      </dgm:t>
    </dgm:pt>
    <dgm:pt modelId="{00C559F7-DF0F-4150-AD11-717B2E191B31}" type="sibTrans" cxnId="{929D74E5-1B2F-4E27-B8CF-8AE5039C9CA8}">
      <dgm:prSet/>
      <dgm:spPr/>
      <dgm:t>
        <a:bodyPr/>
        <a:lstStyle/>
        <a:p>
          <a:endParaRPr lang="el-GR"/>
        </a:p>
      </dgm:t>
    </dgm:pt>
    <dgm:pt modelId="{89627D0D-D094-4C1B-B536-81934CB97AFD}">
      <dgm:prSet phldrT="[Κείμενο]"/>
      <dgm:spPr/>
      <dgm:t>
        <a:bodyPr/>
        <a:lstStyle/>
        <a:p>
          <a:r>
            <a:rPr lang="el-GR" b="1" dirty="0" smtClean="0"/>
            <a:t>53</a:t>
          </a:r>
          <a:r>
            <a:rPr lang="en-US" b="1" dirty="0" smtClean="0"/>
            <a:t>1</a:t>
          </a:r>
          <a:r>
            <a:rPr lang="el-GR" b="1" dirty="0" smtClean="0"/>
            <a:t>.</a:t>
          </a:r>
          <a:r>
            <a:rPr lang="en-US" b="1" dirty="0" smtClean="0"/>
            <a:t>542</a:t>
          </a:r>
          <a:endParaRPr lang="el-GR" b="1" dirty="0" smtClean="0"/>
        </a:p>
        <a:p>
          <a:r>
            <a:rPr lang="el-GR" b="1" dirty="0" smtClean="0"/>
            <a:t>(77%)</a:t>
          </a:r>
          <a:endParaRPr lang="el-GR" b="1" dirty="0"/>
        </a:p>
      </dgm:t>
    </dgm:pt>
    <dgm:pt modelId="{F3F278CE-F9F5-47FA-863D-8FF2AD44DC61}" type="parTrans" cxnId="{392A0DA3-C0CC-4C63-AF2D-57002FAE89EF}">
      <dgm:prSet/>
      <dgm:spPr/>
      <dgm:t>
        <a:bodyPr/>
        <a:lstStyle/>
        <a:p>
          <a:endParaRPr lang="el-GR"/>
        </a:p>
      </dgm:t>
    </dgm:pt>
    <dgm:pt modelId="{9189D91D-F122-441B-9647-75D2DB5848F3}" type="sibTrans" cxnId="{392A0DA3-C0CC-4C63-AF2D-57002FAE89EF}">
      <dgm:prSet/>
      <dgm:spPr/>
      <dgm:t>
        <a:bodyPr/>
        <a:lstStyle/>
        <a:p>
          <a:endParaRPr lang="el-GR"/>
        </a:p>
      </dgm:t>
    </dgm:pt>
    <dgm:pt modelId="{1210A2A2-C6F6-4766-86CE-9E72EC36EB24}">
      <dgm:prSet phldrT="[Κείμενο]"/>
      <dgm:spPr/>
      <dgm:t>
        <a:bodyPr/>
        <a:lstStyle/>
        <a:p>
          <a:r>
            <a:rPr lang="el-GR" b="1" dirty="0" smtClean="0"/>
            <a:t>6.669</a:t>
          </a:r>
          <a:endParaRPr lang="el-GR" b="1" dirty="0"/>
        </a:p>
      </dgm:t>
    </dgm:pt>
    <dgm:pt modelId="{6D1E4ECC-0EF2-4DDD-8E16-FD9EF0DAA118}" type="parTrans" cxnId="{42B6169E-C33D-4DF8-8B19-14E33BE66079}">
      <dgm:prSet/>
      <dgm:spPr/>
      <dgm:t>
        <a:bodyPr/>
        <a:lstStyle/>
        <a:p>
          <a:endParaRPr lang="el-GR"/>
        </a:p>
      </dgm:t>
    </dgm:pt>
    <dgm:pt modelId="{5AC99656-2B89-481A-AB65-EC3F5935ABF5}" type="sibTrans" cxnId="{42B6169E-C33D-4DF8-8B19-14E33BE66079}">
      <dgm:prSet/>
      <dgm:spPr/>
      <dgm:t>
        <a:bodyPr/>
        <a:lstStyle/>
        <a:p>
          <a:endParaRPr lang="el-GR"/>
        </a:p>
      </dgm:t>
    </dgm:pt>
    <dgm:pt modelId="{86F745AB-D2C6-4B68-82A0-00AA8CFA2000}">
      <dgm:prSet phldrT="[Κείμενο]"/>
      <dgm:spPr/>
      <dgm:t>
        <a:bodyPr/>
        <a:lstStyle/>
        <a:p>
          <a:r>
            <a:rPr lang="el-GR" b="1" dirty="0" smtClean="0"/>
            <a:t>300.388</a:t>
          </a:r>
          <a:endParaRPr lang="el-GR" b="1" dirty="0"/>
        </a:p>
      </dgm:t>
    </dgm:pt>
    <dgm:pt modelId="{AEA5DFCE-A355-40D1-B4EC-5C2C1F556335}" type="parTrans" cxnId="{6E028CF0-7AB9-4344-A62B-C6E91C5C1DB0}">
      <dgm:prSet/>
      <dgm:spPr/>
      <dgm:t>
        <a:bodyPr/>
        <a:lstStyle/>
        <a:p>
          <a:endParaRPr lang="el-GR"/>
        </a:p>
      </dgm:t>
    </dgm:pt>
    <dgm:pt modelId="{B66C0663-5ABF-413B-A48F-BD912106BC2A}" type="sibTrans" cxnId="{6E028CF0-7AB9-4344-A62B-C6E91C5C1DB0}">
      <dgm:prSet/>
      <dgm:spPr/>
      <dgm:t>
        <a:bodyPr/>
        <a:lstStyle/>
        <a:p>
          <a:endParaRPr lang="el-GR"/>
        </a:p>
      </dgm:t>
    </dgm:pt>
    <dgm:pt modelId="{670B754E-C896-4088-B04C-84F730F65D37}" type="pres">
      <dgm:prSet presAssocID="{F4E5DEB1-F32D-42B2-B82F-BAA4139BADD7}" presName="linearFlow" presStyleCnt="0">
        <dgm:presLayoutVars>
          <dgm:dir/>
          <dgm:resizeHandles val="exact"/>
        </dgm:presLayoutVars>
      </dgm:prSet>
      <dgm:spPr/>
    </dgm:pt>
    <dgm:pt modelId="{13DFEB32-BEAA-43D4-8420-832402BA4A34}" type="pres">
      <dgm:prSet presAssocID="{0B1EAAB9-2035-432F-8648-8262700522E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F2E5AE-1D0C-4A77-9682-35C0EAA9275B}" type="pres">
      <dgm:prSet presAssocID="{ABA10E6C-9171-4A6F-98EA-299440B00DAD}" presName="spacerL" presStyleCnt="0"/>
      <dgm:spPr/>
    </dgm:pt>
    <dgm:pt modelId="{D3F546A5-5171-4E8A-8EAE-B258473985BC}" type="pres">
      <dgm:prSet presAssocID="{ABA10E6C-9171-4A6F-98EA-299440B00DAD}" presName="sibTrans" presStyleLbl="sibTrans2D1" presStyleIdx="0" presStyleCnt="4"/>
      <dgm:spPr/>
      <dgm:t>
        <a:bodyPr/>
        <a:lstStyle/>
        <a:p>
          <a:endParaRPr lang="el-GR"/>
        </a:p>
      </dgm:t>
    </dgm:pt>
    <dgm:pt modelId="{8DB036C4-F3FC-4780-B6F8-EF9CC4AEAFAA}" type="pres">
      <dgm:prSet presAssocID="{ABA10E6C-9171-4A6F-98EA-299440B00DAD}" presName="spacerR" presStyleCnt="0"/>
      <dgm:spPr/>
    </dgm:pt>
    <dgm:pt modelId="{4A0A71D1-E3BA-4D98-9A49-5CD008C198C4}" type="pres">
      <dgm:prSet presAssocID="{1AAAF98C-B376-48DD-B32C-09051C3870C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51B7A0-8623-41AE-BFC8-768DD75345FA}" type="pres">
      <dgm:prSet presAssocID="{00C559F7-DF0F-4150-AD11-717B2E191B31}" presName="spacerL" presStyleCnt="0"/>
      <dgm:spPr/>
    </dgm:pt>
    <dgm:pt modelId="{FC545151-7CA4-4760-B41B-DC70C9952FFD}" type="pres">
      <dgm:prSet presAssocID="{00C559F7-DF0F-4150-AD11-717B2E191B31}" presName="sibTrans" presStyleLbl="sibTrans2D1" presStyleIdx="1" presStyleCnt="4"/>
      <dgm:spPr/>
      <dgm:t>
        <a:bodyPr/>
        <a:lstStyle/>
        <a:p>
          <a:endParaRPr lang="el-GR"/>
        </a:p>
      </dgm:t>
    </dgm:pt>
    <dgm:pt modelId="{565E511C-3603-4E16-BA14-5A9C9C5EAF48}" type="pres">
      <dgm:prSet presAssocID="{00C559F7-DF0F-4150-AD11-717B2E191B31}" presName="spacerR" presStyleCnt="0"/>
      <dgm:spPr/>
    </dgm:pt>
    <dgm:pt modelId="{9F29C26A-9E9D-4611-902F-DD75C0F7DACA}" type="pres">
      <dgm:prSet presAssocID="{1210A2A2-C6F6-4766-86CE-9E72EC36EB2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0EF22A-1038-4B3E-9D66-C039167674F3}" type="pres">
      <dgm:prSet presAssocID="{5AC99656-2B89-481A-AB65-EC3F5935ABF5}" presName="spacerL" presStyleCnt="0"/>
      <dgm:spPr/>
    </dgm:pt>
    <dgm:pt modelId="{480780DE-7FAD-4527-8675-05E641449FE1}" type="pres">
      <dgm:prSet presAssocID="{5AC99656-2B89-481A-AB65-EC3F5935ABF5}" presName="sibTrans" presStyleLbl="sibTrans2D1" presStyleIdx="2" presStyleCnt="4"/>
      <dgm:spPr/>
      <dgm:t>
        <a:bodyPr/>
        <a:lstStyle/>
        <a:p>
          <a:endParaRPr lang="el-GR"/>
        </a:p>
      </dgm:t>
    </dgm:pt>
    <dgm:pt modelId="{8A3D64DE-44C1-4F96-BB9A-44CCA16F9292}" type="pres">
      <dgm:prSet presAssocID="{5AC99656-2B89-481A-AB65-EC3F5935ABF5}" presName="spacerR" presStyleCnt="0"/>
      <dgm:spPr/>
    </dgm:pt>
    <dgm:pt modelId="{FCD60A63-329F-4616-ACF3-21958455DDB8}" type="pres">
      <dgm:prSet presAssocID="{86F745AB-D2C6-4B68-82A0-00AA8CFA200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57A9AC-811D-41B5-BA62-1675C39AD1A5}" type="pres">
      <dgm:prSet presAssocID="{B66C0663-5ABF-413B-A48F-BD912106BC2A}" presName="spacerL" presStyleCnt="0"/>
      <dgm:spPr/>
    </dgm:pt>
    <dgm:pt modelId="{F6EF7D04-C3C9-4740-BF2D-52E8FD05D7E2}" type="pres">
      <dgm:prSet presAssocID="{B66C0663-5ABF-413B-A48F-BD912106BC2A}" presName="sibTrans" presStyleLbl="sibTrans2D1" presStyleIdx="3" presStyleCnt="4"/>
      <dgm:spPr/>
      <dgm:t>
        <a:bodyPr/>
        <a:lstStyle/>
        <a:p>
          <a:endParaRPr lang="el-GR"/>
        </a:p>
      </dgm:t>
    </dgm:pt>
    <dgm:pt modelId="{4613585F-B1B0-45A9-89F7-2F279129476F}" type="pres">
      <dgm:prSet presAssocID="{B66C0663-5ABF-413B-A48F-BD912106BC2A}" presName="spacerR" presStyleCnt="0"/>
      <dgm:spPr/>
    </dgm:pt>
    <dgm:pt modelId="{03FA384B-8606-446F-B863-7C9891326A78}" type="pres">
      <dgm:prSet presAssocID="{89627D0D-D094-4C1B-B536-81934CB97A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92A0DA3-C0CC-4C63-AF2D-57002FAE89EF}" srcId="{F4E5DEB1-F32D-42B2-B82F-BAA4139BADD7}" destId="{89627D0D-D094-4C1B-B536-81934CB97AFD}" srcOrd="4" destOrd="0" parTransId="{F3F278CE-F9F5-47FA-863D-8FF2AD44DC61}" sibTransId="{9189D91D-F122-441B-9647-75D2DB5848F3}"/>
    <dgm:cxn modelId="{C294615F-91B7-484C-A569-9A6440A2B93E}" type="presOf" srcId="{F4E5DEB1-F32D-42B2-B82F-BAA4139BADD7}" destId="{670B754E-C896-4088-B04C-84F730F65D37}" srcOrd="0" destOrd="0" presId="urn:microsoft.com/office/officeart/2005/8/layout/equation1"/>
    <dgm:cxn modelId="{854B8971-B978-46EF-AE22-907FE1B82CC6}" type="presOf" srcId="{86F745AB-D2C6-4B68-82A0-00AA8CFA2000}" destId="{FCD60A63-329F-4616-ACF3-21958455DDB8}" srcOrd="0" destOrd="0" presId="urn:microsoft.com/office/officeart/2005/8/layout/equation1"/>
    <dgm:cxn modelId="{A1299478-6160-4434-909F-41FEE70E95B3}" type="presOf" srcId="{89627D0D-D094-4C1B-B536-81934CB97AFD}" destId="{03FA384B-8606-446F-B863-7C9891326A78}" srcOrd="0" destOrd="0" presId="urn:microsoft.com/office/officeart/2005/8/layout/equation1"/>
    <dgm:cxn modelId="{BA9CD194-D51A-45BE-870D-0383F0AC7475}" srcId="{F4E5DEB1-F32D-42B2-B82F-BAA4139BADD7}" destId="{0B1EAAB9-2035-432F-8648-8262700522E9}" srcOrd="0" destOrd="0" parTransId="{09B87D00-31B8-44E2-89D1-9EACEA7E6B95}" sibTransId="{ABA10E6C-9171-4A6F-98EA-299440B00DAD}"/>
    <dgm:cxn modelId="{929D74E5-1B2F-4E27-B8CF-8AE5039C9CA8}" srcId="{F4E5DEB1-F32D-42B2-B82F-BAA4139BADD7}" destId="{1AAAF98C-B376-48DD-B32C-09051C3870C6}" srcOrd="1" destOrd="0" parTransId="{26D4C00E-9DB9-4920-8D29-65F20A61188F}" sibTransId="{00C559F7-DF0F-4150-AD11-717B2E191B31}"/>
    <dgm:cxn modelId="{DC6E40DF-75E0-48BF-AEEC-7B6946F1BC62}" type="presOf" srcId="{1210A2A2-C6F6-4766-86CE-9E72EC36EB24}" destId="{9F29C26A-9E9D-4611-902F-DD75C0F7DACA}" srcOrd="0" destOrd="0" presId="urn:microsoft.com/office/officeart/2005/8/layout/equation1"/>
    <dgm:cxn modelId="{B59F8EDE-4111-4623-9D4E-021E65B344CA}" type="presOf" srcId="{ABA10E6C-9171-4A6F-98EA-299440B00DAD}" destId="{D3F546A5-5171-4E8A-8EAE-B258473985BC}" srcOrd="0" destOrd="0" presId="urn:microsoft.com/office/officeart/2005/8/layout/equation1"/>
    <dgm:cxn modelId="{42B6169E-C33D-4DF8-8B19-14E33BE66079}" srcId="{F4E5DEB1-F32D-42B2-B82F-BAA4139BADD7}" destId="{1210A2A2-C6F6-4766-86CE-9E72EC36EB24}" srcOrd="2" destOrd="0" parTransId="{6D1E4ECC-0EF2-4DDD-8E16-FD9EF0DAA118}" sibTransId="{5AC99656-2B89-481A-AB65-EC3F5935ABF5}"/>
    <dgm:cxn modelId="{935D6237-A837-4EB6-B474-577F50129B37}" type="presOf" srcId="{0B1EAAB9-2035-432F-8648-8262700522E9}" destId="{13DFEB32-BEAA-43D4-8420-832402BA4A34}" srcOrd="0" destOrd="0" presId="urn:microsoft.com/office/officeart/2005/8/layout/equation1"/>
    <dgm:cxn modelId="{1DC5AC8C-7FE7-46C8-BEA4-2A908E04C90C}" type="presOf" srcId="{B66C0663-5ABF-413B-A48F-BD912106BC2A}" destId="{F6EF7D04-C3C9-4740-BF2D-52E8FD05D7E2}" srcOrd="0" destOrd="0" presId="urn:microsoft.com/office/officeart/2005/8/layout/equation1"/>
    <dgm:cxn modelId="{EC28EB50-459F-4E98-A56F-72516CB6D77D}" type="presOf" srcId="{1AAAF98C-B376-48DD-B32C-09051C3870C6}" destId="{4A0A71D1-E3BA-4D98-9A49-5CD008C198C4}" srcOrd="0" destOrd="0" presId="urn:microsoft.com/office/officeart/2005/8/layout/equation1"/>
    <dgm:cxn modelId="{71D6808D-BC14-43C3-9C2A-E046917C9330}" type="presOf" srcId="{5AC99656-2B89-481A-AB65-EC3F5935ABF5}" destId="{480780DE-7FAD-4527-8675-05E641449FE1}" srcOrd="0" destOrd="0" presId="urn:microsoft.com/office/officeart/2005/8/layout/equation1"/>
    <dgm:cxn modelId="{C2928FE6-35D4-4585-AACD-2074E01820E0}" type="presOf" srcId="{00C559F7-DF0F-4150-AD11-717B2E191B31}" destId="{FC545151-7CA4-4760-B41B-DC70C9952FFD}" srcOrd="0" destOrd="0" presId="urn:microsoft.com/office/officeart/2005/8/layout/equation1"/>
    <dgm:cxn modelId="{6E028CF0-7AB9-4344-A62B-C6E91C5C1DB0}" srcId="{F4E5DEB1-F32D-42B2-B82F-BAA4139BADD7}" destId="{86F745AB-D2C6-4B68-82A0-00AA8CFA2000}" srcOrd="3" destOrd="0" parTransId="{AEA5DFCE-A355-40D1-B4EC-5C2C1F556335}" sibTransId="{B66C0663-5ABF-413B-A48F-BD912106BC2A}"/>
    <dgm:cxn modelId="{0C10AF59-B36F-4642-BADB-5D6E9AF65CDD}" type="presParOf" srcId="{670B754E-C896-4088-B04C-84F730F65D37}" destId="{13DFEB32-BEAA-43D4-8420-832402BA4A34}" srcOrd="0" destOrd="0" presId="urn:microsoft.com/office/officeart/2005/8/layout/equation1"/>
    <dgm:cxn modelId="{04BC6CB3-DE92-4EEA-8E4A-87366930ACF6}" type="presParOf" srcId="{670B754E-C896-4088-B04C-84F730F65D37}" destId="{3CF2E5AE-1D0C-4A77-9682-35C0EAA9275B}" srcOrd="1" destOrd="0" presId="urn:microsoft.com/office/officeart/2005/8/layout/equation1"/>
    <dgm:cxn modelId="{B1805A71-EF1C-4A7B-95FE-66F305CAA205}" type="presParOf" srcId="{670B754E-C896-4088-B04C-84F730F65D37}" destId="{D3F546A5-5171-4E8A-8EAE-B258473985BC}" srcOrd="2" destOrd="0" presId="urn:microsoft.com/office/officeart/2005/8/layout/equation1"/>
    <dgm:cxn modelId="{C65B4C59-3649-444D-B9C0-9E5EF9B4F7F4}" type="presParOf" srcId="{670B754E-C896-4088-B04C-84F730F65D37}" destId="{8DB036C4-F3FC-4780-B6F8-EF9CC4AEAFAA}" srcOrd="3" destOrd="0" presId="urn:microsoft.com/office/officeart/2005/8/layout/equation1"/>
    <dgm:cxn modelId="{889AD4B5-7B88-4F4A-8483-6CB4FD596136}" type="presParOf" srcId="{670B754E-C896-4088-B04C-84F730F65D37}" destId="{4A0A71D1-E3BA-4D98-9A49-5CD008C198C4}" srcOrd="4" destOrd="0" presId="urn:microsoft.com/office/officeart/2005/8/layout/equation1"/>
    <dgm:cxn modelId="{A77A19BA-E790-4B81-BBCC-8540094562FF}" type="presParOf" srcId="{670B754E-C896-4088-B04C-84F730F65D37}" destId="{2B51B7A0-8623-41AE-BFC8-768DD75345FA}" srcOrd="5" destOrd="0" presId="urn:microsoft.com/office/officeart/2005/8/layout/equation1"/>
    <dgm:cxn modelId="{B21C28BC-6A32-4881-8EBD-D2A0464D4807}" type="presParOf" srcId="{670B754E-C896-4088-B04C-84F730F65D37}" destId="{FC545151-7CA4-4760-B41B-DC70C9952FFD}" srcOrd="6" destOrd="0" presId="urn:microsoft.com/office/officeart/2005/8/layout/equation1"/>
    <dgm:cxn modelId="{29C643EB-0CDF-4B73-B260-013A1AED695B}" type="presParOf" srcId="{670B754E-C896-4088-B04C-84F730F65D37}" destId="{565E511C-3603-4E16-BA14-5A9C9C5EAF48}" srcOrd="7" destOrd="0" presId="urn:microsoft.com/office/officeart/2005/8/layout/equation1"/>
    <dgm:cxn modelId="{7E538B2A-77E0-4AC7-A6A4-B73CCBCB80E5}" type="presParOf" srcId="{670B754E-C896-4088-B04C-84F730F65D37}" destId="{9F29C26A-9E9D-4611-902F-DD75C0F7DACA}" srcOrd="8" destOrd="0" presId="urn:microsoft.com/office/officeart/2005/8/layout/equation1"/>
    <dgm:cxn modelId="{C06716D9-86CC-4931-8449-56D7E2601909}" type="presParOf" srcId="{670B754E-C896-4088-B04C-84F730F65D37}" destId="{AB0EF22A-1038-4B3E-9D66-C039167674F3}" srcOrd="9" destOrd="0" presId="urn:microsoft.com/office/officeart/2005/8/layout/equation1"/>
    <dgm:cxn modelId="{FFA0B5AC-EB41-4FD6-872B-732F04429107}" type="presParOf" srcId="{670B754E-C896-4088-B04C-84F730F65D37}" destId="{480780DE-7FAD-4527-8675-05E641449FE1}" srcOrd="10" destOrd="0" presId="urn:microsoft.com/office/officeart/2005/8/layout/equation1"/>
    <dgm:cxn modelId="{018F41C4-5361-4B35-BF2A-9EBF77DB8C5B}" type="presParOf" srcId="{670B754E-C896-4088-B04C-84F730F65D37}" destId="{8A3D64DE-44C1-4F96-BB9A-44CCA16F9292}" srcOrd="11" destOrd="0" presId="urn:microsoft.com/office/officeart/2005/8/layout/equation1"/>
    <dgm:cxn modelId="{DF7E6AE7-BF5F-48AF-84F1-18F8574698E3}" type="presParOf" srcId="{670B754E-C896-4088-B04C-84F730F65D37}" destId="{FCD60A63-329F-4616-ACF3-21958455DDB8}" srcOrd="12" destOrd="0" presId="urn:microsoft.com/office/officeart/2005/8/layout/equation1"/>
    <dgm:cxn modelId="{FDB8CEEB-90FF-46A1-9796-D808DEA660FC}" type="presParOf" srcId="{670B754E-C896-4088-B04C-84F730F65D37}" destId="{CA57A9AC-811D-41B5-BA62-1675C39AD1A5}" srcOrd="13" destOrd="0" presId="urn:microsoft.com/office/officeart/2005/8/layout/equation1"/>
    <dgm:cxn modelId="{74299DD1-12A9-4193-8B0A-E5B4C58A5D4B}" type="presParOf" srcId="{670B754E-C896-4088-B04C-84F730F65D37}" destId="{F6EF7D04-C3C9-4740-BF2D-52E8FD05D7E2}" srcOrd="14" destOrd="0" presId="urn:microsoft.com/office/officeart/2005/8/layout/equation1"/>
    <dgm:cxn modelId="{EDABA8A5-AA37-41BE-8267-F31EDF3EBFDE}" type="presParOf" srcId="{670B754E-C896-4088-B04C-84F730F65D37}" destId="{4613585F-B1B0-45A9-89F7-2F279129476F}" srcOrd="15" destOrd="0" presId="urn:microsoft.com/office/officeart/2005/8/layout/equation1"/>
    <dgm:cxn modelId="{9180130B-8C02-426F-B601-3E4E8DE094C8}" type="presParOf" srcId="{670B754E-C896-4088-B04C-84F730F65D37}" destId="{03FA384B-8606-446F-B863-7C9891326A78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E5DEB1-F32D-42B2-B82F-BAA4139BADD7}" type="doc">
      <dgm:prSet loTypeId="urn:microsoft.com/office/officeart/2005/8/layout/equation1" loCatId="relationship" qsTypeId="urn:microsoft.com/office/officeart/2005/8/quickstyle/simple1" qsCatId="simple" csTypeId="urn:microsoft.com/office/officeart/2005/8/colors/accent3_4" csCatId="accent3" phldr="1"/>
      <dgm:spPr/>
    </dgm:pt>
    <dgm:pt modelId="{0B1EAAB9-2035-432F-8648-8262700522E9}">
      <dgm:prSet phldrT="[Κείμενο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b="1" dirty="0" smtClean="0"/>
            <a:t>26.167</a:t>
          </a:r>
          <a:endParaRPr lang="el-GR" b="1" dirty="0"/>
        </a:p>
      </dgm:t>
    </dgm:pt>
    <dgm:pt modelId="{09B87D00-31B8-44E2-89D1-9EACEA7E6B95}" type="parTrans" cxnId="{BA9CD194-D51A-45BE-870D-0383F0AC7475}">
      <dgm:prSet/>
      <dgm:spPr/>
      <dgm:t>
        <a:bodyPr/>
        <a:lstStyle/>
        <a:p>
          <a:endParaRPr lang="el-GR"/>
        </a:p>
      </dgm:t>
    </dgm:pt>
    <dgm:pt modelId="{ABA10E6C-9171-4A6F-98EA-299440B00DAD}" type="sibTrans" cxnId="{BA9CD194-D51A-45BE-870D-0383F0AC7475}">
      <dgm:prSet/>
      <dgm:spPr/>
      <dgm:t>
        <a:bodyPr/>
        <a:lstStyle/>
        <a:p>
          <a:endParaRPr lang="el-GR"/>
        </a:p>
      </dgm:t>
    </dgm:pt>
    <dgm:pt modelId="{1AAAF98C-B376-48DD-B32C-09051C3870C6}">
      <dgm:prSet phldrT="[Κείμενο]"/>
      <dgm:spPr/>
      <dgm:t>
        <a:bodyPr/>
        <a:lstStyle/>
        <a:p>
          <a:r>
            <a:rPr lang="en-US" b="1" dirty="0" smtClean="0">
              <a:latin typeface="Calibri" panose="020F0502020204030204"/>
              <a:ea typeface="+mn-ea"/>
              <a:cs typeface="+mn-cs"/>
            </a:rPr>
            <a:t>66.010</a:t>
          </a:r>
          <a:r>
            <a:rPr lang="el-GR" b="1" dirty="0" smtClean="0">
              <a:latin typeface="Calibri" panose="020F0502020204030204"/>
              <a:ea typeface="+mn-ea"/>
              <a:cs typeface="+mn-cs"/>
            </a:rPr>
            <a:t>  </a:t>
          </a:r>
          <a:endParaRPr lang="el-GR" dirty="0"/>
        </a:p>
      </dgm:t>
    </dgm:pt>
    <dgm:pt modelId="{26D4C00E-9DB9-4920-8D29-65F20A61188F}" type="parTrans" cxnId="{929D74E5-1B2F-4E27-B8CF-8AE5039C9CA8}">
      <dgm:prSet/>
      <dgm:spPr/>
      <dgm:t>
        <a:bodyPr/>
        <a:lstStyle/>
        <a:p>
          <a:endParaRPr lang="el-GR"/>
        </a:p>
      </dgm:t>
    </dgm:pt>
    <dgm:pt modelId="{00C559F7-DF0F-4150-AD11-717B2E191B31}" type="sibTrans" cxnId="{929D74E5-1B2F-4E27-B8CF-8AE5039C9CA8}">
      <dgm:prSet/>
      <dgm:spPr/>
      <dgm:t>
        <a:bodyPr/>
        <a:lstStyle/>
        <a:p>
          <a:endParaRPr lang="el-GR"/>
        </a:p>
      </dgm:t>
    </dgm:pt>
    <dgm:pt modelId="{89627D0D-D094-4C1B-B536-81934CB97AFD}">
      <dgm:prSet phldrT="[Κείμενο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196</a:t>
          </a:r>
          <a:r>
            <a:rPr lang="el-GR" b="1" dirty="0" smtClean="0"/>
            <a:t>.</a:t>
          </a:r>
          <a:r>
            <a:rPr lang="en-US" b="1" dirty="0" smtClean="0"/>
            <a:t>573</a:t>
          </a:r>
          <a:endParaRPr lang="el-GR" b="1" dirty="0" smtClean="0"/>
        </a:p>
        <a:p>
          <a:r>
            <a:rPr lang="el-GR" b="1" dirty="0" smtClean="0"/>
            <a:t>(</a:t>
          </a:r>
          <a:r>
            <a:rPr lang="en-US" b="1" dirty="0" smtClean="0"/>
            <a:t>65</a:t>
          </a:r>
          <a:r>
            <a:rPr lang="el-GR" b="1" dirty="0" smtClean="0"/>
            <a:t>%)</a:t>
          </a:r>
          <a:endParaRPr lang="el-GR" b="1" dirty="0"/>
        </a:p>
      </dgm:t>
    </dgm:pt>
    <dgm:pt modelId="{F3F278CE-F9F5-47FA-863D-8FF2AD44DC61}" type="parTrans" cxnId="{392A0DA3-C0CC-4C63-AF2D-57002FAE89EF}">
      <dgm:prSet/>
      <dgm:spPr/>
      <dgm:t>
        <a:bodyPr/>
        <a:lstStyle/>
        <a:p>
          <a:endParaRPr lang="el-GR"/>
        </a:p>
      </dgm:t>
    </dgm:pt>
    <dgm:pt modelId="{9189D91D-F122-441B-9647-75D2DB5848F3}" type="sibTrans" cxnId="{392A0DA3-C0CC-4C63-AF2D-57002FAE89EF}">
      <dgm:prSet/>
      <dgm:spPr/>
      <dgm:t>
        <a:bodyPr/>
        <a:lstStyle/>
        <a:p>
          <a:endParaRPr lang="el-GR"/>
        </a:p>
      </dgm:t>
    </dgm:pt>
    <dgm:pt modelId="{1210A2A2-C6F6-4766-86CE-9E72EC36EB24}">
      <dgm:prSet phldrT="[Κείμενο]"/>
      <dgm:spPr/>
      <dgm:t>
        <a:bodyPr/>
        <a:lstStyle/>
        <a:p>
          <a:r>
            <a:rPr lang="en-US" b="1" dirty="0" smtClean="0"/>
            <a:t>1.703</a:t>
          </a:r>
          <a:endParaRPr lang="el-GR" b="1" dirty="0"/>
        </a:p>
      </dgm:t>
    </dgm:pt>
    <dgm:pt modelId="{6D1E4ECC-0EF2-4DDD-8E16-FD9EF0DAA118}" type="parTrans" cxnId="{42B6169E-C33D-4DF8-8B19-14E33BE66079}">
      <dgm:prSet/>
      <dgm:spPr/>
      <dgm:t>
        <a:bodyPr/>
        <a:lstStyle/>
        <a:p>
          <a:endParaRPr lang="el-GR"/>
        </a:p>
      </dgm:t>
    </dgm:pt>
    <dgm:pt modelId="{5AC99656-2B89-481A-AB65-EC3F5935ABF5}" type="sibTrans" cxnId="{42B6169E-C33D-4DF8-8B19-14E33BE66079}">
      <dgm:prSet/>
      <dgm:spPr/>
      <dgm:t>
        <a:bodyPr/>
        <a:lstStyle/>
        <a:p>
          <a:endParaRPr lang="el-GR"/>
        </a:p>
      </dgm:t>
    </dgm:pt>
    <dgm:pt modelId="{86F745AB-D2C6-4B68-82A0-00AA8CFA2000}">
      <dgm:prSet phldrT="[Κείμενο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b="1" dirty="0" smtClean="0"/>
            <a:t>75</a:t>
          </a:r>
          <a:r>
            <a:rPr lang="el-GR" b="1" dirty="0" smtClean="0"/>
            <a:t>.</a:t>
          </a:r>
          <a:r>
            <a:rPr lang="en-US" b="1" dirty="0" smtClean="0"/>
            <a:t>693</a:t>
          </a:r>
          <a:endParaRPr lang="el-GR" b="1" dirty="0"/>
        </a:p>
      </dgm:t>
    </dgm:pt>
    <dgm:pt modelId="{AEA5DFCE-A355-40D1-B4EC-5C2C1F556335}" type="parTrans" cxnId="{6E028CF0-7AB9-4344-A62B-C6E91C5C1DB0}">
      <dgm:prSet/>
      <dgm:spPr/>
      <dgm:t>
        <a:bodyPr/>
        <a:lstStyle/>
        <a:p>
          <a:endParaRPr lang="el-GR"/>
        </a:p>
      </dgm:t>
    </dgm:pt>
    <dgm:pt modelId="{B66C0663-5ABF-413B-A48F-BD912106BC2A}" type="sibTrans" cxnId="{6E028CF0-7AB9-4344-A62B-C6E91C5C1DB0}">
      <dgm:prSet/>
      <dgm:spPr/>
      <dgm:t>
        <a:bodyPr/>
        <a:lstStyle/>
        <a:p>
          <a:endParaRPr lang="el-GR"/>
        </a:p>
      </dgm:t>
    </dgm:pt>
    <dgm:pt modelId="{670B754E-C896-4088-B04C-84F730F65D37}" type="pres">
      <dgm:prSet presAssocID="{F4E5DEB1-F32D-42B2-B82F-BAA4139BADD7}" presName="linearFlow" presStyleCnt="0">
        <dgm:presLayoutVars>
          <dgm:dir/>
          <dgm:resizeHandles val="exact"/>
        </dgm:presLayoutVars>
      </dgm:prSet>
      <dgm:spPr/>
    </dgm:pt>
    <dgm:pt modelId="{13DFEB32-BEAA-43D4-8420-832402BA4A34}" type="pres">
      <dgm:prSet presAssocID="{0B1EAAB9-2035-432F-8648-8262700522E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F2E5AE-1D0C-4A77-9682-35C0EAA9275B}" type="pres">
      <dgm:prSet presAssocID="{ABA10E6C-9171-4A6F-98EA-299440B00DAD}" presName="spacerL" presStyleCnt="0"/>
      <dgm:spPr/>
    </dgm:pt>
    <dgm:pt modelId="{D3F546A5-5171-4E8A-8EAE-B258473985BC}" type="pres">
      <dgm:prSet presAssocID="{ABA10E6C-9171-4A6F-98EA-299440B00DAD}" presName="sibTrans" presStyleLbl="sibTrans2D1" presStyleIdx="0" presStyleCnt="4"/>
      <dgm:spPr/>
      <dgm:t>
        <a:bodyPr/>
        <a:lstStyle/>
        <a:p>
          <a:endParaRPr lang="el-GR"/>
        </a:p>
      </dgm:t>
    </dgm:pt>
    <dgm:pt modelId="{8DB036C4-F3FC-4780-B6F8-EF9CC4AEAFAA}" type="pres">
      <dgm:prSet presAssocID="{ABA10E6C-9171-4A6F-98EA-299440B00DAD}" presName="spacerR" presStyleCnt="0"/>
      <dgm:spPr/>
    </dgm:pt>
    <dgm:pt modelId="{4A0A71D1-E3BA-4D98-9A49-5CD008C198C4}" type="pres">
      <dgm:prSet presAssocID="{1AAAF98C-B376-48DD-B32C-09051C3870C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51B7A0-8623-41AE-BFC8-768DD75345FA}" type="pres">
      <dgm:prSet presAssocID="{00C559F7-DF0F-4150-AD11-717B2E191B31}" presName="spacerL" presStyleCnt="0"/>
      <dgm:spPr/>
    </dgm:pt>
    <dgm:pt modelId="{FC545151-7CA4-4760-B41B-DC70C9952FFD}" type="pres">
      <dgm:prSet presAssocID="{00C559F7-DF0F-4150-AD11-717B2E191B31}" presName="sibTrans" presStyleLbl="sibTrans2D1" presStyleIdx="1" presStyleCnt="4"/>
      <dgm:spPr/>
      <dgm:t>
        <a:bodyPr/>
        <a:lstStyle/>
        <a:p>
          <a:endParaRPr lang="el-GR"/>
        </a:p>
      </dgm:t>
    </dgm:pt>
    <dgm:pt modelId="{565E511C-3603-4E16-BA14-5A9C9C5EAF48}" type="pres">
      <dgm:prSet presAssocID="{00C559F7-DF0F-4150-AD11-717B2E191B31}" presName="spacerR" presStyleCnt="0"/>
      <dgm:spPr/>
    </dgm:pt>
    <dgm:pt modelId="{9F29C26A-9E9D-4611-902F-DD75C0F7DACA}" type="pres">
      <dgm:prSet presAssocID="{1210A2A2-C6F6-4766-86CE-9E72EC36EB2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0EF22A-1038-4B3E-9D66-C039167674F3}" type="pres">
      <dgm:prSet presAssocID="{5AC99656-2B89-481A-AB65-EC3F5935ABF5}" presName="spacerL" presStyleCnt="0"/>
      <dgm:spPr/>
    </dgm:pt>
    <dgm:pt modelId="{480780DE-7FAD-4527-8675-05E641449FE1}" type="pres">
      <dgm:prSet presAssocID="{5AC99656-2B89-481A-AB65-EC3F5935ABF5}" presName="sibTrans" presStyleLbl="sibTrans2D1" presStyleIdx="2" presStyleCnt="4"/>
      <dgm:spPr/>
      <dgm:t>
        <a:bodyPr/>
        <a:lstStyle/>
        <a:p>
          <a:endParaRPr lang="el-GR"/>
        </a:p>
      </dgm:t>
    </dgm:pt>
    <dgm:pt modelId="{8A3D64DE-44C1-4F96-BB9A-44CCA16F9292}" type="pres">
      <dgm:prSet presAssocID="{5AC99656-2B89-481A-AB65-EC3F5935ABF5}" presName="spacerR" presStyleCnt="0"/>
      <dgm:spPr/>
    </dgm:pt>
    <dgm:pt modelId="{FCD60A63-329F-4616-ACF3-21958455DDB8}" type="pres">
      <dgm:prSet presAssocID="{86F745AB-D2C6-4B68-82A0-00AA8CFA200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A57A9AC-811D-41B5-BA62-1675C39AD1A5}" type="pres">
      <dgm:prSet presAssocID="{B66C0663-5ABF-413B-A48F-BD912106BC2A}" presName="spacerL" presStyleCnt="0"/>
      <dgm:spPr/>
    </dgm:pt>
    <dgm:pt modelId="{F6EF7D04-C3C9-4740-BF2D-52E8FD05D7E2}" type="pres">
      <dgm:prSet presAssocID="{B66C0663-5ABF-413B-A48F-BD912106BC2A}" presName="sibTrans" presStyleLbl="sibTrans2D1" presStyleIdx="3" presStyleCnt="4"/>
      <dgm:spPr/>
      <dgm:t>
        <a:bodyPr/>
        <a:lstStyle/>
        <a:p>
          <a:endParaRPr lang="el-GR"/>
        </a:p>
      </dgm:t>
    </dgm:pt>
    <dgm:pt modelId="{4613585F-B1B0-45A9-89F7-2F279129476F}" type="pres">
      <dgm:prSet presAssocID="{B66C0663-5ABF-413B-A48F-BD912106BC2A}" presName="spacerR" presStyleCnt="0"/>
      <dgm:spPr/>
    </dgm:pt>
    <dgm:pt modelId="{03FA384B-8606-446F-B863-7C9891326A78}" type="pres">
      <dgm:prSet presAssocID="{89627D0D-D094-4C1B-B536-81934CB97AF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3E20262-B2B6-45BF-B581-6F46A4CC1841}" type="presOf" srcId="{F4E5DEB1-F32D-42B2-B82F-BAA4139BADD7}" destId="{670B754E-C896-4088-B04C-84F730F65D37}" srcOrd="0" destOrd="0" presId="urn:microsoft.com/office/officeart/2005/8/layout/equation1"/>
    <dgm:cxn modelId="{9C9BF9DF-859F-4B7A-BDBD-72BB01ADE0A5}" type="presOf" srcId="{5AC99656-2B89-481A-AB65-EC3F5935ABF5}" destId="{480780DE-7FAD-4527-8675-05E641449FE1}" srcOrd="0" destOrd="0" presId="urn:microsoft.com/office/officeart/2005/8/layout/equation1"/>
    <dgm:cxn modelId="{34AE40C2-4AB9-4F4A-9DC7-E0BF8DFA1CC7}" type="presOf" srcId="{86F745AB-D2C6-4B68-82A0-00AA8CFA2000}" destId="{FCD60A63-329F-4616-ACF3-21958455DDB8}" srcOrd="0" destOrd="0" presId="urn:microsoft.com/office/officeart/2005/8/layout/equation1"/>
    <dgm:cxn modelId="{0BAF29A0-B06C-4C2D-8F31-E2D415FAF6CA}" type="presOf" srcId="{00C559F7-DF0F-4150-AD11-717B2E191B31}" destId="{FC545151-7CA4-4760-B41B-DC70C9952FFD}" srcOrd="0" destOrd="0" presId="urn:microsoft.com/office/officeart/2005/8/layout/equation1"/>
    <dgm:cxn modelId="{A16D61EC-1AF8-403B-AE59-D6D6F8D1FB53}" type="presOf" srcId="{B66C0663-5ABF-413B-A48F-BD912106BC2A}" destId="{F6EF7D04-C3C9-4740-BF2D-52E8FD05D7E2}" srcOrd="0" destOrd="0" presId="urn:microsoft.com/office/officeart/2005/8/layout/equation1"/>
    <dgm:cxn modelId="{38376636-8AF2-4B72-9739-33885FA928E3}" type="presOf" srcId="{1AAAF98C-B376-48DD-B32C-09051C3870C6}" destId="{4A0A71D1-E3BA-4D98-9A49-5CD008C198C4}" srcOrd="0" destOrd="0" presId="urn:microsoft.com/office/officeart/2005/8/layout/equation1"/>
    <dgm:cxn modelId="{42B6169E-C33D-4DF8-8B19-14E33BE66079}" srcId="{F4E5DEB1-F32D-42B2-B82F-BAA4139BADD7}" destId="{1210A2A2-C6F6-4766-86CE-9E72EC36EB24}" srcOrd="2" destOrd="0" parTransId="{6D1E4ECC-0EF2-4DDD-8E16-FD9EF0DAA118}" sibTransId="{5AC99656-2B89-481A-AB65-EC3F5935ABF5}"/>
    <dgm:cxn modelId="{929D74E5-1B2F-4E27-B8CF-8AE5039C9CA8}" srcId="{F4E5DEB1-F32D-42B2-B82F-BAA4139BADD7}" destId="{1AAAF98C-B376-48DD-B32C-09051C3870C6}" srcOrd="1" destOrd="0" parTransId="{26D4C00E-9DB9-4920-8D29-65F20A61188F}" sibTransId="{00C559F7-DF0F-4150-AD11-717B2E191B31}"/>
    <dgm:cxn modelId="{3D1E4100-19DA-4491-A3FB-05311910DDA8}" type="presOf" srcId="{0B1EAAB9-2035-432F-8648-8262700522E9}" destId="{13DFEB32-BEAA-43D4-8420-832402BA4A34}" srcOrd="0" destOrd="0" presId="urn:microsoft.com/office/officeart/2005/8/layout/equation1"/>
    <dgm:cxn modelId="{392A0DA3-C0CC-4C63-AF2D-57002FAE89EF}" srcId="{F4E5DEB1-F32D-42B2-B82F-BAA4139BADD7}" destId="{89627D0D-D094-4C1B-B536-81934CB97AFD}" srcOrd="4" destOrd="0" parTransId="{F3F278CE-F9F5-47FA-863D-8FF2AD44DC61}" sibTransId="{9189D91D-F122-441B-9647-75D2DB5848F3}"/>
    <dgm:cxn modelId="{BA9CD194-D51A-45BE-870D-0383F0AC7475}" srcId="{F4E5DEB1-F32D-42B2-B82F-BAA4139BADD7}" destId="{0B1EAAB9-2035-432F-8648-8262700522E9}" srcOrd="0" destOrd="0" parTransId="{09B87D00-31B8-44E2-89D1-9EACEA7E6B95}" sibTransId="{ABA10E6C-9171-4A6F-98EA-299440B00DAD}"/>
    <dgm:cxn modelId="{815884F1-F9A6-4A90-964B-98F56A8DDC9C}" type="presOf" srcId="{1210A2A2-C6F6-4766-86CE-9E72EC36EB24}" destId="{9F29C26A-9E9D-4611-902F-DD75C0F7DACA}" srcOrd="0" destOrd="0" presId="urn:microsoft.com/office/officeart/2005/8/layout/equation1"/>
    <dgm:cxn modelId="{6E028CF0-7AB9-4344-A62B-C6E91C5C1DB0}" srcId="{F4E5DEB1-F32D-42B2-B82F-BAA4139BADD7}" destId="{86F745AB-D2C6-4B68-82A0-00AA8CFA2000}" srcOrd="3" destOrd="0" parTransId="{AEA5DFCE-A355-40D1-B4EC-5C2C1F556335}" sibTransId="{B66C0663-5ABF-413B-A48F-BD912106BC2A}"/>
    <dgm:cxn modelId="{5019C8A0-0D02-4FFF-8147-FABAEF03630B}" type="presOf" srcId="{ABA10E6C-9171-4A6F-98EA-299440B00DAD}" destId="{D3F546A5-5171-4E8A-8EAE-B258473985BC}" srcOrd="0" destOrd="0" presId="urn:microsoft.com/office/officeart/2005/8/layout/equation1"/>
    <dgm:cxn modelId="{5307F9BA-050D-44A4-8910-A6B78F702BCF}" type="presOf" srcId="{89627D0D-D094-4C1B-B536-81934CB97AFD}" destId="{03FA384B-8606-446F-B863-7C9891326A78}" srcOrd="0" destOrd="0" presId="urn:microsoft.com/office/officeart/2005/8/layout/equation1"/>
    <dgm:cxn modelId="{60EFD231-9007-4D76-8897-FB24BFA0A378}" type="presParOf" srcId="{670B754E-C896-4088-B04C-84F730F65D37}" destId="{13DFEB32-BEAA-43D4-8420-832402BA4A34}" srcOrd="0" destOrd="0" presId="urn:microsoft.com/office/officeart/2005/8/layout/equation1"/>
    <dgm:cxn modelId="{A21AA406-6AAC-4CBF-B6FD-D171A7C963FE}" type="presParOf" srcId="{670B754E-C896-4088-B04C-84F730F65D37}" destId="{3CF2E5AE-1D0C-4A77-9682-35C0EAA9275B}" srcOrd="1" destOrd="0" presId="urn:microsoft.com/office/officeart/2005/8/layout/equation1"/>
    <dgm:cxn modelId="{A190396C-6579-428E-84CF-2C1CFB2898E6}" type="presParOf" srcId="{670B754E-C896-4088-B04C-84F730F65D37}" destId="{D3F546A5-5171-4E8A-8EAE-B258473985BC}" srcOrd="2" destOrd="0" presId="urn:microsoft.com/office/officeart/2005/8/layout/equation1"/>
    <dgm:cxn modelId="{096D0228-6B38-4AB8-9C14-DAFC5D235CF5}" type="presParOf" srcId="{670B754E-C896-4088-B04C-84F730F65D37}" destId="{8DB036C4-F3FC-4780-B6F8-EF9CC4AEAFAA}" srcOrd="3" destOrd="0" presId="urn:microsoft.com/office/officeart/2005/8/layout/equation1"/>
    <dgm:cxn modelId="{6AF2513D-9E7E-4055-A583-C432DA225444}" type="presParOf" srcId="{670B754E-C896-4088-B04C-84F730F65D37}" destId="{4A0A71D1-E3BA-4D98-9A49-5CD008C198C4}" srcOrd="4" destOrd="0" presId="urn:microsoft.com/office/officeart/2005/8/layout/equation1"/>
    <dgm:cxn modelId="{1DC96891-C6B8-4B93-8530-174DF0C890A4}" type="presParOf" srcId="{670B754E-C896-4088-B04C-84F730F65D37}" destId="{2B51B7A0-8623-41AE-BFC8-768DD75345FA}" srcOrd="5" destOrd="0" presId="urn:microsoft.com/office/officeart/2005/8/layout/equation1"/>
    <dgm:cxn modelId="{4BA03791-936D-4DA4-9BC2-C5E898BC8356}" type="presParOf" srcId="{670B754E-C896-4088-B04C-84F730F65D37}" destId="{FC545151-7CA4-4760-B41B-DC70C9952FFD}" srcOrd="6" destOrd="0" presId="urn:microsoft.com/office/officeart/2005/8/layout/equation1"/>
    <dgm:cxn modelId="{0E84DB43-FCC0-49E7-918A-899EAADBBDC2}" type="presParOf" srcId="{670B754E-C896-4088-B04C-84F730F65D37}" destId="{565E511C-3603-4E16-BA14-5A9C9C5EAF48}" srcOrd="7" destOrd="0" presId="urn:microsoft.com/office/officeart/2005/8/layout/equation1"/>
    <dgm:cxn modelId="{3C24F468-51FA-43ED-8EDC-43DE2014765E}" type="presParOf" srcId="{670B754E-C896-4088-B04C-84F730F65D37}" destId="{9F29C26A-9E9D-4611-902F-DD75C0F7DACA}" srcOrd="8" destOrd="0" presId="urn:microsoft.com/office/officeart/2005/8/layout/equation1"/>
    <dgm:cxn modelId="{7E648EF4-4572-44A8-959C-1599553FCCBD}" type="presParOf" srcId="{670B754E-C896-4088-B04C-84F730F65D37}" destId="{AB0EF22A-1038-4B3E-9D66-C039167674F3}" srcOrd="9" destOrd="0" presId="urn:microsoft.com/office/officeart/2005/8/layout/equation1"/>
    <dgm:cxn modelId="{2BD09311-597D-4DD3-9C0B-FA1DAF8A89FF}" type="presParOf" srcId="{670B754E-C896-4088-B04C-84F730F65D37}" destId="{480780DE-7FAD-4527-8675-05E641449FE1}" srcOrd="10" destOrd="0" presId="urn:microsoft.com/office/officeart/2005/8/layout/equation1"/>
    <dgm:cxn modelId="{C7FA7CAF-615F-40E0-971B-EC30A841C8B2}" type="presParOf" srcId="{670B754E-C896-4088-B04C-84F730F65D37}" destId="{8A3D64DE-44C1-4F96-BB9A-44CCA16F9292}" srcOrd="11" destOrd="0" presId="urn:microsoft.com/office/officeart/2005/8/layout/equation1"/>
    <dgm:cxn modelId="{85945688-14B9-4FED-B8E8-705370E3FC3F}" type="presParOf" srcId="{670B754E-C896-4088-B04C-84F730F65D37}" destId="{FCD60A63-329F-4616-ACF3-21958455DDB8}" srcOrd="12" destOrd="0" presId="urn:microsoft.com/office/officeart/2005/8/layout/equation1"/>
    <dgm:cxn modelId="{834DF83C-D3B5-46AD-93D0-1867CD05DC13}" type="presParOf" srcId="{670B754E-C896-4088-B04C-84F730F65D37}" destId="{CA57A9AC-811D-41B5-BA62-1675C39AD1A5}" srcOrd="13" destOrd="0" presId="urn:microsoft.com/office/officeart/2005/8/layout/equation1"/>
    <dgm:cxn modelId="{393A130B-6237-4F1A-88B0-88287D858411}" type="presParOf" srcId="{670B754E-C896-4088-B04C-84F730F65D37}" destId="{F6EF7D04-C3C9-4740-BF2D-52E8FD05D7E2}" srcOrd="14" destOrd="0" presId="urn:microsoft.com/office/officeart/2005/8/layout/equation1"/>
    <dgm:cxn modelId="{47205FA4-F920-4CC8-9E2C-8CDD3E1C70AF}" type="presParOf" srcId="{670B754E-C896-4088-B04C-84F730F65D37}" destId="{4613585F-B1B0-45A9-89F7-2F279129476F}" srcOrd="15" destOrd="0" presId="urn:microsoft.com/office/officeart/2005/8/layout/equation1"/>
    <dgm:cxn modelId="{2D095016-063A-42AC-B872-CBA245E95066}" type="presParOf" srcId="{670B754E-C896-4088-B04C-84F730F65D37}" destId="{03FA384B-8606-446F-B863-7C9891326A78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E450C-80C2-423B-94B7-4E580CD100A9}">
      <dsp:nvSpPr>
        <dsp:cNvPr id="0" name=""/>
        <dsp:cNvSpPr/>
      </dsp:nvSpPr>
      <dsp:spPr>
        <a:xfrm>
          <a:off x="712192" y="0"/>
          <a:ext cx="4048224" cy="4048224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accent5">
                  <a:lumMod val="50000"/>
                </a:schemeClr>
              </a:solidFill>
            </a:rPr>
            <a:t>Απασχολούμενοι που δεν εργάζονταν με κρατική εντολή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accent5">
                  <a:lumMod val="50000"/>
                </a:schemeClr>
              </a:solidFill>
            </a:rPr>
            <a:t>(690.218)  </a:t>
          </a:r>
        </a:p>
      </dsp:txBody>
      <dsp:txXfrm>
        <a:off x="1673645" y="303616"/>
        <a:ext cx="2125317" cy="688198"/>
      </dsp:txXfrm>
    </dsp:sp>
    <dsp:sp modelId="{45CBDC0E-8BC3-4755-A7B9-7A928DA2E474}">
      <dsp:nvSpPr>
        <dsp:cNvPr id="0" name=""/>
        <dsp:cNvSpPr/>
      </dsp:nvSpPr>
      <dsp:spPr>
        <a:xfrm>
          <a:off x="1676165" y="1907968"/>
          <a:ext cx="2140255" cy="2140255"/>
        </a:xfrm>
        <a:prstGeom prst="ellipse">
          <a:avLst/>
        </a:prstGeom>
        <a:solidFill>
          <a:schemeClr val="accent5">
            <a:lumMod val="75000"/>
          </a:schemeClr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>
              <a:solidFill>
                <a:schemeClr val="bg1"/>
              </a:solidFill>
            </a:rPr>
            <a:t>Επιστρέφουν στην εργασία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</a:t>
          </a: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057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bg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chemeClr val="bg1"/>
              </a:solidFill>
              <a:latin typeface="+mn-lt"/>
            </a:rPr>
            <a:t>45 % </a:t>
          </a:r>
          <a:endParaRPr lang="el-GR" sz="1600" b="1" kern="1200" dirty="0">
            <a:solidFill>
              <a:schemeClr val="bg1"/>
            </a:solidFill>
            <a:latin typeface="+mn-lt"/>
          </a:endParaRPr>
        </a:p>
      </dsp:txBody>
      <dsp:txXfrm>
        <a:off x="1989598" y="2443032"/>
        <a:ext cx="1513389" cy="10701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E450C-80C2-423B-94B7-4E580CD100A9}">
      <dsp:nvSpPr>
        <dsp:cNvPr id="0" name=""/>
        <dsp:cNvSpPr/>
      </dsp:nvSpPr>
      <dsp:spPr>
        <a:xfrm>
          <a:off x="1000224" y="0"/>
          <a:ext cx="4048224" cy="4048224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solidFill>
                <a:schemeClr val="accent6">
                  <a:lumMod val="50000"/>
                </a:schemeClr>
              </a:solidFill>
            </a:rPr>
            <a:t>Εμπορικές Επιχειρήσεις </a:t>
          </a:r>
          <a:r>
            <a:rPr lang="el-GR" sz="1400" b="1" kern="1200" dirty="0">
              <a:solidFill>
                <a:schemeClr val="accent6">
                  <a:lumMod val="50000"/>
                </a:schemeClr>
              </a:solidFill>
            </a:rPr>
            <a:t>των οποίων ανεστάλη η λειτουργία με κρατική εντολή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>
              <a:solidFill>
                <a:schemeClr val="accent6">
                  <a:lumMod val="50000"/>
                </a:schemeClr>
              </a:solidFill>
            </a:rPr>
            <a:t>(260.633)  </a:t>
          </a:r>
        </a:p>
      </dsp:txBody>
      <dsp:txXfrm>
        <a:off x="1961677" y="303616"/>
        <a:ext cx="2125317" cy="688198"/>
      </dsp:txXfrm>
    </dsp:sp>
    <dsp:sp modelId="{45CBDC0E-8BC3-4755-A7B9-7A928DA2E474}">
      <dsp:nvSpPr>
        <dsp:cNvPr id="0" name=""/>
        <dsp:cNvSpPr/>
      </dsp:nvSpPr>
      <dsp:spPr>
        <a:xfrm>
          <a:off x="1964197" y="1907968"/>
          <a:ext cx="2140255" cy="2140255"/>
        </a:xfrm>
        <a:prstGeom prst="ellipse">
          <a:avLst/>
        </a:prstGeom>
        <a:solidFill>
          <a:schemeClr val="accent4">
            <a:lumMod val="75000"/>
          </a:schemeClr>
        </a:solidFill>
        <a:ln w="38100" cap="flat" cmpd="sng" algn="ctr">
          <a:solidFill>
            <a:prstClr val="whit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Επαναλειτουργούν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77.</a:t>
          </a:r>
          <a:r>
            <a:rPr lang="en-US" sz="13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396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30% </a:t>
          </a:r>
          <a:endParaRPr lang="el-GR" sz="16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2277630" y="2443032"/>
        <a:ext cx="1513389" cy="10701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FEB32-BEAA-43D4-8420-832402BA4A34}">
      <dsp:nvSpPr>
        <dsp:cNvPr id="0" name=""/>
        <dsp:cNvSpPr/>
      </dsp:nvSpPr>
      <dsp:spPr>
        <a:xfrm>
          <a:off x="8698" y="129795"/>
          <a:ext cx="1175069" cy="11750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68.523</a:t>
          </a:r>
          <a:endParaRPr lang="el-GR" sz="1800" b="1" kern="1200" dirty="0"/>
        </a:p>
      </dsp:txBody>
      <dsp:txXfrm>
        <a:off x="180783" y="301880"/>
        <a:ext cx="830899" cy="830899"/>
      </dsp:txXfrm>
    </dsp:sp>
    <dsp:sp modelId="{D3F546A5-5171-4E8A-8EAE-B258473985BC}">
      <dsp:nvSpPr>
        <dsp:cNvPr id="0" name=""/>
        <dsp:cNvSpPr/>
      </dsp:nvSpPr>
      <dsp:spPr>
        <a:xfrm>
          <a:off x="1279184" y="376560"/>
          <a:ext cx="681540" cy="681540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1369522" y="637181"/>
        <a:ext cx="500864" cy="160298"/>
      </dsp:txXfrm>
    </dsp:sp>
    <dsp:sp modelId="{4A0A71D1-E3BA-4D98-9A49-5CD008C198C4}">
      <dsp:nvSpPr>
        <dsp:cNvPr id="0" name=""/>
        <dsp:cNvSpPr/>
      </dsp:nvSpPr>
      <dsp:spPr>
        <a:xfrm>
          <a:off x="2056140" y="129795"/>
          <a:ext cx="1175069" cy="1175069"/>
        </a:xfrm>
        <a:prstGeom prst="ellipse">
          <a:avLst/>
        </a:prstGeom>
        <a:solidFill>
          <a:schemeClr val="accent4">
            <a:hueOff val="-428566"/>
            <a:satOff val="3630"/>
            <a:lumOff val="-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smtClean="0">
              <a:latin typeface="Calibri" panose="020F0502020204030204"/>
              <a:ea typeface="+mn-ea"/>
              <a:cs typeface="+mn-cs"/>
            </a:rPr>
            <a:t>155.962  </a:t>
          </a:r>
          <a:endParaRPr lang="el-GR" sz="1800" kern="1200" dirty="0"/>
        </a:p>
      </dsp:txBody>
      <dsp:txXfrm>
        <a:off x="2228225" y="301880"/>
        <a:ext cx="830899" cy="830899"/>
      </dsp:txXfrm>
    </dsp:sp>
    <dsp:sp modelId="{FC545151-7CA4-4760-B41B-DC70C9952FFD}">
      <dsp:nvSpPr>
        <dsp:cNvPr id="0" name=""/>
        <dsp:cNvSpPr/>
      </dsp:nvSpPr>
      <dsp:spPr>
        <a:xfrm>
          <a:off x="3326625" y="376560"/>
          <a:ext cx="681540" cy="681540"/>
        </a:xfrm>
        <a:prstGeom prst="mathPlus">
          <a:avLst/>
        </a:prstGeom>
        <a:solidFill>
          <a:schemeClr val="accent4">
            <a:hueOff val="-571422"/>
            <a:satOff val="4840"/>
            <a:lumOff val="-209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3416963" y="637181"/>
        <a:ext cx="500864" cy="160298"/>
      </dsp:txXfrm>
    </dsp:sp>
    <dsp:sp modelId="{9F29C26A-9E9D-4611-902F-DD75C0F7DACA}">
      <dsp:nvSpPr>
        <dsp:cNvPr id="0" name=""/>
        <dsp:cNvSpPr/>
      </dsp:nvSpPr>
      <dsp:spPr>
        <a:xfrm>
          <a:off x="4103582" y="129795"/>
          <a:ext cx="1175069" cy="1175069"/>
        </a:xfrm>
        <a:prstGeom prst="ellipse">
          <a:avLst/>
        </a:prstGeom>
        <a:solidFill>
          <a:schemeClr val="accent4">
            <a:hueOff val="-857132"/>
            <a:satOff val="7260"/>
            <a:lumOff val="-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6.669</a:t>
          </a:r>
          <a:endParaRPr lang="el-GR" sz="1800" b="1" kern="1200" dirty="0"/>
        </a:p>
      </dsp:txBody>
      <dsp:txXfrm>
        <a:off x="4275667" y="301880"/>
        <a:ext cx="830899" cy="830899"/>
      </dsp:txXfrm>
    </dsp:sp>
    <dsp:sp modelId="{480780DE-7FAD-4527-8675-05E641449FE1}">
      <dsp:nvSpPr>
        <dsp:cNvPr id="0" name=""/>
        <dsp:cNvSpPr/>
      </dsp:nvSpPr>
      <dsp:spPr>
        <a:xfrm>
          <a:off x="5374067" y="376560"/>
          <a:ext cx="681540" cy="681540"/>
        </a:xfrm>
        <a:prstGeom prst="mathPlus">
          <a:avLst/>
        </a:prstGeom>
        <a:solidFill>
          <a:schemeClr val="accent4">
            <a:hueOff val="-1142843"/>
            <a:satOff val="9680"/>
            <a:lumOff val="-41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5464405" y="637181"/>
        <a:ext cx="500864" cy="160298"/>
      </dsp:txXfrm>
    </dsp:sp>
    <dsp:sp modelId="{FCD60A63-329F-4616-ACF3-21958455DDB8}">
      <dsp:nvSpPr>
        <dsp:cNvPr id="0" name=""/>
        <dsp:cNvSpPr/>
      </dsp:nvSpPr>
      <dsp:spPr>
        <a:xfrm>
          <a:off x="6151023" y="129795"/>
          <a:ext cx="1175069" cy="1175069"/>
        </a:xfrm>
        <a:prstGeom prst="ellipse">
          <a:avLst/>
        </a:prstGeom>
        <a:solidFill>
          <a:schemeClr val="accent4">
            <a:hueOff val="-1285698"/>
            <a:satOff val="10890"/>
            <a:lumOff val="-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300.388</a:t>
          </a:r>
          <a:endParaRPr lang="el-GR" sz="1800" b="1" kern="1200" dirty="0"/>
        </a:p>
      </dsp:txBody>
      <dsp:txXfrm>
        <a:off x="6323108" y="301880"/>
        <a:ext cx="830899" cy="830899"/>
      </dsp:txXfrm>
    </dsp:sp>
    <dsp:sp modelId="{F6EF7D04-C3C9-4740-BF2D-52E8FD05D7E2}">
      <dsp:nvSpPr>
        <dsp:cNvPr id="0" name=""/>
        <dsp:cNvSpPr/>
      </dsp:nvSpPr>
      <dsp:spPr>
        <a:xfrm>
          <a:off x="7421509" y="376560"/>
          <a:ext cx="681540" cy="681540"/>
        </a:xfrm>
        <a:prstGeom prst="mathEqual">
          <a:avLst/>
        </a:prstGeom>
        <a:solidFill>
          <a:schemeClr val="accent4">
            <a:hueOff val="-1714265"/>
            <a:satOff val="14520"/>
            <a:lumOff val="-627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700" kern="1200"/>
        </a:p>
      </dsp:txBody>
      <dsp:txXfrm>
        <a:off x="7511847" y="516957"/>
        <a:ext cx="500864" cy="400746"/>
      </dsp:txXfrm>
    </dsp:sp>
    <dsp:sp modelId="{03FA384B-8606-446F-B863-7C9891326A78}">
      <dsp:nvSpPr>
        <dsp:cNvPr id="0" name=""/>
        <dsp:cNvSpPr/>
      </dsp:nvSpPr>
      <dsp:spPr>
        <a:xfrm>
          <a:off x="8198465" y="129795"/>
          <a:ext cx="1175069" cy="1175069"/>
        </a:xfrm>
        <a:prstGeom prst="ellipse">
          <a:avLst/>
        </a:prstGeom>
        <a:solidFill>
          <a:schemeClr val="accent4">
            <a:hueOff val="-1714265"/>
            <a:satOff val="14520"/>
            <a:lumOff val="-6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53</a:t>
          </a:r>
          <a:r>
            <a:rPr lang="en-US" sz="1800" b="1" kern="1200" dirty="0" smtClean="0"/>
            <a:t>1</a:t>
          </a:r>
          <a:r>
            <a:rPr lang="el-GR" sz="1800" b="1" kern="1200" dirty="0" smtClean="0"/>
            <a:t>.</a:t>
          </a:r>
          <a:r>
            <a:rPr lang="en-US" sz="1800" b="1" kern="1200" dirty="0" smtClean="0"/>
            <a:t>542</a:t>
          </a:r>
          <a:endParaRPr lang="el-GR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(77%)</a:t>
          </a:r>
          <a:endParaRPr lang="el-GR" sz="1800" b="1" kern="1200" dirty="0"/>
        </a:p>
      </dsp:txBody>
      <dsp:txXfrm>
        <a:off x="8370550" y="301880"/>
        <a:ext cx="830899" cy="8308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FEB32-BEAA-43D4-8420-832402BA4A34}">
      <dsp:nvSpPr>
        <dsp:cNvPr id="0" name=""/>
        <dsp:cNvSpPr/>
      </dsp:nvSpPr>
      <dsp:spPr>
        <a:xfrm>
          <a:off x="8698" y="129795"/>
          <a:ext cx="1175069" cy="1175069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26.167</a:t>
          </a:r>
          <a:endParaRPr lang="el-GR" sz="1800" b="1" kern="1200" dirty="0"/>
        </a:p>
      </dsp:txBody>
      <dsp:txXfrm>
        <a:off x="180783" y="301880"/>
        <a:ext cx="830899" cy="830899"/>
      </dsp:txXfrm>
    </dsp:sp>
    <dsp:sp modelId="{D3F546A5-5171-4E8A-8EAE-B258473985BC}">
      <dsp:nvSpPr>
        <dsp:cNvPr id="0" name=""/>
        <dsp:cNvSpPr/>
      </dsp:nvSpPr>
      <dsp:spPr>
        <a:xfrm>
          <a:off x="1279184" y="376560"/>
          <a:ext cx="681540" cy="681540"/>
        </a:xfrm>
        <a:prstGeom prst="mathPlus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1369522" y="637181"/>
        <a:ext cx="500864" cy="160298"/>
      </dsp:txXfrm>
    </dsp:sp>
    <dsp:sp modelId="{4A0A71D1-E3BA-4D98-9A49-5CD008C198C4}">
      <dsp:nvSpPr>
        <dsp:cNvPr id="0" name=""/>
        <dsp:cNvSpPr/>
      </dsp:nvSpPr>
      <dsp:spPr>
        <a:xfrm>
          <a:off x="2056140" y="129795"/>
          <a:ext cx="1175069" cy="1175069"/>
        </a:xfrm>
        <a:prstGeom prst="ellipse">
          <a:avLst/>
        </a:prstGeom>
        <a:solidFill>
          <a:schemeClr val="accent3">
            <a:shade val="50000"/>
            <a:hueOff val="242183"/>
            <a:satOff val="-6378"/>
            <a:lumOff val="181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/>
              <a:ea typeface="+mn-ea"/>
              <a:cs typeface="+mn-cs"/>
            </a:rPr>
            <a:t>66.010</a:t>
          </a:r>
          <a:r>
            <a:rPr lang="el-GR" sz="1800" b="1" kern="1200" dirty="0" smtClean="0">
              <a:latin typeface="Calibri" panose="020F0502020204030204"/>
              <a:ea typeface="+mn-ea"/>
              <a:cs typeface="+mn-cs"/>
            </a:rPr>
            <a:t>  </a:t>
          </a:r>
          <a:endParaRPr lang="el-GR" sz="1800" kern="1200" dirty="0"/>
        </a:p>
      </dsp:txBody>
      <dsp:txXfrm>
        <a:off x="2228225" y="301880"/>
        <a:ext cx="830899" cy="830899"/>
      </dsp:txXfrm>
    </dsp:sp>
    <dsp:sp modelId="{FC545151-7CA4-4760-B41B-DC70C9952FFD}">
      <dsp:nvSpPr>
        <dsp:cNvPr id="0" name=""/>
        <dsp:cNvSpPr/>
      </dsp:nvSpPr>
      <dsp:spPr>
        <a:xfrm>
          <a:off x="3326625" y="376560"/>
          <a:ext cx="681540" cy="681540"/>
        </a:xfrm>
        <a:prstGeom prst="mathPlus">
          <a:avLst/>
        </a:prstGeom>
        <a:solidFill>
          <a:schemeClr val="accent3">
            <a:shade val="90000"/>
            <a:hueOff val="312364"/>
            <a:satOff val="-7168"/>
            <a:lumOff val="17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3416963" y="637181"/>
        <a:ext cx="500864" cy="160298"/>
      </dsp:txXfrm>
    </dsp:sp>
    <dsp:sp modelId="{9F29C26A-9E9D-4611-902F-DD75C0F7DACA}">
      <dsp:nvSpPr>
        <dsp:cNvPr id="0" name=""/>
        <dsp:cNvSpPr/>
      </dsp:nvSpPr>
      <dsp:spPr>
        <a:xfrm>
          <a:off x="4103582" y="129795"/>
          <a:ext cx="1175069" cy="1175069"/>
        </a:xfrm>
        <a:prstGeom prst="ellipse">
          <a:avLst/>
        </a:prstGeom>
        <a:solidFill>
          <a:schemeClr val="accent3">
            <a:shade val="50000"/>
            <a:hueOff val="484365"/>
            <a:satOff val="-12755"/>
            <a:lumOff val="362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1.703</a:t>
          </a:r>
          <a:endParaRPr lang="el-GR" sz="1800" b="1" kern="1200" dirty="0"/>
        </a:p>
      </dsp:txBody>
      <dsp:txXfrm>
        <a:off x="4275667" y="301880"/>
        <a:ext cx="830899" cy="830899"/>
      </dsp:txXfrm>
    </dsp:sp>
    <dsp:sp modelId="{480780DE-7FAD-4527-8675-05E641449FE1}">
      <dsp:nvSpPr>
        <dsp:cNvPr id="0" name=""/>
        <dsp:cNvSpPr/>
      </dsp:nvSpPr>
      <dsp:spPr>
        <a:xfrm>
          <a:off x="5374067" y="376560"/>
          <a:ext cx="681540" cy="681540"/>
        </a:xfrm>
        <a:prstGeom prst="mathPlus">
          <a:avLst/>
        </a:prstGeom>
        <a:solidFill>
          <a:schemeClr val="accent3">
            <a:shade val="90000"/>
            <a:hueOff val="624728"/>
            <a:satOff val="-14336"/>
            <a:lumOff val="358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5464405" y="637181"/>
        <a:ext cx="500864" cy="160298"/>
      </dsp:txXfrm>
    </dsp:sp>
    <dsp:sp modelId="{FCD60A63-329F-4616-ACF3-21958455DDB8}">
      <dsp:nvSpPr>
        <dsp:cNvPr id="0" name=""/>
        <dsp:cNvSpPr/>
      </dsp:nvSpPr>
      <dsp:spPr>
        <a:xfrm>
          <a:off x="6151023" y="129795"/>
          <a:ext cx="1175069" cy="1175069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75</a:t>
          </a:r>
          <a:r>
            <a:rPr lang="el-GR" sz="1800" b="1" kern="1200" dirty="0" smtClean="0"/>
            <a:t>.</a:t>
          </a:r>
          <a:r>
            <a:rPr lang="en-US" sz="1800" b="1" kern="1200" dirty="0" smtClean="0"/>
            <a:t>693</a:t>
          </a:r>
          <a:endParaRPr lang="el-GR" sz="1800" b="1" kern="1200" dirty="0"/>
        </a:p>
      </dsp:txBody>
      <dsp:txXfrm>
        <a:off x="6323108" y="301880"/>
        <a:ext cx="830899" cy="830899"/>
      </dsp:txXfrm>
    </dsp:sp>
    <dsp:sp modelId="{F6EF7D04-C3C9-4740-BF2D-52E8FD05D7E2}">
      <dsp:nvSpPr>
        <dsp:cNvPr id="0" name=""/>
        <dsp:cNvSpPr/>
      </dsp:nvSpPr>
      <dsp:spPr>
        <a:xfrm>
          <a:off x="7421509" y="376560"/>
          <a:ext cx="681540" cy="681540"/>
        </a:xfrm>
        <a:prstGeom prst="mathEqual">
          <a:avLst/>
        </a:prstGeom>
        <a:solidFill>
          <a:schemeClr val="accent3">
            <a:shade val="90000"/>
            <a:hueOff val="312364"/>
            <a:satOff val="-7168"/>
            <a:lumOff val="17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700" kern="1200"/>
        </a:p>
      </dsp:txBody>
      <dsp:txXfrm>
        <a:off x="7511847" y="516957"/>
        <a:ext cx="500864" cy="400746"/>
      </dsp:txXfrm>
    </dsp:sp>
    <dsp:sp modelId="{03FA384B-8606-446F-B863-7C9891326A78}">
      <dsp:nvSpPr>
        <dsp:cNvPr id="0" name=""/>
        <dsp:cNvSpPr/>
      </dsp:nvSpPr>
      <dsp:spPr>
        <a:xfrm>
          <a:off x="8198465" y="129795"/>
          <a:ext cx="1175069" cy="1175069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196</a:t>
          </a:r>
          <a:r>
            <a:rPr lang="el-GR" sz="1800" b="1" kern="1200" dirty="0" smtClean="0"/>
            <a:t>.</a:t>
          </a:r>
          <a:r>
            <a:rPr lang="en-US" sz="1800" b="1" kern="1200" dirty="0" smtClean="0"/>
            <a:t>573</a:t>
          </a:r>
          <a:endParaRPr lang="el-GR" sz="1800" b="1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(</a:t>
          </a:r>
          <a:r>
            <a:rPr lang="en-US" sz="1800" b="1" kern="1200" dirty="0" smtClean="0"/>
            <a:t>65</a:t>
          </a:r>
          <a:r>
            <a:rPr lang="el-GR" sz="1800" b="1" kern="1200" dirty="0" smtClean="0"/>
            <a:t>%)</a:t>
          </a:r>
          <a:endParaRPr lang="el-GR" sz="1800" b="1" kern="1200" dirty="0"/>
        </a:p>
      </dsp:txBody>
      <dsp:txXfrm>
        <a:off x="8370550" y="301880"/>
        <a:ext cx="830899" cy="830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A3B39-6645-44E5-92F2-E5D04627421F}" type="datetimeFigureOut">
              <a:rPr lang="en-US" smtClean="0"/>
              <a:pPr/>
              <a:t>5/17/2020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D8022-7039-4A1B-9A6F-B9DE80F89B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94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5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03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2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4F30A7FF-41AE-4625-90F6-A215D681039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211819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2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0EAC3B22-3027-4AD3-B2F7-774EB1A3DDE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746" y="4256883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43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D64DFB17-1D78-4615-80BB-ACA981CE510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217469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67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03042D4C-6D59-4320-8554-FB80E67C1F9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Helvetica Neue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3F752BB3-3FBF-4DF9-A65F-0D1072CA4E8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8934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69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45F10AE6-F43D-4F7F-A4CD-576F78CB2B6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6D75815B-0232-42E4-8D85-8A12C0C931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037753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72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E4812782-A8F0-4271-BB7D-E9AC492BE63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8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775156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74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75C53F8B-B55A-4B93-BE61-3DC9D03FB4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ight Triangle 6"/>
          <p:cNvSpPr/>
          <p:nvPr userDrawn="1"/>
        </p:nvSpPr>
        <p:spPr>
          <a:xfrm rot="10800000">
            <a:off x="112395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3946" y="1268755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" y="431335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2657588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46412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type="obj">
  <p:cSld name="Agenda 1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442912" y="2103121"/>
            <a:ext cx="11306001" cy="4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03433" lvl="0" indent="-31938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Georgia"/>
              <a:buAutoNum type="arabicPeriod"/>
              <a:defRPr sz="2800" b="0">
                <a:solidFill>
                  <a:srgbClr val="464646"/>
                </a:solidFill>
              </a:defRPr>
            </a:lvl1pPr>
            <a:lvl2pPr marL="806867" lvl="1" indent="-201717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Georgia"/>
              <a:buNone/>
              <a:defRPr sz="1599">
                <a:solidFill>
                  <a:srgbClr val="464646"/>
                </a:solidFill>
              </a:defRPr>
            </a:lvl2pPr>
            <a:lvl3pPr marL="1210300" lvl="2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3pPr>
            <a:lvl4pPr marL="1613733" lvl="3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4pPr>
            <a:lvl5pPr marL="2017166" lvl="4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5pPr>
            <a:lvl6pPr marL="2420600" lvl="5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6pPr>
            <a:lvl7pPr marL="2824033" lvl="6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7pPr>
            <a:lvl8pPr marL="3227466" lvl="7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8pPr>
            <a:lvl9pPr marL="3630900" lvl="8" indent="-268956" algn="l">
              <a:lnSpc>
                <a:spcPct val="100000"/>
              </a:lnSpc>
              <a:spcBef>
                <a:spcPts val="667"/>
              </a:spcBef>
              <a:spcAft>
                <a:spcPts val="667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42914" y="432000"/>
            <a:ext cx="11306001" cy="13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100"/>
              <a:buFont typeface="Georgia"/>
              <a:buNone/>
              <a:defRPr sz="2800">
                <a:solidFill>
                  <a:srgbClr val="46464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9984296" y="6492240"/>
            <a:ext cx="17648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9984296" y="6355080"/>
            <a:ext cx="17648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442912" y="6355080"/>
            <a:ext cx="54736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137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170683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5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75C53F8B-B55A-4B93-BE61-3DC9D03FB4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8510" y="262171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77" y="621131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>
            <a:spLocks noChangeAspect="1"/>
          </p:cNvSpPr>
          <p:nvPr userDrawn="1"/>
        </p:nvSpPr>
        <p:spPr>
          <a:xfrm rot="5400000">
            <a:off x="-1304318" y="1304320"/>
            <a:ext cx="6858000" cy="4249363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556" y="682524"/>
            <a:ext cx="1054845" cy="103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83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8226346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xmlns="" id="{391605BD-34C6-4524-992D-CF91BD2E720D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7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B0CFFE79-316F-4696-A586-FCDE0BFB03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28150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4FB3374-B620-492E-A77C-533BA7EC89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Helvetica Neue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2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442DF118-3518-41E0-906A-E7D837842FA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451477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60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23612171-3689-4ED0-972F-F361A4A13E0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6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xmlns="" id="{B63AE5B8-DD09-441C-82CF-6C774ED7E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320932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2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xmlns="" id="{8DDFACA4-F2E3-4B6B-85E8-0343DD6FD5C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2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2710398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0658D61-F113-41E0-811C-7C74417291B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7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033B81CD-5318-413B-81EC-15F21490B0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086929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4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17E7BD6F-17B7-4404-9EAA-FF84918C956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>
                <a:latin typeface="Helvetica Neue"/>
              </a:defRPr>
            </a:lvl1pPr>
            <a:lvl2pPr>
              <a:defRPr sz="2800">
                <a:latin typeface="Helvetica Neue"/>
              </a:defRPr>
            </a:lvl2pPr>
            <a:lvl3pPr>
              <a:defRPr sz="2400">
                <a:latin typeface="Helvetica Neue"/>
              </a:defRPr>
            </a:lvl3pPr>
            <a:lvl4pPr>
              <a:defRPr sz="2000">
                <a:latin typeface="Helvetica Neue"/>
              </a:defRPr>
            </a:lvl4pPr>
            <a:lvl5pPr>
              <a:defRPr sz="2000">
                <a:latin typeface="Helvetica Neue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3447293176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9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F37204ED-F58C-493A-8C81-D0A25DC0C310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ight Triangle 7"/>
          <p:cNvSpPr/>
          <p:nvPr userDrawn="1"/>
        </p:nvSpPr>
        <p:spPr>
          <a:xfrm>
            <a:off x="1" y="5903652"/>
            <a:ext cx="985421" cy="954349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Helvetica Neu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3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4" y="6356352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0" y="6374106"/>
            <a:ext cx="375722" cy="3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3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  <p:sldLayoutId id="214748366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Helvetica Neue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0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3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7.bin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49D387AD-60A4-4DA0-8C2C-DAF13D11BFE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437862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46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EC0822DE-4430-4372-9EB4-9DA2280C6A0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l-GR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3703" y="4113024"/>
            <a:ext cx="7005849" cy="759227"/>
          </a:xfrm>
        </p:spPr>
        <p:txBody>
          <a:bodyPr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4533"/>
            </a:pPr>
            <a: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endParaRPr lang="el-GR" sz="32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8" name="Google Shape;403;p57">
            <a:extLst>
              <a:ext uri="{FF2B5EF4-FFF2-40B4-BE49-F238E27FC236}">
                <a16:creationId xmlns:a16="http://schemas.microsoft.com/office/drawing/2014/main" xmlns="" id="{C1AA2E76-A3F6-4C1E-9D8D-823FAF868AF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042983" y="5099651"/>
            <a:ext cx="3548514" cy="2288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  <a:buSzPts val="2000"/>
            </a:pPr>
            <a:endParaRPr sz="2000" dirty="0"/>
          </a:p>
          <a:p>
            <a:pPr>
              <a:lnSpc>
                <a:spcPct val="100000"/>
              </a:lnSpc>
              <a:buClr>
                <a:schemeClr val="dk1"/>
              </a:buClr>
              <a:buSzPts val="1800"/>
            </a:pPr>
            <a:r>
              <a:rPr lang="en-US" sz="1800" b="1" dirty="0" smtClean="0"/>
              <a:t>1</a:t>
            </a:r>
            <a:r>
              <a:rPr lang="el-GR" sz="1800" b="1" dirty="0" smtClean="0"/>
              <a:t>7</a:t>
            </a:r>
            <a:r>
              <a:rPr lang="el-GR" sz="1800" b="1" baseline="30000" dirty="0" smtClean="0"/>
              <a:t>η</a:t>
            </a:r>
            <a:r>
              <a:rPr lang="el-GR" sz="1800" b="1" dirty="0" smtClean="0"/>
              <a:t> Μαΐου </a:t>
            </a:r>
            <a:r>
              <a:rPr lang="el-GR" sz="1800" b="1" dirty="0"/>
              <a:t>2020</a:t>
            </a:r>
            <a:endParaRPr sz="18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0FB5F26F-C802-49F3-B6B7-0E477571F293}"/>
              </a:ext>
            </a:extLst>
          </p:cNvPr>
          <p:cNvSpPr txBox="1">
            <a:spLocks/>
          </p:cNvSpPr>
          <p:nvPr/>
        </p:nvSpPr>
        <p:spPr>
          <a:xfrm>
            <a:off x="6151001" y="2984317"/>
            <a:ext cx="5484477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25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Επαναφορά της οικονομικής δραστηριότητας</a:t>
            </a: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lang="en-US" sz="2900" dirty="0" smtClean="0">
                <a:solidFill>
                  <a:schemeClr val="accent1">
                    <a:lumMod val="75000"/>
                  </a:schemeClr>
                </a:solidFill>
                <a:latin typeface="Helvetica Neue"/>
                <a:ea typeface="Georgia"/>
                <a:cs typeface="Georgia"/>
                <a:sym typeface="Georgia"/>
              </a:rPr>
              <a:t>3</a:t>
            </a:r>
            <a:r>
              <a:rPr kumimoji="0" lang="el-GR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ο </a:t>
            </a:r>
            <a:r>
              <a:rPr kumimoji="0" lang="el-GR" sz="29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&amp; 4</a:t>
            </a:r>
            <a:r>
              <a:rPr kumimoji="0" lang="el-GR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ο</a:t>
            </a:r>
            <a:r>
              <a:rPr kumimoji="0" lang="el-G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Στάδιο</a:t>
            </a:r>
            <a:endParaRPr kumimoji="0" lang="el-G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(1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8</a:t>
            </a:r>
            <a:r>
              <a:rPr kumimoji="0" lang="el-G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&amp; 25 Μαΐου) 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232846" y="6211669"/>
            <a:ext cx="83342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ea typeface="Arial"/>
                <a:cs typeface="Arial"/>
                <a:sym typeface="Georgia"/>
              </a:rPr>
              <a:t>Υπουργείο Ανάπτυξης και Επενδύσεων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44833" y="670728"/>
            <a:ext cx="5102105" cy="24371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33"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>Σχέδιο σταδιακής αποκλιμάκωσης </a:t>
            </a:r>
            <a:r>
              <a:rPr lang="el-GR" sz="3200" b="1" noProof="0" dirty="0" smtClean="0">
                <a:latin typeface="Helvetica Neue"/>
                <a:ea typeface="Arial"/>
                <a:cs typeface="Arial"/>
                <a:sym typeface="Georgia"/>
              </a:rPr>
              <a:t>των </a:t>
            </a: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>περιοριστικών μέτρων </a:t>
            </a:r>
            <a:b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</a:b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/>
            </a:r>
            <a:b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07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450428" y="2679797"/>
            <a:ext cx="1193498" cy="234940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91.04</a:t>
            </a: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(Βοτανικοί και ζωολογικοί κήποι και φυσικοί βιότοποι) </a:t>
            </a:r>
            <a:endParaRPr lang="el-GR" sz="13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01206" y="2683514"/>
            <a:ext cx="7357197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>
              <a:buClr>
                <a:srgbClr val="000000"/>
              </a:buClr>
              <a:buSzPts val="1200"/>
              <a:buFont typeface="Wingdings" panose="05000000000000000000" pitchFamily="2" charset="2"/>
              <a:buChar char="q"/>
            </a:pPr>
            <a:r>
              <a:rPr lang="el-GR" sz="1600" dirty="0" smtClean="0">
                <a:cs typeface="Arial"/>
              </a:rPr>
              <a:t>Απόσταση 2 μέτρων μεταξύ των  ατόμων.</a:t>
            </a:r>
            <a:endParaRPr lang="el-GR" sz="1600" dirty="0">
              <a:cs typeface="Arial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D2119C86-D972-4A5E-BEE8-C4F70F736D9C}"/>
              </a:ext>
            </a:extLst>
          </p:cNvPr>
          <p:cNvSpPr txBox="1"/>
          <p:nvPr/>
        </p:nvSpPr>
        <p:spPr bwMode="auto">
          <a:xfrm>
            <a:off x="2701204" y="3480335"/>
            <a:ext cx="7357198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SzPct val="75000"/>
              <a:buFont typeface="Wingdings" panose="05000000000000000000" pitchFamily="2" charset="2"/>
              <a:buChar char="q"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Ισχυρή σύσταση μη ιατρικής μάσκας προστασίας.</a:t>
            </a: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A974DD47-E090-4C9C-BEE0-B583524324E9}"/>
              </a:ext>
            </a:extLst>
          </p:cNvPr>
          <p:cNvSpPr txBox="1"/>
          <p:nvPr/>
        </p:nvSpPr>
        <p:spPr bwMode="auto">
          <a:xfrm>
            <a:off x="2701204" y="4290219"/>
            <a:ext cx="7357199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SzPct val="75000"/>
              <a:buFont typeface="Wingdings" panose="05000000000000000000" pitchFamily="2" charset="2"/>
              <a:buChar char="q"/>
            </a:pPr>
            <a:r>
              <a:rPr lang="el-GR" sz="1600" dirty="0" smtClean="0">
                <a:cs typeface="Arial"/>
              </a:rPr>
              <a:t>Δεν επιτρέπονται οι παραστάσεις.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692925" y="2230746"/>
            <a:ext cx="7364647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500" b="1" dirty="0">
                <a:cs typeface="Times New Roman" panose="02020603050405020304" pitchFamily="18" charset="0"/>
              </a:rPr>
              <a:t>Ειδικές </a:t>
            </a:r>
            <a:r>
              <a:rPr lang="el-GR" sz="1500" b="1" dirty="0" smtClean="0">
                <a:cs typeface="Times New Roman" panose="02020603050405020304" pitchFamily="18" charset="0"/>
              </a:rPr>
              <a:t>Ρυθμίσεις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450428" y="2221081"/>
            <a:ext cx="1193668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6DBCA5F-BD25-4148-916C-B3F09EE53A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2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Ζωολογικών Πάρκων &amp; Βοτανικών Κήπων –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3" name="Freeform 268">
            <a:extLst>
              <a:ext uri="{FF2B5EF4-FFF2-40B4-BE49-F238E27FC236}">
                <a16:creationId xmlns:a16="http://schemas.microsoft.com/office/drawing/2014/main" xmlns="" id="{7D1D6044-EC9E-47D5-9055-E95D703C604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730635" y="2876249"/>
            <a:ext cx="571500" cy="571500"/>
          </a:xfrm>
          <a:custGeom>
            <a:avLst/>
            <a:gdLst>
              <a:gd name="T0" fmla="*/ 0 w 297"/>
              <a:gd name="T1" fmla="*/ 0 h 298"/>
              <a:gd name="T2" fmla="*/ 0 w 297"/>
              <a:gd name="T3" fmla="*/ 298 h 298"/>
              <a:gd name="T4" fmla="*/ 138 w 297"/>
              <a:gd name="T5" fmla="*/ 298 h 298"/>
              <a:gd name="T6" fmla="*/ 138 w 297"/>
              <a:gd name="T7" fmla="*/ 236 h 298"/>
              <a:gd name="T8" fmla="*/ 86 w 297"/>
              <a:gd name="T9" fmla="*/ 236 h 298"/>
              <a:gd name="T10" fmla="*/ 122 w 297"/>
              <a:gd name="T11" fmla="*/ 174 h 298"/>
              <a:gd name="T12" fmla="*/ 100 w 297"/>
              <a:gd name="T13" fmla="*/ 174 h 298"/>
              <a:gd name="T14" fmla="*/ 133 w 297"/>
              <a:gd name="T15" fmla="*/ 116 h 298"/>
              <a:gd name="T16" fmla="*/ 113 w 297"/>
              <a:gd name="T17" fmla="*/ 116 h 298"/>
              <a:gd name="T18" fmla="*/ 149 w 297"/>
              <a:gd name="T19" fmla="*/ 55 h 298"/>
              <a:gd name="T20" fmla="*/ 184 w 297"/>
              <a:gd name="T21" fmla="*/ 116 h 298"/>
              <a:gd name="T22" fmla="*/ 165 w 297"/>
              <a:gd name="T23" fmla="*/ 116 h 298"/>
              <a:gd name="T24" fmla="*/ 198 w 297"/>
              <a:gd name="T25" fmla="*/ 174 h 298"/>
              <a:gd name="T26" fmla="*/ 175 w 297"/>
              <a:gd name="T27" fmla="*/ 174 h 298"/>
              <a:gd name="T28" fmla="*/ 211 w 297"/>
              <a:gd name="T29" fmla="*/ 236 h 298"/>
              <a:gd name="T30" fmla="*/ 160 w 297"/>
              <a:gd name="T31" fmla="*/ 236 h 298"/>
              <a:gd name="T32" fmla="*/ 160 w 297"/>
              <a:gd name="T33" fmla="*/ 298 h 298"/>
              <a:gd name="T34" fmla="*/ 297 w 297"/>
              <a:gd name="T35" fmla="*/ 298 h 298"/>
              <a:gd name="T36" fmla="*/ 297 w 297"/>
              <a:gd name="T37" fmla="*/ 0 h 298"/>
              <a:gd name="T38" fmla="*/ 0 w 297"/>
              <a:gd name="T39" fmla="*/ 0 h 298"/>
              <a:gd name="T40" fmla="*/ 284 w 297"/>
              <a:gd name="T41" fmla="*/ 285 h 298"/>
              <a:gd name="T42" fmla="*/ 173 w 297"/>
              <a:gd name="T43" fmla="*/ 285 h 298"/>
              <a:gd name="T44" fmla="*/ 173 w 297"/>
              <a:gd name="T45" fmla="*/ 249 h 298"/>
              <a:gd name="T46" fmla="*/ 233 w 297"/>
              <a:gd name="T47" fmla="*/ 249 h 298"/>
              <a:gd name="T48" fmla="*/ 197 w 297"/>
              <a:gd name="T49" fmla="*/ 187 h 298"/>
              <a:gd name="T50" fmla="*/ 219 w 297"/>
              <a:gd name="T51" fmla="*/ 187 h 298"/>
              <a:gd name="T52" fmla="*/ 186 w 297"/>
              <a:gd name="T53" fmla="*/ 129 h 298"/>
              <a:gd name="T54" fmla="*/ 206 w 297"/>
              <a:gd name="T55" fmla="*/ 129 h 298"/>
              <a:gd name="T56" fmla="*/ 149 w 297"/>
              <a:gd name="T57" fmla="*/ 30 h 298"/>
              <a:gd name="T58" fmla="*/ 92 w 297"/>
              <a:gd name="T59" fmla="*/ 129 h 298"/>
              <a:gd name="T60" fmla="*/ 111 w 297"/>
              <a:gd name="T61" fmla="*/ 129 h 298"/>
              <a:gd name="T62" fmla="*/ 78 w 297"/>
              <a:gd name="T63" fmla="*/ 187 h 298"/>
              <a:gd name="T64" fmla="*/ 100 w 297"/>
              <a:gd name="T65" fmla="*/ 187 h 298"/>
              <a:gd name="T66" fmla="*/ 64 w 297"/>
              <a:gd name="T67" fmla="*/ 249 h 298"/>
              <a:gd name="T68" fmla="*/ 125 w 297"/>
              <a:gd name="T69" fmla="*/ 249 h 298"/>
              <a:gd name="T70" fmla="*/ 125 w 297"/>
              <a:gd name="T71" fmla="*/ 285 h 298"/>
              <a:gd name="T72" fmla="*/ 13 w 297"/>
              <a:gd name="T73" fmla="*/ 285 h 298"/>
              <a:gd name="T74" fmla="*/ 13 w 297"/>
              <a:gd name="T75" fmla="*/ 12 h 298"/>
              <a:gd name="T76" fmla="*/ 284 w 297"/>
              <a:gd name="T77" fmla="*/ 12 h 298"/>
              <a:gd name="T78" fmla="*/ 284 w 297"/>
              <a:gd name="T79" fmla="*/ 28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97" h="298">
                <a:moveTo>
                  <a:pt x="0" y="0"/>
                </a:moveTo>
                <a:lnTo>
                  <a:pt x="0" y="298"/>
                </a:lnTo>
                <a:lnTo>
                  <a:pt x="138" y="298"/>
                </a:lnTo>
                <a:lnTo>
                  <a:pt x="138" y="236"/>
                </a:lnTo>
                <a:lnTo>
                  <a:pt x="86" y="236"/>
                </a:lnTo>
                <a:lnTo>
                  <a:pt x="122" y="174"/>
                </a:lnTo>
                <a:lnTo>
                  <a:pt x="100" y="174"/>
                </a:lnTo>
                <a:lnTo>
                  <a:pt x="133" y="116"/>
                </a:lnTo>
                <a:lnTo>
                  <a:pt x="113" y="116"/>
                </a:lnTo>
                <a:lnTo>
                  <a:pt x="149" y="55"/>
                </a:lnTo>
                <a:lnTo>
                  <a:pt x="184" y="116"/>
                </a:lnTo>
                <a:lnTo>
                  <a:pt x="165" y="116"/>
                </a:lnTo>
                <a:lnTo>
                  <a:pt x="198" y="174"/>
                </a:lnTo>
                <a:lnTo>
                  <a:pt x="175" y="174"/>
                </a:lnTo>
                <a:lnTo>
                  <a:pt x="211" y="236"/>
                </a:lnTo>
                <a:lnTo>
                  <a:pt x="160" y="236"/>
                </a:lnTo>
                <a:lnTo>
                  <a:pt x="160" y="298"/>
                </a:lnTo>
                <a:lnTo>
                  <a:pt x="297" y="298"/>
                </a:lnTo>
                <a:lnTo>
                  <a:pt x="297" y="0"/>
                </a:lnTo>
                <a:lnTo>
                  <a:pt x="0" y="0"/>
                </a:lnTo>
                <a:close/>
                <a:moveTo>
                  <a:pt x="284" y="285"/>
                </a:moveTo>
                <a:lnTo>
                  <a:pt x="173" y="285"/>
                </a:lnTo>
                <a:lnTo>
                  <a:pt x="173" y="249"/>
                </a:lnTo>
                <a:lnTo>
                  <a:pt x="233" y="249"/>
                </a:lnTo>
                <a:lnTo>
                  <a:pt x="197" y="187"/>
                </a:lnTo>
                <a:lnTo>
                  <a:pt x="219" y="187"/>
                </a:lnTo>
                <a:lnTo>
                  <a:pt x="186" y="129"/>
                </a:lnTo>
                <a:lnTo>
                  <a:pt x="206" y="129"/>
                </a:lnTo>
                <a:lnTo>
                  <a:pt x="149" y="30"/>
                </a:lnTo>
                <a:lnTo>
                  <a:pt x="92" y="129"/>
                </a:lnTo>
                <a:lnTo>
                  <a:pt x="111" y="129"/>
                </a:lnTo>
                <a:lnTo>
                  <a:pt x="78" y="187"/>
                </a:lnTo>
                <a:lnTo>
                  <a:pt x="100" y="187"/>
                </a:lnTo>
                <a:lnTo>
                  <a:pt x="64" y="249"/>
                </a:lnTo>
                <a:lnTo>
                  <a:pt x="125" y="249"/>
                </a:lnTo>
                <a:lnTo>
                  <a:pt x="125" y="285"/>
                </a:lnTo>
                <a:lnTo>
                  <a:pt x="13" y="285"/>
                </a:lnTo>
                <a:lnTo>
                  <a:pt x="13" y="12"/>
                </a:lnTo>
                <a:lnTo>
                  <a:pt x="284" y="12"/>
                </a:lnTo>
                <a:lnTo>
                  <a:pt x="284" y="2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2250"/>
          </a:p>
        </p:txBody>
      </p:sp>
    </p:spTree>
    <p:extLst>
      <p:ext uri="{BB962C8B-B14F-4D97-AF65-F5344CB8AC3E}">
        <p14:creationId xmlns:p14="http://schemas.microsoft.com/office/powerpoint/2010/main" val="233731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01206" y="2593876"/>
            <a:ext cx="7588200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l-GR" sz="1400" dirty="0" smtClean="0"/>
              <a:t>Ο </a:t>
            </a:r>
            <a:r>
              <a:rPr lang="el-GR" sz="1400" b="1" dirty="0"/>
              <a:t>μέγιστος επιτρεπόμενος αριθμός πελατών </a:t>
            </a:r>
            <a:r>
              <a:rPr lang="el-GR" sz="1400" dirty="0"/>
              <a:t>ορίζεται ως ο αριθμός που προκύπτει από την αναλογία </a:t>
            </a:r>
            <a:r>
              <a:rPr lang="el-GR" sz="1400" dirty="0" smtClean="0"/>
              <a:t>ενός πελάτη </a:t>
            </a:r>
            <a:r>
              <a:rPr lang="el-GR" sz="1400" b="1" dirty="0"/>
              <a:t>ανα 2 τ.μ. συνολικής ωφέλιμης επιτρεπόμενης επιφάνειας λειτουργίας (ΣΩΕΕΛ). </a:t>
            </a: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xmlns="" id="{D2119C86-D972-4A5E-BEE8-C4F70F736D9C}"/>
              </a:ext>
            </a:extLst>
          </p:cNvPr>
          <p:cNvSpPr txBox="1"/>
          <p:nvPr/>
        </p:nvSpPr>
        <p:spPr bwMode="auto">
          <a:xfrm>
            <a:off x="2701204" y="3364571"/>
            <a:ext cx="7588202" cy="72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400" dirty="0" smtClean="0"/>
              <a:t> Ο μέγιστος επιτρεπόμενος αριθμός πελατών </a:t>
            </a:r>
            <a:r>
              <a:rPr lang="el-GR" sz="1400" b="1" dirty="0" smtClean="0"/>
              <a:t>δεν </a:t>
            </a:r>
            <a:r>
              <a:rPr lang="el-GR" sz="1400" b="1" dirty="0"/>
              <a:t>δύναται να υπερβαίνει τον επιτρεπόμενο μέγιστο αριθμό πελατών </a:t>
            </a:r>
            <a:r>
              <a:rPr lang="el-GR" sz="1400" dirty="0"/>
              <a:t> που επιτρέπεται από την αρχική άδεια λειτουργίας του καταστήματος.</a:t>
            </a: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xmlns="" id="{A974DD47-E090-4C9C-BEE0-B583524324E9}"/>
              </a:ext>
            </a:extLst>
          </p:cNvPr>
          <p:cNvSpPr txBox="1"/>
          <p:nvPr/>
        </p:nvSpPr>
        <p:spPr bwMode="auto">
          <a:xfrm>
            <a:off x="2692925" y="4141699"/>
            <a:ext cx="7588202" cy="117558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600" b="1" dirty="0" smtClean="0"/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600" b="1" dirty="0"/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600" b="1" dirty="0" smtClean="0"/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600" b="1" dirty="0" smtClean="0"/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600" b="1" dirty="0" smtClean="0"/>
              <a:t> ΣΩΕΕΛ =ΥΕ +ΗΕ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l-GR" sz="1400" dirty="0" smtClean="0"/>
              <a:t>Η </a:t>
            </a:r>
            <a:r>
              <a:rPr lang="el-GR" sz="1400" b="1" dirty="0" smtClean="0"/>
              <a:t>υπαίθρια </a:t>
            </a:r>
            <a:r>
              <a:rPr lang="el-GR" sz="1400" b="1" dirty="0"/>
              <a:t>επιφάνεια (ΥΕ) </a:t>
            </a:r>
            <a:r>
              <a:rPr lang="el-GR" sz="1400" dirty="0"/>
              <a:t>είναι το εμβαδόν της επιφάνειας εκτός του φυσικού καταστήματος όπου η επιχείρηση δύναται να αναπτύξει τραπεζοκαθίσματα</a:t>
            </a:r>
            <a:r>
              <a:rPr lang="el-GR" sz="1400" dirty="0" smtClean="0"/>
              <a:t>.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l-GR" sz="1400" dirty="0"/>
              <a:t>Η </a:t>
            </a:r>
            <a:r>
              <a:rPr lang="el-GR" sz="1400" b="1" dirty="0"/>
              <a:t>εσωτερική </a:t>
            </a:r>
            <a:r>
              <a:rPr lang="el-GR" sz="1400" b="1" dirty="0" err="1"/>
              <a:t>ημιυπαίθρια</a:t>
            </a:r>
            <a:r>
              <a:rPr lang="el-GR" sz="1400" b="1" dirty="0"/>
              <a:t> επιφάνεια (ΗΕ) </a:t>
            </a:r>
            <a:r>
              <a:rPr lang="el-GR" sz="1400" dirty="0"/>
              <a:t>είναι το εμβαδόν </a:t>
            </a:r>
            <a:r>
              <a:rPr lang="el-GR" sz="1400" dirty="0" smtClean="0"/>
              <a:t>εντός </a:t>
            </a:r>
            <a:r>
              <a:rPr lang="el-GR" sz="1400" dirty="0"/>
              <a:t>του καταστήματος που δύναται να αναπτυχθούν τραπεζοκαθίσματα. </a:t>
            </a:r>
            <a:endParaRPr lang="el-GR" sz="1400" dirty="0" smtClean="0"/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400" b="1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400" b="1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0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596481" cy="414890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Προϋποθέσεις λειτουργίας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xmlns="" id="{B98DCC56-C3EF-4CCE-8037-4C2F500D541B}"/>
              </a:ext>
            </a:extLst>
          </p:cNvPr>
          <p:cNvSpPr txBox="1"/>
          <p:nvPr/>
        </p:nvSpPr>
        <p:spPr bwMode="auto">
          <a:xfrm>
            <a:off x="2709486" y="5374408"/>
            <a:ext cx="7571641" cy="100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400" dirty="0"/>
              <a:t>Η </a:t>
            </a:r>
            <a:r>
              <a:rPr lang="el-GR" sz="1400" b="1" dirty="0"/>
              <a:t>δυνατότητα της χρήσης </a:t>
            </a:r>
            <a:r>
              <a:rPr lang="el-GR" sz="1400" dirty="0"/>
              <a:t>εσωτερικής </a:t>
            </a:r>
            <a:r>
              <a:rPr lang="el-GR" sz="1400" dirty="0" err="1"/>
              <a:t>ημιυπαίθριας</a:t>
            </a:r>
            <a:r>
              <a:rPr lang="el-GR" sz="1400" dirty="0"/>
              <a:t> </a:t>
            </a:r>
            <a:r>
              <a:rPr lang="el-GR" sz="1400" dirty="0" smtClean="0"/>
              <a:t>επιφάνειας </a:t>
            </a:r>
            <a:r>
              <a:rPr lang="el-GR" sz="1400" b="1" dirty="0" smtClean="0"/>
              <a:t>(ΗΕ) </a:t>
            </a:r>
            <a:r>
              <a:rPr lang="el-GR" sz="1400" dirty="0" smtClean="0"/>
              <a:t>προκύπτει όταν υφίσταται </a:t>
            </a:r>
            <a:r>
              <a:rPr lang="el-GR" sz="1400" b="1" dirty="0" smtClean="0"/>
              <a:t>πλευρά ή πλευρές του χώρου πλάτους (Π) και ύψους (Υ) </a:t>
            </a:r>
            <a:r>
              <a:rPr lang="el-GR" sz="1400" dirty="0" smtClean="0"/>
              <a:t>σε </a:t>
            </a:r>
            <a:r>
              <a:rPr lang="el-GR" sz="1400" dirty="0"/>
              <a:t>επαφή με υπαίθριο εξωτερικό χώρο ή αίθριο </a:t>
            </a:r>
            <a:r>
              <a:rPr lang="el-GR" sz="1400" b="1" dirty="0"/>
              <a:t>που δύναται να αφαιρεθεί/</a:t>
            </a:r>
            <a:r>
              <a:rPr lang="el-GR" sz="1400" b="1" dirty="0" err="1"/>
              <a:t>ουν</a:t>
            </a:r>
            <a:r>
              <a:rPr lang="el-GR" sz="1600" b="1" dirty="0"/>
              <a:t>. </a:t>
            </a:r>
            <a:endParaRPr lang="en-US" sz="1500" b="1" dirty="0" smtClean="0">
              <a:cs typeface="Times New Roman" panose="02020603050405020304" pitchFamily="18" charset="0"/>
            </a:endParaRPr>
          </a:p>
        </p:txBody>
      </p:sp>
      <p:sp>
        <p:nvSpPr>
          <p:cNvPr id="13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grpSp>
        <p:nvGrpSpPr>
          <p:cNvPr id="14" name="Group 9">
            <a:extLst>
              <a:ext uri="{FF2B5EF4-FFF2-40B4-BE49-F238E27FC236}">
                <a16:creationId xmlns:a16="http://schemas.microsoft.com/office/drawing/2014/main" xmlns="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5" name="Freeform 93">
              <a:extLst>
                <a:ext uri="{FF2B5EF4-FFF2-40B4-BE49-F238E27FC236}">
                  <a16:creationId xmlns:a16="http://schemas.microsoft.com/office/drawing/2014/main" xmlns="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6" name="Freeform 94">
              <a:extLst>
                <a:ext uri="{FF2B5EF4-FFF2-40B4-BE49-F238E27FC236}">
                  <a16:creationId xmlns:a16="http://schemas.microsoft.com/office/drawing/2014/main" xmlns="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7" name="Freeform 95">
              <a:extLst>
                <a:ext uri="{FF2B5EF4-FFF2-40B4-BE49-F238E27FC236}">
                  <a16:creationId xmlns:a16="http://schemas.microsoft.com/office/drawing/2014/main" xmlns="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8" name="Freeform 96">
              <a:extLst>
                <a:ext uri="{FF2B5EF4-FFF2-40B4-BE49-F238E27FC236}">
                  <a16:creationId xmlns:a16="http://schemas.microsoft.com/office/drawing/2014/main" xmlns="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</p:spTree>
    <p:extLst>
      <p:ext uri="{BB962C8B-B14F-4D97-AF65-F5344CB8AC3E}">
        <p14:creationId xmlns:p14="http://schemas.microsoft.com/office/powerpoint/2010/main" val="367116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01206" y="2593873"/>
            <a:ext cx="7588200" cy="26870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endParaRPr lang="el-GR" sz="14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400" dirty="0" smtClean="0"/>
              <a:t>Το </a:t>
            </a:r>
            <a:r>
              <a:rPr lang="el-GR" sz="1400" dirty="0"/>
              <a:t>επιτρεπόμενο βάθος (Β) που ορίζει την ΗΕ είναι διάσταση κάθετη προς την πλευρά (Π) και ορίζεται ως εξής: </a:t>
            </a:r>
            <a:endParaRPr lang="el-GR" sz="1400" dirty="0" smtClean="0"/>
          </a:p>
          <a:p>
            <a:pPr marL="565150" lvl="1" indent="0">
              <a:buNone/>
            </a:pPr>
            <a:r>
              <a:rPr lang="el-GR" b="1" dirty="0" smtClean="0"/>
              <a:t>α</a:t>
            </a:r>
            <a:r>
              <a:rPr lang="el-GR" b="1" dirty="0"/>
              <a:t>. </a:t>
            </a:r>
            <a:r>
              <a:rPr lang="el-GR" dirty="0"/>
              <a:t>Όπου το ύψος </a:t>
            </a:r>
            <a:r>
              <a:rPr lang="el-GR" b="1" dirty="0"/>
              <a:t>(Υ) του ανοίγματος </a:t>
            </a:r>
            <a:r>
              <a:rPr lang="el-GR" b="1" dirty="0" smtClean="0"/>
              <a:t> ≥ 2  </a:t>
            </a:r>
            <a:r>
              <a:rPr lang="el-GR" b="1" dirty="0"/>
              <a:t>μέτρων </a:t>
            </a:r>
            <a:r>
              <a:rPr lang="el-GR" dirty="0"/>
              <a:t>τότε το βάθος (Β) ορίζεται ως </a:t>
            </a:r>
            <a:r>
              <a:rPr lang="el-GR" b="1" dirty="0" smtClean="0"/>
              <a:t>(</a:t>
            </a:r>
            <a:r>
              <a:rPr lang="el-GR" b="1" dirty="0"/>
              <a:t>Β)=1,6 Χ (Π)</a:t>
            </a:r>
            <a:r>
              <a:rPr lang="el-GR" dirty="0"/>
              <a:t>. Η ΗΕ ορίζεται ως το γινόμενο (Π) Χ (Β</a:t>
            </a:r>
            <a:r>
              <a:rPr lang="el-GR" dirty="0" smtClean="0"/>
              <a:t>).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(Παράρτημα 1)</a:t>
            </a:r>
          </a:p>
          <a:p>
            <a:pPr marL="565150" lvl="1" indent="0">
              <a:buNone/>
            </a:pPr>
            <a:r>
              <a:rPr lang="el-GR" b="1" dirty="0" smtClean="0"/>
              <a:t>β. </a:t>
            </a:r>
            <a:r>
              <a:rPr lang="el-GR" dirty="0"/>
              <a:t>Όπου το ύψος </a:t>
            </a:r>
            <a:r>
              <a:rPr lang="el-GR" b="1" dirty="0"/>
              <a:t>(Υ) του ανοίγματος </a:t>
            </a:r>
            <a:r>
              <a:rPr lang="el-GR" b="1" dirty="0" smtClean="0"/>
              <a:t> ≥  1 </a:t>
            </a:r>
            <a:r>
              <a:rPr lang="el-GR" b="1" dirty="0"/>
              <a:t>μέτρου </a:t>
            </a:r>
            <a:r>
              <a:rPr lang="el-GR" dirty="0"/>
              <a:t>τότε βάθος (Β) ορίζεται ως </a:t>
            </a:r>
            <a:r>
              <a:rPr lang="el-GR" b="1" dirty="0"/>
              <a:t>(Β)=0,8 Χ (Π)</a:t>
            </a:r>
            <a:r>
              <a:rPr lang="el-GR" dirty="0"/>
              <a:t>. </a:t>
            </a:r>
            <a:r>
              <a:rPr lang="el-GR" dirty="0" smtClean="0"/>
              <a:t>      Η </a:t>
            </a:r>
            <a:r>
              <a:rPr lang="el-GR" dirty="0"/>
              <a:t>ΗΕ ορίζεται ως το γινόμενο (Π) Χ (Β</a:t>
            </a:r>
            <a:r>
              <a:rPr lang="el-GR" dirty="0" smtClean="0"/>
              <a:t>).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 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2)</a:t>
            </a:r>
            <a:endParaRPr lang="el-GR" dirty="0" smtClean="0"/>
          </a:p>
          <a:p>
            <a:pPr marL="565150" lvl="1" indent="0">
              <a:buNone/>
            </a:pPr>
            <a:r>
              <a:rPr lang="el-GR" b="1" dirty="0" smtClean="0"/>
              <a:t>γ. </a:t>
            </a:r>
            <a:r>
              <a:rPr lang="el-GR" dirty="0"/>
              <a:t>Οι ανωτέρω διατάξεις α και β δύναται να λειτουργούν </a:t>
            </a:r>
            <a:r>
              <a:rPr lang="el-GR" b="1" dirty="0" smtClean="0"/>
              <a:t>συνδυαστικά</a:t>
            </a:r>
            <a:r>
              <a:rPr lang="el-GR" dirty="0" smtClean="0"/>
              <a:t> </a:t>
            </a:r>
            <a:r>
              <a:rPr lang="el-GR" dirty="0"/>
              <a:t>σε χώρους εστίασης με ανοίγματα σε δύο και περισσότερες πλευρές. 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3)</a:t>
            </a:r>
            <a:endParaRPr lang="el-GR" dirty="0" smtClean="0"/>
          </a:p>
          <a:p>
            <a:pPr marL="565150" lvl="1" indent="0">
              <a:buNone/>
            </a:pPr>
            <a:r>
              <a:rPr lang="el-GR" b="1" dirty="0" smtClean="0"/>
              <a:t>γ. </a:t>
            </a:r>
            <a:r>
              <a:rPr lang="el-GR" dirty="0"/>
              <a:t>Τα </a:t>
            </a:r>
            <a:r>
              <a:rPr lang="el-GR" b="1" dirty="0" smtClean="0"/>
              <a:t>υποστυλώματα </a:t>
            </a:r>
            <a:r>
              <a:rPr lang="el-GR" b="1" dirty="0"/>
              <a:t>ή οι διακοσμητικές στήλες </a:t>
            </a:r>
            <a:r>
              <a:rPr lang="el-GR" dirty="0"/>
              <a:t>έως πλάτος </a:t>
            </a:r>
            <a:r>
              <a:rPr lang="el-GR" b="1" dirty="0"/>
              <a:t>0,5 μ</a:t>
            </a:r>
            <a:r>
              <a:rPr lang="el-GR" dirty="0"/>
              <a:t> που διακόπτουν την συνέχεια της πλευράς (Π) </a:t>
            </a:r>
            <a:r>
              <a:rPr lang="el-GR" b="1" dirty="0"/>
              <a:t>δεν λαμβάνονται υπόψη </a:t>
            </a:r>
            <a:r>
              <a:rPr lang="el-GR" dirty="0"/>
              <a:t>και δεν μπορούν να υπερβαίνουν το είκοσι </a:t>
            </a:r>
            <a:r>
              <a:rPr lang="el-GR" dirty="0" smtClean="0"/>
              <a:t>τοις </a:t>
            </a:r>
            <a:r>
              <a:rPr lang="el-GR" dirty="0"/>
              <a:t>εκατό </a:t>
            </a:r>
            <a:r>
              <a:rPr lang="el-GR" b="1" dirty="0"/>
              <a:t>(20%) της επιφάνειας της πλευράς</a:t>
            </a:r>
            <a:r>
              <a:rPr lang="el-GR" dirty="0" smtClean="0"/>
              <a:t>.</a:t>
            </a:r>
            <a:endParaRPr lang="el-GR" dirty="0"/>
          </a:p>
          <a:p>
            <a:pPr lvl="0">
              <a:buFont typeface="Wingdings" panose="05000000000000000000" pitchFamily="2" charset="2"/>
              <a:buChar char="q"/>
            </a:pPr>
            <a:endParaRPr lang="el-GR" sz="1400" b="1" dirty="0"/>
          </a:p>
        </p:txBody>
      </p:sp>
      <p:sp>
        <p:nvSpPr>
          <p:cNvPr id="9" name="TextBox 59">
            <a:extLst>
              <a:ext uri="{FF2B5EF4-FFF2-40B4-BE49-F238E27FC236}">
                <a16:creationId xmlns:a16="http://schemas.microsoft.com/office/drawing/2014/main" xmlns="" id="{D2119C86-D972-4A5E-BEE8-C4F70F736D9C}"/>
              </a:ext>
            </a:extLst>
          </p:cNvPr>
          <p:cNvSpPr txBox="1"/>
          <p:nvPr/>
        </p:nvSpPr>
        <p:spPr bwMode="auto">
          <a:xfrm>
            <a:off x="2701204" y="5915419"/>
            <a:ext cx="7588202" cy="4537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l-GR" sz="1400" dirty="0"/>
              <a:t> </a:t>
            </a:r>
            <a:r>
              <a:rPr lang="el-GR" sz="1400" dirty="0" smtClean="0"/>
              <a:t>Επιτρέπεται </a:t>
            </a:r>
            <a:r>
              <a:rPr lang="el-GR" sz="1400" b="1" dirty="0"/>
              <a:t>απόκλιση</a:t>
            </a:r>
            <a:r>
              <a:rPr lang="el-GR" sz="1400" dirty="0"/>
              <a:t> έως οκτώ τοις εκατό </a:t>
            </a:r>
            <a:r>
              <a:rPr lang="el-GR" sz="1400" b="1" dirty="0"/>
              <a:t>(8%) </a:t>
            </a:r>
            <a:r>
              <a:rPr lang="el-GR" sz="1400" dirty="0"/>
              <a:t>σε κάθε </a:t>
            </a:r>
            <a:r>
              <a:rPr lang="el-GR" sz="1400" dirty="0" smtClean="0"/>
              <a:t>διάσταση.</a:t>
            </a:r>
            <a:endParaRPr lang="el-GR" sz="1400" dirty="0"/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596481" cy="414890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Προϋποθέσεις ανάπτυξης τραπεζοκαθισμάτων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3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4" name="TextBox 16">
            <a:extLst>
              <a:ext uri="{FF2B5EF4-FFF2-40B4-BE49-F238E27FC236}">
                <a16:creationId xmlns:a16="http://schemas.microsoft.com/office/drawing/2014/main" xmlns="" id="{B98DCC56-C3EF-4CCE-8037-4C2F500D541B}"/>
              </a:ext>
            </a:extLst>
          </p:cNvPr>
          <p:cNvSpPr txBox="1"/>
          <p:nvPr/>
        </p:nvSpPr>
        <p:spPr bwMode="auto">
          <a:xfrm>
            <a:off x="2705344" y="5342427"/>
            <a:ext cx="7571641" cy="5114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l-GR" sz="1500" dirty="0">
                <a:cs typeface="Times New Roman" panose="02020603050405020304" pitchFamily="18" charset="0"/>
              </a:rPr>
              <a:t> </a:t>
            </a:r>
            <a:r>
              <a:rPr lang="el-GR" sz="1400" dirty="0" smtClean="0"/>
              <a:t>Στην </a:t>
            </a:r>
            <a:r>
              <a:rPr lang="el-GR" sz="1400" dirty="0"/>
              <a:t>περίπτωση που </a:t>
            </a:r>
            <a:r>
              <a:rPr lang="el-GR" sz="1400" b="1" dirty="0"/>
              <a:t>δύναται να ανοίξει η </a:t>
            </a:r>
            <a:r>
              <a:rPr lang="el-GR" sz="1400" b="1" dirty="0" smtClean="0"/>
              <a:t>οροφή </a:t>
            </a:r>
            <a:r>
              <a:rPr lang="el-GR" sz="1400" b="1" dirty="0"/>
              <a:t>του καταστήματος </a:t>
            </a:r>
            <a:r>
              <a:rPr lang="el-GR" sz="1400" dirty="0"/>
              <a:t>(κινητό προστέγασμα), επιτρέπεται </a:t>
            </a:r>
            <a:r>
              <a:rPr lang="el-GR" sz="1400" dirty="0" smtClean="0"/>
              <a:t>η ανάπτυξη τραπεζοκαθισμάτων </a:t>
            </a:r>
            <a:r>
              <a:rPr lang="el-GR" sz="1400" b="1" dirty="0" smtClean="0"/>
              <a:t>καθ’ όλη την επιφάνεια του ακάλυπτου χώρου</a:t>
            </a:r>
            <a:r>
              <a:rPr lang="el-GR" sz="1400" dirty="0" smtClean="0"/>
              <a:t>.</a:t>
            </a:r>
            <a:endParaRPr lang="el-GR" sz="1400" dirty="0"/>
          </a:p>
        </p:txBody>
      </p:sp>
      <p:grpSp>
        <p:nvGrpSpPr>
          <p:cNvPr id="17" name="Group 9">
            <a:extLst>
              <a:ext uri="{FF2B5EF4-FFF2-40B4-BE49-F238E27FC236}">
                <a16:creationId xmlns:a16="http://schemas.microsoft.com/office/drawing/2014/main" xmlns="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8" name="Freeform 93">
              <a:extLst>
                <a:ext uri="{FF2B5EF4-FFF2-40B4-BE49-F238E27FC236}">
                  <a16:creationId xmlns:a16="http://schemas.microsoft.com/office/drawing/2014/main" xmlns="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9" name="Freeform 94">
              <a:extLst>
                <a:ext uri="{FF2B5EF4-FFF2-40B4-BE49-F238E27FC236}">
                  <a16:creationId xmlns:a16="http://schemas.microsoft.com/office/drawing/2014/main" xmlns="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20" name="Freeform 95">
              <a:extLst>
                <a:ext uri="{FF2B5EF4-FFF2-40B4-BE49-F238E27FC236}">
                  <a16:creationId xmlns:a16="http://schemas.microsoft.com/office/drawing/2014/main" xmlns="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21" name="Freeform 96">
              <a:extLst>
                <a:ext uri="{FF2B5EF4-FFF2-40B4-BE49-F238E27FC236}">
                  <a16:creationId xmlns:a16="http://schemas.microsoft.com/office/drawing/2014/main" xmlns="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</p:spTree>
    <p:extLst>
      <p:ext uri="{BB962C8B-B14F-4D97-AF65-F5344CB8AC3E}">
        <p14:creationId xmlns:p14="http://schemas.microsoft.com/office/powerpoint/2010/main" val="250910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Δυνατότητα ανάπτυξης τραπεζοκαθισμάτων</a:t>
            </a:r>
          </a:p>
          <a:p>
            <a:r>
              <a:rPr lang="el-GR" sz="1600" dirty="0" smtClean="0">
                <a:solidFill>
                  <a:srgbClr val="002060"/>
                </a:solidFill>
              </a:rPr>
              <a:t>Παράρτημα 1: Χώρος εστίασης με πλευρά πλάτους (Π) και άνοιγμα ύψους (Υ) ≥ 2 μέτρα</a:t>
            </a:r>
            <a:endParaRPr lang="el-GR" sz="1600" dirty="0">
              <a:solidFill>
                <a:srgbClr val="002060"/>
              </a:solidFill>
            </a:endParaRP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 rotWithShape="1">
          <a:blip r:embed="rId2"/>
          <a:srcRect t="3960"/>
          <a:stretch/>
        </p:blipFill>
        <p:spPr>
          <a:xfrm>
            <a:off x="1426741" y="2326286"/>
            <a:ext cx="8557555" cy="4234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363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Δυνατότητα ανάπτυξης τραπεζοκαθισμάτων</a:t>
            </a:r>
          </a:p>
          <a:p>
            <a:r>
              <a:rPr lang="el-GR" sz="1600" dirty="0" smtClean="0">
                <a:solidFill>
                  <a:srgbClr val="002060"/>
                </a:solidFill>
              </a:rPr>
              <a:t>Παράρτημα 2: Χώρος εστίασης με πλευρά πλάτους (Π) και άνοιγμα ύψους (Υ) ≥ 1 μέτρο</a:t>
            </a:r>
            <a:endParaRPr lang="el-GR" sz="1600" dirty="0">
              <a:solidFill>
                <a:srgbClr val="002060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/>
          <a:srcRect t="5801"/>
          <a:stretch/>
        </p:blipFill>
        <p:spPr>
          <a:xfrm>
            <a:off x="1274777" y="2277143"/>
            <a:ext cx="8858375" cy="428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673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Δυνατότητα ανάπτυξης τραπεζοκαθισμάτων</a:t>
            </a:r>
          </a:p>
          <a:p>
            <a:r>
              <a:rPr lang="el-GR" sz="1600" dirty="0" smtClean="0">
                <a:solidFill>
                  <a:srgbClr val="002060"/>
                </a:solidFill>
              </a:rPr>
              <a:t>Παράρτημα 3: Περίπτωση χώρου εστίασης με ανοίγματα σε δύο πλευρές</a:t>
            </a:r>
            <a:endParaRPr lang="el-GR" sz="1600" dirty="0">
              <a:solidFill>
                <a:srgbClr val="002060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6296" y="2358010"/>
            <a:ext cx="6961109" cy="399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72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01206" y="3422798"/>
            <a:ext cx="7588200" cy="29546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endParaRPr lang="el-GR" sz="14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l-GR" sz="1400" dirty="0" smtClean="0"/>
              <a:t>Καθορίζεται </a:t>
            </a:r>
            <a:r>
              <a:rPr lang="el-GR" sz="1400" dirty="0"/>
              <a:t>ως ελάχιστη απόσταση μεταξύ των τραπεζιών σύμφωνα με την διάταξη των καθισμάτων  ως εξής </a:t>
            </a:r>
            <a:r>
              <a:rPr lang="el-GR" sz="1400" dirty="0" smtClean="0"/>
              <a:t>:</a:t>
            </a:r>
            <a:endParaRPr lang="el-GR" sz="1400" dirty="0"/>
          </a:p>
          <a:p>
            <a:pPr marL="0" lvl="1" indent="0">
              <a:spcBef>
                <a:spcPts val="1200"/>
              </a:spcBef>
              <a:buNone/>
            </a:pPr>
            <a:r>
              <a:rPr lang="el-GR" sz="1400" b="1" dirty="0" smtClean="0"/>
              <a:t>α</a:t>
            </a:r>
            <a:r>
              <a:rPr lang="el-GR" sz="1400" b="1" dirty="0"/>
              <a:t>. </a:t>
            </a:r>
            <a:r>
              <a:rPr lang="el-GR" sz="1400" dirty="0"/>
              <a:t>Όταν στον ενδιάμεσο χώρο μεταξύ δύο παράπλευρων τραπεζιών </a:t>
            </a:r>
            <a:r>
              <a:rPr lang="el-GR" sz="1400" b="1" dirty="0"/>
              <a:t>δεν τοποθετείται καρέκλα σε κανένα εκ των δύο </a:t>
            </a:r>
            <a:r>
              <a:rPr lang="el-GR" sz="1400" dirty="0"/>
              <a:t>τότε η ελάχιστη απόσταση μεταξύ αυτών ορίζεται στα </a:t>
            </a:r>
            <a:r>
              <a:rPr lang="el-GR" sz="1400" b="1" dirty="0"/>
              <a:t>0,70 μ</a:t>
            </a:r>
            <a:r>
              <a:rPr lang="el-GR" sz="1400" b="1" dirty="0" smtClean="0"/>
              <a:t>.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 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4)</a:t>
            </a:r>
            <a:endParaRPr lang="el-GR" sz="1400" b="1" dirty="0" smtClean="0"/>
          </a:p>
          <a:p>
            <a:pPr marL="0" lvl="1" indent="0">
              <a:spcBef>
                <a:spcPts val="1200"/>
              </a:spcBef>
              <a:buNone/>
            </a:pPr>
            <a:r>
              <a:rPr lang="el-GR" sz="1400" b="1" dirty="0" smtClean="0"/>
              <a:t>β.</a:t>
            </a:r>
            <a:r>
              <a:rPr lang="el-GR" sz="1400" dirty="0"/>
              <a:t> Όταν στον ενδιάμεσο χώρο μεταξύ δύο παράπλευρων τραπεζιών </a:t>
            </a:r>
            <a:r>
              <a:rPr lang="el-GR" sz="1400" b="1" dirty="0"/>
              <a:t>τοποθετείται καρέκλα σε ένα εκ των δύο</a:t>
            </a:r>
            <a:r>
              <a:rPr lang="el-GR" sz="1400" dirty="0"/>
              <a:t> τότε η ελάχιστη απόσταση μεταξύ αυτών ορίζεται στα </a:t>
            </a:r>
            <a:r>
              <a:rPr lang="el-GR" sz="1400" b="1" dirty="0" smtClean="0"/>
              <a:t>1,10 μ. 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5)</a:t>
            </a:r>
            <a:endParaRPr lang="el-GR" sz="1400" b="1" dirty="0" smtClean="0"/>
          </a:p>
          <a:p>
            <a:pPr marL="0" lvl="1" indent="0">
              <a:spcBef>
                <a:spcPts val="1200"/>
              </a:spcBef>
              <a:buNone/>
            </a:pPr>
            <a:r>
              <a:rPr lang="el-GR" sz="1400" b="1" dirty="0" smtClean="0"/>
              <a:t>γ. </a:t>
            </a:r>
            <a:r>
              <a:rPr lang="el-GR" sz="1400" dirty="0" smtClean="0"/>
              <a:t>Όταν </a:t>
            </a:r>
            <a:r>
              <a:rPr lang="el-GR" sz="1400" dirty="0"/>
              <a:t>στον ενδιάμεσο χώρο μεταξύ δύο παράπλευρων τραπεζιών τοποθετείται </a:t>
            </a:r>
            <a:r>
              <a:rPr lang="el-GR" sz="1400" b="1" dirty="0"/>
              <a:t>καρέκλα σε κάθε ένα εκ των δύο </a:t>
            </a:r>
            <a:r>
              <a:rPr lang="el-GR" sz="1400" dirty="0"/>
              <a:t>τότε η ελάχιστη απόσταση μεταξύ αυτών ορίζεται στα </a:t>
            </a:r>
            <a:r>
              <a:rPr lang="el-GR" sz="1400" b="1" dirty="0" smtClean="0"/>
              <a:t>1,70 μ. </a:t>
            </a:r>
            <a:r>
              <a:rPr lang="el-GR" dirty="0">
                <a:solidFill>
                  <a:schemeClr val="bg2">
                    <a:lumMod val="25000"/>
                  </a:schemeClr>
                </a:solidFill>
              </a:rPr>
              <a:t>(Παράρτημα </a:t>
            </a:r>
            <a:r>
              <a:rPr lang="el-GR" dirty="0" smtClean="0">
                <a:solidFill>
                  <a:schemeClr val="bg2">
                    <a:lumMod val="25000"/>
                  </a:schemeClr>
                </a:solidFill>
              </a:rPr>
              <a:t>6)</a:t>
            </a:r>
            <a:endParaRPr lang="el-GR" sz="1400" b="1" dirty="0"/>
          </a:p>
          <a:p>
            <a:pPr marL="565150" lvl="1" indent="0">
              <a:buNone/>
            </a:pPr>
            <a:endParaRPr lang="el-GR" b="1" dirty="0"/>
          </a:p>
          <a:p>
            <a:pPr marL="565150" lvl="1" indent="0">
              <a:buNone/>
            </a:pPr>
            <a:endParaRPr lang="el-GR" sz="1400" b="1" dirty="0"/>
          </a:p>
        </p:txBody>
      </p:sp>
      <p:sp>
        <p:nvSpPr>
          <p:cNvPr id="10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596481" cy="414890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Ειδικές Διατάξεις </a:t>
            </a:r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el-GR" sz="1600" b="1" dirty="0" smtClean="0">
                <a:solidFill>
                  <a:schemeClr val="bg1"/>
                </a:solidFill>
              </a:rPr>
              <a:t>νάπτυξης Τραπεζοκαθισμάτων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xmlns="" id="{B98DCC56-C3EF-4CCE-8037-4C2F500D541B}"/>
              </a:ext>
            </a:extLst>
          </p:cNvPr>
          <p:cNvSpPr txBox="1"/>
          <p:nvPr/>
        </p:nvSpPr>
        <p:spPr bwMode="auto">
          <a:xfrm>
            <a:off x="2692925" y="2587929"/>
            <a:ext cx="7571641" cy="7774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l-GR" sz="1400" dirty="0" smtClean="0"/>
              <a:t>Ορίζοντα </a:t>
            </a:r>
            <a:r>
              <a:rPr lang="el-GR" sz="1400" dirty="0"/>
              <a:t>τα </a:t>
            </a:r>
            <a:r>
              <a:rPr lang="el-GR" sz="1400" dirty="0" smtClean="0"/>
              <a:t>έξι </a:t>
            </a:r>
            <a:r>
              <a:rPr lang="el-GR" sz="1400" b="1" dirty="0"/>
              <a:t>(6) άτομα ως ο μέγιστος αριθμός καθήμενων ατόμων σε ένα τραπέζι</a:t>
            </a:r>
            <a:r>
              <a:rPr lang="el-GR" sz="1400" dirty="0"/>
              <a:t>. </a:t>
            </a:r>
            <a:endParaRPr lang="el-GR" sz="14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400" dirty="0" smtClean="0"/>
              <a:t>Δεν </a:t>
            </a:r>
            <a:r>
              <a:rPr lang="el-GR" sz="1400" dirty="0"/>
              <a:t>υφίσταται όριο σε περίπτωση οικογένειας με ανήλικα τέκνα</a:t>
            </a:r>
            <a:r>
              <a:rPr lang="el-GR" sz="1400" dirty="0" smtClean="0"/>
              <a:t>.</a:t>
            </a:r>
            <a:endParaRPr lang="el-GR" sz="1400" dirty="0"/>
          </a:p>
        </p:txBody>
      </p:sp>
      <p:grpSp>
        <p:nvGrpSpPr>
          <p:cNvPr id="13" name="Group 9">
            <a:extLst>
              <a:ext uri="{FF2B5EF4-FFF2-40B4-BE49-F238E27FC236}">
                <a16:creationId xmlns:a16="http://schemas.microsoft.com/office/drawing/2014/main" xmlns="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4" name="Freeform 93">
              <a:extLst>
                <a:ext uri="{FF2B5EF4-FFF2-40B4-BE49-F238E27FC236}">
                  <a16:creationId xmlns:a16="http://schemas.microsoft.com/office/drawing/2014/main" xmlns="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5" name="Freeform 94">
              <a:extLst>
                <a:ext uri="{FF2B5EF4-FFF2-40B4-BE49-F238E27FC236}">
                  <a16:creationId xmlns:a16="http://schemas.microsoft.com/office/drawing/2014/main" xmlns="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6" name="Freeform 95">
              <a:extLst>
                <a:ext uri="{FF2B5EF4-FFF2-40B4-BE49-F238E27FC236}">
                  <a16:creationId xmlns:a16="http://schemas.microsoft.com/office/drawing/2014/main" xmlns="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7" name="Freeform 96">
              <a:extLst>
                <a:ext uri="{FF2B5EF4-FFF2-40B4-BE49-F238E27FC236}">
                  <a16:creationId xmlns:a16="http://schemas.microsoft.com/office/drawing/2014/main" xmlns="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</p:spTree>
    <p:extLst>
      <p:ext uri="{BB962C8B-B14F-4D97-AF65-F5344CB8AC3E}">
        <p14:creationId xmlns:p14="http://schemas.microsoft.com/office/powerpoint/2010/main" val="42515927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4: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όπου στον ενδιάμεσο χώρο δεν τοποθετείται κάθισμα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6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982" y="2795030"/>
            <a:ext cx="4133850" cy="2324100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5297" y="2519112"/>
            <a:ext cx="4876800" cy="2686050"/>
          </a:xfrm>
          <a:prstGeom prst="rect">
            <a:avLst/>
          </a:prstGeom>
        </p:spPr>
      </p:pic>
      <p:sp>
        <p:nvSpPr>
          <p:cNvPr id="9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891831" y="5484328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0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6365507" y="5484328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552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5: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όπου στον ενδιάμεσο χώρο τοποθετούνται καθίσματα μόνο στο ένα εκ των δύο τραπεζιών</a:t>
            </a:r>
            <a:endParaRPr lang="el-GR" dirty="0">
              <a:solidFill>
                <a:srgbClr val="002060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000" y="3003232"/>
            <a:ext cx="4505325" cy="2314575"/>
          </a:xfrm>
          <a:prstGeom prst="rect">
            <a:avLst/>
          </a:prstGeom>
        </p:spPr>
      </p:pic>
      <p:sp>
        <p:nvSpPr>
          <p:cNvPr id="8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930332" y="5623760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485" y="2679382"/>
            <a:ext cx="4638675" cy="2638425"/>
          </a:xfrm>
          <a:prstGeom prst="rect">
            <a:avLst/>
          </a:prstGeom>
        </p:spPr>
      </p:pic>
      <p:sp>
        <p:nvSpPr>
          <p:cNvPr id="10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6857890" y="5614565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138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6: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με καθίσματα στον ενδιάμεσο χώρο και των δύο τραπεζιών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6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/>
          <a:srcRect r="961" b="51706"/>
          <a:stretch/>
        </p:blipFill>
        <p:spPr>
          <a:xfrm>
            <a:off x="554947" y="3124723"/>
            <a:ext cx="5518594" cy="2631184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 rotWithShape="1">
          <a:blip r:embed="rId2"/>
          <a:srcRect t="52783" r="-233"/>
          <a:stretch/>
        </p:blipFill>
        <p:spPr>
          <a:xfrm>
            <a:off x="6253973" y="2974206"/>
            <a:ext cx="5585101" cy="2572552"/>
          </a:xfrm>
          <a:prstGeom prst="rect">
            <a:avLst/>
          </a:prstGeom>
        </p:spPr>
      </p:pic>
      <p:sp>
        <p:nvSpPr>
          <p:cNvPr id="10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959208" y="5726915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1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6684635" y="5755907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448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434350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Google Shape;1800;p278">
            <a:extLst>
              <a:ext uri="{FF2B5EF4-FFF2-40B4-BE49-F238E27FC236}">
                <a16:creationId xmlns:a16="http://schemas.microsoft.com/office/drawing/2014/main" xmlns="" id="{1E2E1096-E565-4B08-A5AE-B1E0F01A89D1}"/>
              </a:ext>
            </a:extLst>
          </p:cNvPr>
          <p:cNvSpPr/>
          <p:nvPr/>
        </p:nvSpPr>
        <p:spPr>
          <a:xfrm>
            <a:off x="669470" y="4386249"/>
            <a:ext cx="10853060" cy="782474"/>
          </a:xfrm>
          <a:prstGeom prst="homePlate">
            <a:avLst>
              <a:gd name="adj" fmla="val 22164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  <a:buFont typeface="Arial"/>
              <a:buNone/>
            </a:pPr>
            <a:endParaRPr sz="1059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43" name="Google Shape;1800;p278">
            <a:extLst>
              <a:ext uri="{FF2B5EF4-FFF2-40B4-BE49-F238E27FC236}">
                <a16:creationId xmlns:a16="http://schemas.microsoft.com/office/drawing/2014/main" xmlns="" id="{0712AE7F-7B16-4BFA-8F2C-88B3DDED1B83}"/>
              </a:ext>
            </a:extLst>
          </p:cNvPr>
          <p:cNvSpPr/>
          <p:nvPr/>
        </p:nvSpPr>
        <p:spPr>
          <a:xfrm>
            <a:off x="721722" y="2583429"/>
            <a:ext cx="10853060" cy="782474"/>
          </a:xfrm>
          <a:prstGeom prst="homePlate">
            <a:avLst>
              <a:gd name="adj" fmla="val 22164"/>
            </a:avLst>
          </a:prstGeom>
          <a:solidFill>
            <a:srgbClr val="DEECEF"/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  <a:buFont typeface="Arial"/>
              <a:buNone/>
            </a:pPr>
            <a:endParaRPr sz="1059" kern="0" dirty="0">
              <a:cs typeface="Arial"/>
              <a:sym typeface="Arial"/>
            </a:endParaRP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xmlns="" id="{ECB1FE7E-4029-42C0-930E-C4A257F393C8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Στάδια επανεκκίνησης της οικονομικής δραστηριότητας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1E8C79B-6016-4993-8B16-83A4860C565E}"/>
              </a:ext>
            </a:extLst>
          </p:cNvPr>
          <p:cNvSpPr txBox="1"/>
          <p:nvPr/>
        </p:nvSpPr>
        <p:spPr bwMode="auto">
          <a:xfrm>
            <a:off x="1659751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4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58C9AD0-6F22-4E7E-991C-1EC71E5A25C7}"/>
              </a:ext>
            </a:extLst>
          </p:cNvPr>
          <p:cNvSpPr txBox="1"/>
          <p:nvPr/>
        </p:nvSpPr>
        <p:spPr bwMode="auto">
          <a:xfrm>
            <a:off x="5313392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11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DAC53B3-EE29-4A30-8135-DD0CCFD65F68}"/>
              </a:ext>
            </a:extLst>
          </p:cNvPr>
          <p:cNvSpPr txBox="1"/>
          <p:nvPr/>
        </p:nvSpPr>
        <p:spPr bwMode="auto">
          <a:xfrm>
            <a:off x="8967033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18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412DE7F-C487-4524-9998-96C1AEB0D86B}"/>
              </a:ext>
            </a:extLst>
          </p:cNvPr>
          <p:cNvSpPr txBox="1"/>
          <p:nvPr/>
        </p:nvSpPr>
        <p:spPr bwMode="auto">
          <a:xfrm>
            <a:off x="1661002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</a:t>
            </a:r>
            <a:r>
              <a:rPr lang="el-GR" sz="14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25 </a:t>
            </a: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42F0438-3264-43A2-9186-5A0473E76041}"/>
              </a:ext>
            </a:extLst>
          </p:cNvPr>
          <p:cNvSpPr txBox="1"/>
          <p:nvPr/>
        </p:nvSpPr>
        <p:spPr bwMode="auto">
          <a:xfrm>
            <a:off x="6531690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3F301C8-48CF-465A-9418-89725A1392AA}"/>
              </a:ext>
            </a:extLst>
          </p:cNvPr>
          <p:cNvSpPr txBox="1"/>
          <p:nvPr/>
        </p:nvSpPr>
        <p:spPr bwMode="auto">
          <a:xfrm>
            <a:off x="8967033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FA95403-DEDF-4005-AAA4-97314B439E05}"/>
              </a:ext>
            </a:extLst>
          </p:cNvPr>
          <p:cNvSpPr txBox="1"/>
          <p:nvPr/>
        </p:nvSpPr>
        <p:spPr bwMode="auto">
          <a:xfrm>
            <a:off x="4096346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BED927DD-64FF-4744-A546-FDFA8319FC39}"/>
              </a:ext>
            </a:extLst>
          </p:cNvPr>
          <p:cNvSpPr/>
          <p:nvPr/>
        </p:nvSpPr>
        <p:spPr>
          <a:xfrm>
            <a:off x="1487765" y="2204394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1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8A95D6F7-B50F-40CE-A0A4-9336EEF91138}"/>
              </a:ext>
            </a:extLst>
          </p:cNvPr>
          <p:cNvSpPr/>
          <p:nvPr/>
        </p:nvSpPr>
        <p:spPr>
          <a:xfrm>
            <a:off x="5163373" y="2227401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2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xmlns="" id="{88D4D363-219A-4A1F-B336-0E1D780A15E8}"/>
              </a:ext>
            </a:extLst>
          </p:cNvPr>
          <p:cNvSpPr/>
          <p:nvPr/>
        </p:nvSpPr>
        <p:spPr>
          <a:xfrm>
            <a:off x="8838981" y="2219732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3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DF2B13C5-3AE3-4F2A-9522-49F93ADD775A}"/>
              </a:ext>
            </a:extLst>
          </p:cNvPr>
          <p:cNvSpPr/>
          <p:nvPr/>
        </p:nvSpPr>
        <p:spPr>
          <a:xfrm>
            <a:off x="1489714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4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10AE2721-231A-4E67-A1FC-0B17FF62E6DC}"/>
              </a:ext>
            </a:extLst>
          </p:cNvPr>
          <p:cNvSpPr/>
          <p:nvPr/>
        </p:nvSpPr>
        <p:spPr>
          <a:xfrm>
            <a:off x="3925476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37E8CE88-56DC-4CA8-8030-1103E0596BCD}"/>
              </a:ext>
            </a:extLst>
          </p:cNvPr>
          <p:cNvSpPr/>
          <p:nvPr/>
        </p:nvSpPr>
        <p:spPr>
          <a:xfrm>
            <a:off x="6361237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823250A9-488F-40F1-973F-A1EB98C8ED68}"/>
              </a:ext>
            </a:extLst>
          </p:cNvPr>
          <p:cNvSpPr/>
          <p:nvPr/>
        </p:nvSpPr>
        <p:spPr>
          <a:xfrm>
            <a:off x="8796999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7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xmlns="" id="{B008EFD7-9F56-4657-A0B4-6D7A0C585801}"/>
              </a:ext>
            </a:extLst>
          </p:cNvPr>
          <p:cNvSpPr/>
          <p:nvPr/>
        </p:nvSpPr>
        <p:spPr>
          <a:xfrm>
            <a:off x="500130" y="2730811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A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xmlns="" id="{E719C2E3-09A5-4C6B-853C-56F379256767}"/>
              </a:ext>
            </a:extLst>
          </p:cNvPr>
          <p:cNvSpPr/>
          <p:nvPr/>
        </p:nvSpPr>
        <p:spPr>
          <a:xfrm>
            <a:off x="498682" y="4601790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B</a:t>
            </a:r>
            <a:endParaRPr lang="el-GR" b="1" i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CB6D82D0-5A86-4CB7-B638-5973AB93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3" name="22 - TextBox"/>
          <p:cNvSpPr txBox="1"/>
          <p:nvPr/>
        </p:nvSpPr>
        <p:spPr>
          <a:xfrm>
            <a:off x="1072054" y="2758965"/>
            <a:ext cx="63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B050"/>
                </a:solidFill>
                <a:latin typeface="Century Gothic"/>
              </a:rPr>
              <a:t>√</a:t>
            </a:r>
            <a:endParaRPr lang="el-GR" sz="3600" b="1" dirty="0">
              <a:solidFill>
                <a:srgbClr val="00B050"/>
              </a:solidFill>
            </a:endParaRPr>
          </a:p>
        </p:txBody>
      </p:sp>
      <p:sp>
        <p:nvSpPr>
          <p:cNvPr id="24" name="23 - TextBox"/>
          <p:cNvSpPr txBox="1"/>
          <p:nvPr/>
        </p:nvSpPr>
        <p:spPr>
          <a:xfrm>
            <a:off x="4241974" y="2782391"/>
            <a:ext cx="63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B050"/>
                </a:solidFill>
                <a:latin typeface="Century Gothic"/>
              </a:rPr>
              <a:t>√</a:t>
            </a:r>
            <a:endParaRPr lang="el-GR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82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73" name="Ομάδα 72"/>
          <p:cNvGrpSpPr/>
          <p:nvPr/>
        </p:nvGrpSpPr>
        <p:grpSpPr>
          <a:xfrm>
            <a:off x="614050" y="1788606"/>
            <a:ext cx="8883193" cy="3229965"/>
            <a:chOff x="267547" y="2175308"/>
            <a:chExt cx="9434454" cy="3430406"/>
          </a:xfrm>
        </p:grpSpPr>
        <p:sp>
          <p:nvSpPr>
            <p:cNvPr id="5" name="Rectangle 99">
              <a:extLst>
                <a:ext uri="{FF2B5EF4-FFF2-40B4-BE49-F238E27FC236}">
                  <a16:creationId xmlns:a16="http://schemas.microsoft.com/office/drawing/2014/main" xmlns="" id="{0A21935A-405C-478D-B71D-0FF2B4A7BF57}"/>
                </a:ext>
              </a:extLst>
            </p:cNvPr>
            <p:cNvSpPr/>
            <p:nvPr/>
          </p:nvSpPr>
          <p:spPr>
            <a:xfrm>
              <a:off x="276420" y="3035534"/>
              <a:ext cx="1927765" cy="439018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6213" indent="-176213"/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Μάσκα 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Rectangle 109">
              <a:extLst>
                <a:ext uri="{FF2B5EF4-FFF2-40B4-BE49-F238E27FC236}">
                  <a16:creationId xmlns:a16="http://schemas.microsoft.com/office/drawing/2014/main" xmlns="" id="{38F97935-4AC2-4E4F-8BEB-A9466D2504B3}"/>
                </a:ext>
              </a:extLst>
            </p:cNvPr>
            <p:cNvSpPr/>
            <p:nvPr/>
          </p:nvSpPr>
          <p:spPr>
            <a:xfrm>
              <a:off x="267547" y="3569734"/>
              <a:ext cx="1936638" cy="43920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82563" indent="-182563"/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Ασπίδα προσώπου. 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110">
              <a:extLst>
                <a:ext uri="{FF2B5EF4-FFF2-40B4-BE49-F238E27FC236}">
                  <a16:creationId xmlns:a16="http://schemas.microsoft.com/office/drawing/2014/main" xmlns="" id="{249249C4-C3FF-4345-B387-C06FA76A617A}"/>
                </a:ext>
              </a:extLst>
            </p:cNvPr>
            <p:cNvSpPr/>
            <p:nvPr/>
          </p:nvSpPr>
          <p:spPr>
            <a:xfrm>
              <a:off x="267547" y="4104116"/>
              <a:ext cx="1936638" cy="43920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Τήρηση απόστασης.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111">
              <a:extLst>
                <a:ext uri="{FF2B5EF4-FFF2-40B4-BE49-F238E27FC236}">
                  <a16:creationId xmlns:a16="http://schemas.microsoft.com/office/drawing/2014/main" xmlns="" id="{5E8A95EF-6D2D-4553-A013-6256DE6A088B}"/>
                </a:ext>
              </a:extLst>
            </p:cNvPr>
            <p:cNvSpPr/>
            <p:nvPr/>
          </p:nvSpPr>
          <p:spPr>
            <a:xfrm>
              <a:off x="267547" y="4635315"/>
              <a:ext cx="1936638" cy="43920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6213" indent="-176213"/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Γάντια.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3252793" y="3025220"/>
              <a:ext cx="864096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0" name="Rectangle 227">
              <a:extLst>
                <a:ext uri="{FF2B5EF4-FFF2-40B4-BE49-F238E27FC236}">
                  <a16:creationId xmlns:a16="http://schemas.microsoft.com/office/drawing/2014/main" xmlns="" id="{CC965EC9-01B0-427C-8C85-36161F8E9A3D}"/>
                </a:ext>
              </a:extLst>
            </p:cNvPr>
            <p:cNvSpPr/>
            <p:nvPr/>
          </p:nvSpPr>
          <p:spPr>
            <a:xfrm>
              <a:off x="5073532" y="2175309"/>
              <a:ext cx="2715504" cy="43794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l-GR" sz="105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Διαχείριση Τροφίμων</a:t>
              </a:r>
              <a:endParaRPr lang="en-US" sz="105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1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3252793" y="2655555"/>
              <a:ext cx="864096" cy="3092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Ταμείο</a:t>
              </a:r>
              <a:r>
                <a:rPr lang="el-GR" sz="900" baseline="6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 </a:t>
              </a:r>
              <a:r>
                <a:rPr lang="el-GR" sz="1000" baseline="3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1</a:t>
              </a:r>
              <a:endParaRPr lang="en-US" sz="1000" b="1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2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986283" y="2655556"/>
              <a:ext cx="898804" cy="309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Σερβιτόροι</a:t>
              </a:r>
              <a:r>
                <a:rPr lang="el-GR" sz="900" baseline="60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 </a:t>
              </a:r>
              <a:r>
                <a:rPr lang="el-GR" sz="1000" baseline="30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2</a:t>
              </a:r>
              <a:endParaRPr lang="en-US" sz="1000" b="1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  <a:p>
              <a:pPr algn="ctr"/>
              <a:endParaRPr lang="en-US" sz="1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3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986283" y="3026506"/>
              <a:ext cx="885669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4" name="Rectangle 227">
              <a:extLst>
                <a:ext uri="{FF2B5EF4-FFF2-40B4-BE49-F238E27FC236}">
                  <a16:creationId xmlns:a16="http://schemas.microsoft.com/office/drawing/2014/main" xmlns="" id="{CC965EC9-01B0-427C-8C85-36161F8E9A3D}"/>
                </a:ext>
              </a:extLst>
            </p:cNvPr>
            <p:cNvSpPr/>
            <p:nvPr/>
          </p:nvSpPr>
          <p:spPr>
            <a:xfrm>
              <a:off x="7840911" y="2175309"/>
              <a:ext cx="901047" cy="43794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l-GR" sz="1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Προσωπικό Καθαριότητας </a:t>
              </a:r>
              <a:endPara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5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7840911" y="2664928"/>
              <a:ext cx="901046" cy="309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Όλοι οι χώροι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17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7868668" y="3035880"/>
              <a:ext cx="873289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1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2331956" y="2655555"/>
              <a:ext cx="864096" cy="3092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Reception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6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3259605" y="3545115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7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980264" y="3540190"/>
              <a:ext cx="891687" cy="44949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28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7890331" y="3551538"/>
              <a:ext cx="851626" cy="44751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0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3259605" y="4069780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1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986282" y="4067973"/>
              <a:ext cx="873017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2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7890511" y="4074141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4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3259605" y="4600633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5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986282" y="4601323"/>
              <a:ext cx="872636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6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7890129" y="4602696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r>
                <a:rPr lang="el-GR" sz="1200" baseline="60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3</a:t>
              </a:r>
              <a:endParaRPr lang="en-US" sz="12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38" name="Rectangle 111">
              <a:extLst>
                <a:ext uri="{FF2B5EF4-FFF2-40B4-BE49-F238E27FC236}">
                  <a16:creationId xmlns:a16="http://schemas.microsoft.com/office/drawing/2014/main" xmlns="" id="{5E8A95EF-6D2D-4553-A013-6256DE6A088B}"/>
                </a:ext>
              </a:extLst>
            </p:cNvPr>
            <p:cNvSpPr/>
            <p:nvPr/>
          </p:nvSpPr>
          <p:spPr>
            <a:xfrm>
              <a:off x="267547" y="5166514"/>
              <a:ext cx="1936638" cy="439200"/>
            </a:xfrm>
            <a:prstGeom prst="rect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176213" indent="-176213"/>
              <a:r>
                <a:rPr lang="el-GR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l-GR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l-GR" sz="11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Υγιεινή χεριών.</a:t>
              </a:r>
              <a:endParaRPr lang="el-GR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2314920" y="3023657"/>
              <a:ext cx="864096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0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2321732" y="3553177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1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2321732" y="407784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2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2321732" y="4608695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3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2314920" y="5147264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4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3252793" y="5145957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5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4173611" y="2655555"/>
              <a:ext cx="838793" cy="3092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Διοικητικές Υπηρεσίες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6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4173610" y="3026505"/>
              <a:ext cx="838794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7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4167592" y="3540189"/>
              <a:ext cx="838794" cy="44949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8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4173610" y="406797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49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4173610" y="460132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0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4167592" y="5143308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1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090766" y="2655555"/>
              <a:ext cx="838793" cy="30921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Μάγειροι &amp; Βοηθοί 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2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090766" y="3025908"/>
              <a:ext cx="838794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3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084747" y="3540189"/>
              <a:ext cx="838794" cy="44949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4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080542" y="406797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5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080542" y="4601322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6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080542" y="5143307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7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5980264" y="5143306"/>
              <a:ext cx="891687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8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6951513" y="2664943"/>
              <a:ext cx="838793" cy="309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Μαιτρ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59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6951479" y="3036179"/>
              <a:ext cx="838794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0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6945461" y="3539641"/>
              <a:ext cx="838794" cy="44949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1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6951477" y="4067424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2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6951477" y="4600774"/>
              <a:ext cx="838794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3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6955683" y="5142757"/>
              <a:ext cx="838794" cy="45394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4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7887681" y="5147787"/>
              <a:ext cx="838794" cy="45792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5" name="Rectangle 227">
              <a:extLst>
                <a:ext uri="{FF2B5EF4-FFF2-40B4-BE49-F238E27FC236}">
                  <a16:creationId xmlns:a16="http://schemas.microsoft.com/office/drawing/2014/main" xmlns="" id="{CC965EC9-01B0-427C-8C85-36161F8E9A3D}"/>
                </a:ext>
              </a:extLst>
            </p:cNvPr>
            <p:cNvSpPr/>
            <p:nvPr/>
          </p:nvSpPr>
          <p:spPr>
            <a:xfrm>
              <a:off x="8804738" y="2175308"/>
              <a:ext cx="897263" cy="43794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l-GR" sz="10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Τεχνικοί Υπάλληλοι</a:t>
              </a:r>
              <a:endPara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6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8803985" y="2663696"/>
              <a:ext cx="888532" cy="3092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900" b="1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</a:rPr>
                <a:t>Εσωτερικοί  χώροι</a:t>
              </a:r>
              <a:endParaRPr lang="en-US" sz="9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8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8798728" y="3033890"/>
              <a:ext cx="887200" cy="43901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</a:t>
              </a:r>
              <a:r>
                <a:rPr lang="el-GR" sz="1200" baseline="60000" dirty="0" smtClean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abic Typesetting" panose="03020402040406030203" pitchFamily="66" charset="-78"/>
                  <a:sym typeface="Wingdings" panose="05000000000000000000" pitchFamily="2" charset="2"/>
                </a:rPr>
                <a:t>4</a:t>
              </a:r>
              <a:endParaRPr lang="en-US" sz="1400" baseline="6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69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8811200" y="3559770"/>
              <a:ext cx="874729" cy="44751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0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8811380" y="4082373"/>
              <a:ext cx="877381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1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8810996" y="4600706"/>
              <a:ext cx="877381" cy="4438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  <p:sp>
          <p:nvSpPr>
            <p:cNvPr id="72" name="Rectangle 203">
              <a:extLst>
                <a:ext uri="{FF2B5EF4-FFF2-40B4-BE49-F238E27FC236}">
                  <a16:creationId xmlns:a16="http://schemas.microsoft.com/office/drawing/2014/main" xmlns="" id="{4D955E89-DF85-4106-8AC1-C29F2E131E32}"/>
                </a:ext>
              </a:extLst>
            </p:cNvPr>
            <p:cNvSpPr/>
            <p:nvPr/>
          </p:nvSpPr>
          <p:spPr>
            <a:xfrm>
              <a:off x="8808547" y="5156020"/>
              <a:ext cx="877381" cy="4406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41719C"/>
              </a:solidFill>
            </a:ln>
          </p:spPr>
          <p:style>
            <a:lnRef idx="0">
              <a:schemeClr val="accent1"/>
            </a:lnRef>
            <a:fillRef idx="1">
              <a:schemeClr val="accent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aseline="30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614050" y="5219044"/>
            <a:ext cx="692587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050" dirty="0" smtClean="0">
                <a:solidFill>
                  <a:srgbClr val="002060"/>
                </a:solidFill>
              </a:rPr>
              <a:t>1.&amp; 2.  Μάσκα ή ασπίδα προσώπου.</a:t>
            </a:r>
            <a:endParaRPr lang="el-GR" sz="1050" dirty="0">
              <a:solidFill>
                <a:srgbClr val="002060"/>
              </a:solidFill>
            </a:endParaRPr>
          </a:p>
          <a:p>
            <a:pPr marL="228600" indent="-228600">
              <a:buAutoNum type="arabicPeriod" startAt="3"/>
            </a:pPr>
            <a:r>
              <a:rPr lang="el-GR" sz="1050" dirty="0" smtClean="0">
                <a:solidFill>
                  <a:srgbClr val="002060"/>
                </a:solidFill>
              </a:rPr>
              <a:t>     Γάντια κατά τη διαδικασία καθαριότητας.</a:t>
            </a:r>
          </a:p>
          <a:p>
            <a:pPr marL="228600" indent="-228600">
              <a:buAutoNum type="arabicPeriod" startAt="3"/>
            </a:pPr>
            <a:r>
              <a:rPr lang="el-GR" sz="1050" dirty="0" smtClean="0">
                <a:solidFill>
                  <a:srgbClr val="002060"/>
                </a:solidFill>
              </a:rPr>
              <a:t>     Μάσκα </a:t>
            </a:r>
            <a:r>
              <a:rPr lang="el-GR" sz="1050" dirty="0">
                <a:solidFill>
                  <a:srgbClr val="002060"/>
                </a:solidFill>
              </a:rPr>
              <a:t>όπου  έρχονται σε επαφή με κοινό ή με άλλους εργαζόμενους  όταν δεν μπορεί να τηρηθεί η </a:t>
            </a:r>
            <a:r>
              <a:rPr lang="el-GR" sz="1050" dirty="0" smtClean="0">
                <a:solidFill>
                  <a:srgbClr val="002060"/>
                </a:solidFill>
              </a:rPr>
              <a:t>απόσταση.</a:t>
            </a:r>
          </a:p>
          <a:p>
            <a:pPr marL="228600" indent="-228600">
              <a:buAutoNum type="arabicPeriod" startAt="3"/>
            </a:pPr>
            <a:r>
              <a:rPr lang="el-GR" sz="1050" dirty="0">
                <a:solidFill>
                  <a:srgbClr val="002060"/>
                </a:solidFill>
              </a:rPr>
              <a:t> </a:t>
            </a:r>
            <a:r>
              <a:rPr lang="el-GR" sz="1050" dirty="0" smtClean="0">
                <a:solidFill>
                  <a:srgbClr val="002060"/>
                </a:solidFill>
              </a:rPr>
              <a:t>    Σε περίπτωση που έρχονται σε επαφή με το κοινό.</a:t>
            </a:r>
          </a:p>
          <a:p>
            <a:pPr marL="228600" indent="-228600">
              <a:buAutoNum type="arabicPeriod" startAt="3"/>
            </a:pPr>
            <a:r>
              <a:rPr lang="el-GR" sz="1050" dirty="0">
                <a:solidFill>
                  <a:srgbClr val="002060"/>
                </a:solidFill>
              </a:rPr>
              <a:t> </a:t>
            </a:r>
            <a:r>
              <a:rPr lang="el-GR" sz="1050" dirty="0" smtClean="0">
                <a:solidFill>
                  <a:srgbClr val="002060"/>
                </a:solidFill>
              </a:rPr>
              <a:t>    </a:t>
            </a:r>
            <a:r>
              <a:rPr lang="el-GR" sz="1050" dirty="0">
                <a:solidFill>
                  <a:srgbClr val="002060"/>
                </a:solidFill>
              </a:rPr>
              <a:t>Χρήση μάσκας </a:t>
            </a:r>
            <a:r>
              <a:rPr lang="el-GR" sz="1050" dirty="0" smtClean="0">
                <a:solidFill>
                  <a:schemeClr val="accent3">
                    <a:lumMod val="50000"/>
                  </a:schemeClr>
                </a:solidFill>
              </a:rPr>
              <a:t>εφόσον έρχονται σε επαφή με το κοινό και δεν </a:t>
            </a:r>
            <a:r>
              <a:rPr lang="el-GR" sz="1050" dirty="0">
                <a:solidFill>
                  <a:schemeClr val="accent3">
                    <a:lumMod val="50000"/>
                  </a:schemeClr>
                </a:solidFill>
              </a:rPr>
              <a:t>είναι δυνατή η τήρηση </a:t>
            </a:r>
            <a:r>
              <a:rPr lang="el-GR" sz="1050" dirty="0" smtClean="0">
                <a:solidFill>
                  <a:schemeClr val="accent3">
                    <a:lumMod val="50000"/>
                  </a:schemeClr>
                </a:solidFill>
              </a:rPr>
              <a:t>απόστασης. </a:t>
            </a:r>
            <a:endParaRPr lang="el-GR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6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410297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78" name="Rectangle 227">
            <a:extLst>
              <a:ext uri="{FF2B5EF4-FFF2-40B4-BE49-F238E27FC236}">
                <a16:creationId xmlns:a16="http://schemas.microsoft.com/office/drawing/2014/main" xmlns="" id="{CC965EC9-01B0-427C-8C85-36161F8E9A3D}"/>
              </a:ext>
            </a:extLst>
          </p:cNvPr>
          <p:cNvSpPr/>
          <p:nvPr/>
        </p:nvSpPr>
        <p:spPr>
          <a:xfrm>
            <a:off x="9546087" y="1788606"/>
            <a:ext cx="935661" cy="4123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l-GR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Προμηθευτές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79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9545378" y="2248457"/>
            <a:ext cx="936370" cy="2911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9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Α΄ Υλών/ αναλώσιμων</a:t>
            </a:r>
            <a:endParaRPr lang="en-US" sz="9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0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9540428" y="2597020"/>
            <a:ext cx="941320" cy="413366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1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9552170" y="3092173"/>
            <a:ext cx="929578" cy="421370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2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9552341" y="3584240"/>
            <a:ext cx="929407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3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9551980" y="4072286"/>
            <a:ext cx="929768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aseline="3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4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9549675" y="4595153"/>
            <a:ext cx="932073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5" name="Ορθογώνιο 84"/>
          <p:cNvSpPr/>
          <p:nvPr/>
        </p:nvSpPr>
        <p:spPr>
          <a:xfrm>
            <a:off x="8866855" y="4619459"/>
            <a:ext cx="365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2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6" name="Rectangle 227">
            <a:extLst>
              <a:ext uri="{FF2B5EF4-FFF2-40B4-BE49-F238E27FC236}">
                <a16:creationId xmlns:a16="http://schemas.microsoft.com/office/drawing/2014/main" xmlns="" id="{CC965EC9-01B0-427C-8C85-36161F8E9A3D}"/>
              </a:ext>
            </a:extLst>
          </p:cNvPr>
          <p:cNvSpPr/>
          <p:nvPr/>
        </p:nvSpPr>
        <p:spPr>
          <a:xfrm>
            <a:off x="10564893" y="1788606"/>
            <a:ext cx="844835" cy="4123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l-GR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Λοιποί εργαζόμενοι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7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10563543" y="2248456"/>
            <a:ext cx="836614" cy="2911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9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Εξωτερικοί χώροι</a:t>
            </a:r>
            <a:endParaRPr lang="en-US" sz="9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8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10549123" y="2597020"/>
            <a:ext cx="851034" cy="413366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r>
              <a:rPr lang="el-GR" sz="1200" baseline="6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6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89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10560865" y="3092173"/>
            <a:ext cx="838753" cy="421370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0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10561036" y="3584240"/>
            <a:ext cx="826115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r>
              <a:rPr lang="el-GR" sz="1200" baseline="60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5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1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10560675" y="4072286"/>
            <a:ext cx="826115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aseline="3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2" name="Rectangle 203">
            <a:extLst>
              <a:ext uri="{FF2B5EF4-FFF2-40B4-BE49-F238E27FC236}">
                <a16:creationId xmlns:a16="http://schemas.microsoft.com/office/drawing/2014/main" xmlns="" id="{4D955E89-DF85-4106-8AC1-C29F2E131E32}"/>
              </a:ext>
            </a:extLst>
          </p:cNvPr>
          <p:cNvSpPr/>
          <p:nvPr/>
        </p:nvSpPr>
        <p:spPr>
          <a:xfrm>
            <a:off x="10558370" y="4595153"/>
            <a:ext cx="826115" cy="417944"/>
          </a:xfrm>
          <a:prstGeom prst="rect">
            <a:avLst/>
          </a:prstGeom>
          <a:solidFill>
            <a:schemeClr val="bg1"/>
          </a:solidFill>
          <a:ln>
            <a:solidFill>
              <a:srgbClr val="41719C"/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400" baseline="60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  <p:sp>
        <p:nvSpPr>
          <p:cNvPr id="93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06801" y="1289930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Μέτρα προστασίας / Προστατευτικός εξοπλισμός σε χώρους μαζικής εστίασης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8866854" y="3591136"/>
            <a:ext cx="365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abic Typesetting" panose="03020402040406030203" pitchFamily="66" charset="-78"/>
                <a:sym typeface="Wingdings" panose="05000000000000000000" pitchFamily="2" charset="2"/>
              </a:rPr>
              <a:t></a:t>
            </a:r>
            <a:endParaRPr lang="en-US" sz="1200" baseline="60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8294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Όργανα </a:t>
            </a:r>
            <a:r>
              <a:rPr lang="el-GR" sz="2400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Ελέγχου και Επιβολής </a:t>
            </a:r>
            <a:r>
              <a:rPr lang="el-GR" sz="2400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Κυρώσεων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3203388" y="195922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Γενική Γραμματεία Εμπορίου και Προστασίας Καταναλωτή 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Snipped 29">
            <a:extLst>
              <a:ext uri="{FF2B5EF4-FFF2-40B4-BE49-F238E27FC236}">
                <a16:creationId xmlns:a16="http://schemas.microsoft.com/office/drawing/2014/main" xmlns="" id="{E8DDDE93-D1E0-49C0-A430-7DE734E5556B}"/>
              </a:ext>
            </a:extLst>
          </p:cNvPr>
          <p:cNvSpPr/>
          <p:nvPr/>
        </p:nvSpPr>
        <p:spPr>
          <a:xfrm>
            <a:off x="1747667" y="195922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1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1" name="Rectangle: Diagonal Corners Snipped 30">
            <a:extLst>
              <a:ext uri="{FF2B5EF4-FFF2-40B4-BE49-F238E27FC236}">
                <a16:creationId xmlns:a16="http://schemas.microsoft.com/office/drawing/2014/main" xmlns="" id="{9F41957C-32A9-4A37-AA8D-E74E17566C4F}"/>
              </a:ext>
            </a:extLst>
          </p:cNvPr>
          <p:cNvSpPr/>
          <p:nvPr/>
        </p:nvSpPr>
        <p:spPr>
          <a:xfrm>
            <a:off x="1747667" y="278810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2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2" name="Rectangle: Diagonal Corners Snipped 31">
            <a:extLst>
              <a:ext uri="{FF2B5EF4-FFF2-40B4-BE49-F238E27FC236}">
                <a16:creationId xmlns:a16="http://schemas.microsoft.com/office/drawing/2014/main" xmlns="" id="{8B3DE946-0CF1-4BED-A91F-872E6F230329}"/>
              </a:ext>
            </a:extLst>
          </p:cNvPr>
          <p:cNvSpPr/>
          <p:nvPr/>
        </p:nvSpPr>
        <p:spPr>
          <a:xfrm>
            <a:off x="1747667" y="361698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3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xmlns="" id="{CD774B95-115F-44D4-A628-466797AB3084}"/>
              </a:ext>
            </a:extLst>
          </p:cNvPr>
          <p:cNvSpPr/>
          <p:nvPr/>
        </p:nvSpPr>
        <p:spPr>
          <a:xfrm>
            <a:off x="1747667" y="444586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4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4" name="Rectangle: Diagonal Corners Snipped 33">
            <a:extLst>
              <a:ext uri="{FF2B5EF4-FFF2-40B4-BE49-F238E27FC236}">
                <a16:creationId xmlns:a16="http://schemas.microsoft.com/office/drawing/2014/main" xmlns="" id="{7E245EFA-07A2-445C-887D-2E7BBDEA2042}"/>
              </a:ext>
            </a:extLst>
          </p:cNvPr>
          <p:cNvSpPr/>
          <p:nvPr/>
        </p:nvSpPr>
        <p:spPr>
          <a:xfrm>
            <a:off x="1747667" y="527474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5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0689B7E-69B2-4FFC-8E2B-A80625A779E4}"/>
              </a:ext>
            </a:extLst>
          </p:cNvPr>
          <p:cNvSpPr txBox="1"/>
          <p:nvPr/>
        </p:nvSpPr>
        <p:spPr bwMode="auto">
          <a:xfrm>
            <a:off x="3203388" y="278810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Ελληνική Αστυνομία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Δημοτική </a:t>
            </a:r>
            <a:r>
              <a:rPr lang="el-GR" sz="1500" b="1" dirty="0" smtClean="0">
                <a:cs typeface="Times New Roman" panose="02020603050405020304" pitchFamily="18" charset="0"/>
              </a:rPr>
              <a:t>Αστυνομία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b="1" dirty="0" smtClean="0">
                <a:cs typeface="Times New Roman" panose="02020603050405020304" pitchFamily="18" charset="0"/>
              </a:rPr>
              <a:t>Λιμενικές Αρχές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6ED9C2DF-869C-4A2E-9273-C64842ADE0BC}"/>
              </a:ext>
            </a:extLst>
          </p:cNvPr>
          <p:cNvSpPr txBox="1"/>
          <p:nvPr/>
        </p:nvSpPr>
        <p:spPr bwMode="auto">
          <a:xfrm>
            <a:off x="3203388" y="361698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Υγειονομικές υπηρεσίες των ΟΤΑ </a:t>
            </a:r>
            <a:r>
              <a:rPr lang="el-GR" sz="1500" b="1" dirty="0" err="1" smtClean="0">
                <a:cs typeface="Times New Roman" panose="02020603050405020304" pitchFamily="18" charset="0"/>
              </a:rPr>
              <a:t>α΄</a:t>
            </a:r>
            <a:r>
              <a:rPr lang="el-GR" sz="1500" b="1" dirty="0" smtClean="0">
                <a:cs typeface="Times New Roman" panose="02020603050405020304" pitchFamily="18" charset="0"/>
              </a:rPr>
              <a:t> και </a:t>
            </a:r>
            <a:r>
              <a:rPr lang="el-GR" sz="1500" b="1" dirty="0" err="1" smtClean="0">
                <a:cs typeface="Times New Roman" panose="02020603050405020304" pitchFamily="18" charset="0"/>
              </a:rPr>
              <a:t>β΄</a:t>
            </a:r>
            <a:r>
              <a:rPr lang="el-GR" sz="1500" b="1" dirty="0" smtClean="0">
                <a:cs typeface="Times New Roman" panose="02020603050405020304" pitchFamily="18" charset="0"/>
              </a:rPr>
              <a:t> βαθμού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E460332C-B6EC-4E0D-AE5D-8C6B21C5992F}"/>
              </a:ext>
            </a:extLst>
          </p:cNvPr>
          <p:cNvSpPr txBox="1"/>
          <p:nvPr/>
        </p:nvSpPr>
        <p:spPr bwMode="auto">
          <a:xfrm>
            <a:off x="3203388" y="444586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Σώμα Επιθεώρησης Εργασίας (Σ.ΕΠ.Ε)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5C8E854-AFC1-4E12-8533-6F06AD6CFE0A}"/>
              </a:ext>
            </a:extLst>
          </p:cNvPr>
          <p:cNvSpPr txBox="1"/>
          <p:nvPr/>
        </p:nvSpPr>
        <p:spPr bwMode="auto">
          <a:xfrm>
            <a:off x="3203388" y="527474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Εθνική Αρχή Διαφάνειας (Ε.Α.Δ.)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75287A2-8818-4F11-A546-88064032B5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7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A952FDA8-F037-45C5-824B-D1A4836EA0F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2410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38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xmlns="" id="{0FB5F26F-C802-49F3-B6B7-0E477571F293}"/>
              </a:ext>
            </a:extLst>
          </p:cNvPr>
          <p:cNvSpPr txBox="1">
            <a:spLocks/>
          </p:cNvSpPr>
          <p:nvPr/>
        </p:nvSpPr>
        <p:spPr>
          <a:xfrm>
            <a:off x="-726524" y="5368689"/>
            <a:ext cx="7442169" cy="11845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Υπουργείο</a:t>
            </a:r>
            <a:r>
              <a:rPr kumimoji="0" lang="el-GR" sz="2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Ανάπτυξης και Επεν</a:t>
            </a:r>
            <a:r>
              <a:rPr lang="el-GR" sz="2800" dirty="0" smtClean="0">
                <a:solidFill>
                  <a:schemeClr val="bg2">
                    <a:lumMod val="25000"/>
                  </a:schemeClr>
                </a:solidFill>
                <a:latin typeface="Helvetica Neue"/>
                <a:ea typeface="Georgia"/>
                <a:cs typeface="Georgia"/>
                <a:sym typeface="Georgia"/>
              </a:rPr>
              <a:t>δύσεων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kumimoji="0" lang="el-GR" sz="1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8936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xmlns="" id="{95C435C5-7D78-494F-918D-34B947BC05F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988316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4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: Diagonal Corners Snipped 26">
            <a:extLst>
              <a:ext uri="{FF2B5EF4-FFF2-40B4-BE49-F238E27FC236}">
                <a16:creationId xmlns:a16="http://schemas.microsoft.com/office/drawing/2014/main" xmlns="" id="{6FF8A3D9-544F-466B-AD80-D32766F8CD54}"/>
              </a:ext>
            </a:extLst>
          </p:cNvPr>
          <p:cNvSpPr/>
          <p:nvPr/>
        </p:nvSpPr>
        <p:spPr>
          <a:xfrm>
            <a:off x="200092" y="545054"/>
            <a:ext cx="7478850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b="1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18 Μαΐου</a:t>
            </a:r>
            <a:endParaRPr lang="el-GR" sz="2400" b="1" dirty="0">
              <a:solidFill>
                <a:schemeClr val="bg1"/>
              </a:solidFill>
              <a:ea typeface="Georgia"/>
              <a:cs typeface="Georgia"/>
              <a:sym typeface="Georgi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E1895E-7FD6-4B14-AF37-18E6B32A4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41" name="40 - Ομάδα"/>
          <p:cNvGrpSpPr/>
          <p:nvPr/>
        </p:nvGrpSpPr>
        <p:grpSpPr>
          <a:xfrm>
            <a:off x="274321" y="1855401"/>
            <a:ext cx="11530625" cy="3900509"/>
            <a:chOff x="-13299" y="1741548"/>
            <a:chExt cx="11739085" cy="3971029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C0B989E1-1CF3-43FA-BD16-020E14DE6EB2}"/>
                </a:ext>
              </a:extLst>
            </p:cNvPr>
            <p:cNvSpPr/>
            <p:nvPr/>
          </p:nvSpPr>
          <p:spPr>
            <a:xfrm>
              <a:off x="1315989" y="2377489"/>
              <a:ext cx="337357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l-GR" sz="2000" b="1" dirty="0">
                  <a:solidFill>
                    <a:schemeClr val="bg1"/>
                  </a:solidFill>
                </a:rPr>
                <a:t>Λιανικό Εμπόριο</a:t>
              </a:r>
            </a:p>
            <a:p>
              <a:pPr lvl="0"/>
              <a:r>
                <a:rPr lang="el-GR" sz="2000" b="1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E7DE0578-4766-4DB2-AE8F-D06B86587CB7}"/>
                </a:ext>
              </a:extLst>
            </p:cNvPr>
            <p:cNvSpPr/>
            <p:nvPr/>
          </p:nvSpPr>
          <p:spPr>
            <a:xfrm>
              <a:off x="548533" y="2877600"/>
              <a:ext cx="3239697" cy="15768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l-GR" sz="1600" dirty="0" smtClean="0">
                  <a:solidFill>
                    <a:schemeClr val="bg1"/>
                  </a:solidFill>
                </a:rPr>
                <a:t>Λιανικό εμπόριο σε  μη εξειδικευμένα καταστήματα </a:t>
              </a:r>
              <a:r>
                <a:rPr lang="en-US" sz="1600" dirty="0" smtClean="0">
                  <a:solidFill>
                    <a:schemeClr val="bg1"/>
                  </a:solidFill>
                </a:rPr>
                <a:t>      </a:t>
              </a:r>
              <a:r>
                <a:rPr lang="el-GR" sz="1600" dirty="0" smtClean="0">
                  <a:solidFill>
                    <a:schemeClr val="bg1"/>
                  </a:solidFill>
                </a:rPr>
                <a:t>(σε εμπορικά κέντρα (</a:t>
              </a:r>
              <a:r>
                <a:rPr lang="en-US" sz="1600" dirty="0" smtClean="0">
                  <a:solidFill>
                    <a:schemeClr val="bg1"/>
                  </a:solidFill>
                </a:rPr>
                <a:t>malls), </a:t>
              </a:r>
              <a:r>
                <a:rPr lang="el-GR" sz="1600" dirty="0" smtClean="0">
                  <a:solidFill>
                    <a:schemeClr val="bg1"/>
                  </a:solidFill>
                </a:rPr>
                <a:t>εκπτωτικά χωριά, εκπτωτικά καταστήματα (</a:t>
              </a:r>
              <a:r>
                <a:rPr lang="en-US" sz="1600" dirty="0" smtClean="0">
                  <a:solidFill>
                    <a:schemeClr val="bg1"/>
                  </a:solidFill>
                </a:rPr>
                <a:t>outlet)</a:t>
              </a:r>
              <a:r>
                <a:rPr lang="el-GR" sz="1600" dirty="0" smtClean="0">
                  <a:solidFill>
                    <a:schemeClr val="bg1"/>
                  </a:solidFill>
                </a:rPr>
                <a:t>).</a:t>
              </a:r>
            </a:p>
            <a:p>
              <a:pPr marL="77788" indent="-342900"/>
              <a:endParaRPr lang="el-GR" sz="170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106">
              <a:extLst>
                <a:ext uri="{FF2B5EF4-FFF2-40B4-BE49-F238E27FC236}">
                  <a16:creationId xmlns:a16="http://schemas.microsoft.com/office/drawing/2014/main" xmlns="" id="{DF70D1D5-4FA9-4784-9DAA-A8CB17BF6E1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923" y="2246812"/>
              <a:ext cx="534228" cy="534228"/>
            </a:xfrm>
            <a:custGeom>
              <a:avLst/>
              <a:gdLst>
                <a:gd name="T0" fmla="*/ 148 w 192"/>
                <a:gd name="T1" fmla="*/ 31 h 192"/>
                <a:gd name="T2" fmla="*/ 148 w 192"/>
                <a:gd name="T3" fmla="*/ 0 h 192"/>
                <a:gd name="T4" fmla="*/ 44 w 192"/>
                <a:gd name="T5" fmla="*/ 0 h 192"/>
                <a:gd name="T6" fmla="*/ 44 w 192"/>
                <a:gd name="T7" fmla="*/ 31 h 192"/>
                <a:gd name="T8" fmla="*/ 0 w 192"/>
                <a:gd name="T9" fmla="*/ 31 h 192"/>
                <a:gd name="T10" fmla="*/ 0 w 192"/>
                <a:gd name="T11" fmla="*/ 77 h 192"/>
                <a:gd name="T12" fmla="*/ 0 w 192"/>
                <a:gd name="T13" fmla="*/ 192 h 192"/>
                <a:gd name="T14" fmla="*/ 155 w 192"/>
                <a:gd name="T15" fmla="*/ 192 h 192"/>
                <a:gd name="T16" fmla="*/ 192 w 192"/>
                <a:gd name="T17" fmla="*/ 192 h 192"/>
                <a:gd name="T18" fmla="*/ 192 w 192"/>
                <a:gd name="T19" fmla="*/ 31 h 192"/>
                <a:gd name="T20" fmla="*/ 148 w 192"/>
                <a:gd name="T21" fmla="*/ 31 h 192"/>
                <a:gd name="T22" fmla="*/ 52 w 192"/>
                <a:gd name="T23" fmla="*/ 8 h 192"/>
                <a:gd name="T24" fmla="*/ 140 w 192"/>
                <a:gd name="T25" fmla="*/ 8 h 192"/>
                <a:gd name="T26" fmla="*/ 140 w 192"/>
                <a:gd name="T27" fmla="*/ 31 h 192"/>
                <a:gd name="T28" fmla="*/ 52 w 192"/>
                <a:gd name="T29" fmla="*/ 31 h 192"/>
                <a:gd name="T30" fmla="*/ 52 w 192"/>
                <a:gd name="T31" fmla="*/ 8 h 192"/>
                <a:gd name="T32" fmla="*/ 8 w 192"/>
                <a:gd name="T33" fmla="*/ 184 h 192"/>
                <a:gd name="T34" fmla="*/ 8 w 192"/>
                <a:gd name="T35" fmla="*/ 100 h 192"/>
                <a:gd name="T36" fmla="*/ 26 w 192"/>
                <a:gd name="T37" fmla="*/ 100 h 192"/>
                <a:gd name="T38" fmla="*/ 129 w 192"/>
                <a:gd name="T39" fmla="*/ 100 h 192"/>
                <a:gd name="T40" fmla="*/ 147 w 192"/>
                <a:gd name="T41" fmla="*/ 100 h 192"/>
                <a:gd name="T42" fmla="*/ 147 w 192"/>
                <a:gd name="T43" fmla="*/ 184 h 192"/>
                <a:gd name="T44" fmla="*/ 8 w 192"/>
                <a:gd name="T45" fmla="*/ 184 h 192"/>
                <a:gd name="T46" fmla="*/ 34 w 192"/>
                <a:gd name="T47" fmla="*/ 92 h 192"/>
                <a:gd name="T48" fmla="*/ 61 w 192"/>
                <a:gd name="T49" fmla="*/ 69 h 192"/>
                <a:gd name="T50" fmla="*/ 94 w 192"/>
                <a:gd name="T51" fmla="*/ 69 h 192"/>
                <a:gd name="T52" fmla="*/ 121 w 192"/>
                <a:gd name="T53" fmla="*/ 92 h 192"/>
                <a:gd name="T54" fmla="*/ 34 w 192"/>
                <a:gd name="T55" fmla="*/ 92 h 192"/>
                <a:gd name="T56" fmla="*/ 184 w 192"/>
                <a:gd name="T57" fmla="*/ 184 h 192"/>
                <a:gd name="T58" fmla="*/ 155 w 192"/>
                <a:gd name="T59" fmla="*/ 184 h 192"/>
                <a:gd name="T60" fmla="*/ 155 w 192"/>
                <a:gd name="T61" fmla="*/ 92 h 192"/>
                <a:gd name="T62" fmla="*/ 129 w 192"/>
                <a:gd name="T63" fmla="*/ 92 h 192"/>
                <a:gd name="T64" fmla="*/ 94 w 192"/>
                <a:gd name="T65" fmla="*/ 61 h 192"/>
                <a:gd name="T66" fmla="*/ 61 w 192"/>
                <a:gd name="T67" fmla="*/ 61 h 192"/>
                <a:gd name="T68" fmla="*/ 26 w 192"/>
                <a:gd name="T69" fmla="*/ 92 h 192"/>
                <a:gd name="T70" fmla="*/ 8 w 192"/>
                <a:gd name="T71" fmla="*/ 92 h 192"/>
                <a:gd name="T72" fmla="*/ 8 w 192"/>
                <a:gd name="T73" fmla="*/ 40 h 192"/>
                <a:gd name="T74" fmla="*/ 184 w 192"/>
                <a:gd name="T75" fmla="*/ 40 h 192"/>
                <a:gd name="T76" fmla="*/ 184 w 192"/>
                <a:gd name="T77" fmla="*/ 18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92" h="192">
                  <a:moveTo>
                    <a:pt x="148" y="31"/>
                  </a:moveTo>
                  <a:cubicBezTo>
                    <a:pt x="148" y="0"/>
                    <a:pt x="148" y="0"/>
                    <a:pt x="14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4" y="31"/>
                    <a:pt x="44" y="31"/>
                    <a:pt x="44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155" y="192"/>
                    <a:pt x="155" y="192"/>
                    <a:pt x="155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31"/>
                    <a:pt x="192" y="31"/>
                    <a:pt x="192" y="31"/>
                  </a:cubicBezTo>
                  <a:lnTo>
                    <a:pt x="148" y="31"/>
                  </a:lnTo>
                  <a:close/>
                  <a:moveTo>
                    <a:pt x="52" y="8"/>
                  </a:moveTo>
                  <a:cubicBezTo>
                    <a:pt x="140" y="8"/>
                    <a:pt x="140" y="8"/>
                    <a:pt x="140" y="8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52" y="31"/>
                    <a:pt x="52" y="31"/>
                    <a:pt x="52" y="31"/>
                  </a:cubicBezTo>
                  <a:lnTo>
                    <a:pt x="52" y="8"/>
                  </a:lnTo>
                  <a:close/>
                  <a:moveTo>
                    <a:pt x="8" y="184"/>
                  </a:moveTo>
                  <a:cubicBezTo>
                    <a:pt x="8" y="100"/>
                    <a:pt x="8" y="100"/>
                    <a:pt x="8" y="100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129" y="100"/>
                    <a:pt x="129" y="100"/>
                    <a:pt x="129" y="100"/>
                  </a:cubicBezTo>
                  <a:cubicBezTo>
                    <a:pt x="147" y="100"/>
                    <a:pt x="147" y="100"/>
                    <a:pt x="147" y="100"/>
                  </a:cubicBezTo>
                  <a:cubicBezTo>
                    <a:pt x="147" y="184"/>
                    <a:pt x="147" y="184"/>
                    <a:pt x="147" y="184"/>
                  </a:cubicBezTo>
                  <a:lnTo>
                    <a:pt x="8" y="184"/>
                  </a:lnTo>
                  <a:close/>
                  <a:moveTo>
                    <a:pt x="34" y="92"/>
                  </a:moveTo>
                  <a:cubicBezTo>
                    <a:pt x="36" y="79"/>
                    <a:pt x="47" y="69"/>
                    <a:pt x="61" y="69"/>
                  </a:cubicBezTo>
                  <a:cubicBezTo>
                    <a:pt x="94" y="69"/>
                    <a:pt x="94" y="69"/>
                    <a:pt x="94" y="69"/>
                  </a:cubicBezTo>
                  <a:cubicBezTo>
                    <a:pt x="108" y="69"/>
                    <a:pt x="119" y="79"/>
                    <a:pt x="121" y="92"/>
                  </a:cubicBezTo>
                  <a:lnTo>
                    <a:pt x="34" y="92"/>
                  </a:lnTo>
                  <a:close/>
                  <a:moveTo>
                    <a:pt x="184" y="184"/>
                  </a:moveTo>
                  <a:cubicBezTo>
                    <a:pt x="155" y="184"/>
                    <a:pt x="155" y="184"/>
                    <a:pt x="155" y="184"/>
                  </a:cubicBezTo>
                  <a:cubicBezTo>
                    <a:pt x="155" y="92"/>
                    <a:pt x="155" y="92"/>
                    <a:pt x="155" y="92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7" y="75"/>
                    <a:pt x="112" y="61"/>
                    <a:pt x="94" y="61"/>
                  </a:cubicBezTo>
                  <a:cubicBezTo>
                    <a:pt x="61" y="61"/>
                    <a:pt x="61" y="61"/>
                    <a:pt x="61" y="61"/>
                  </a:cubicBezTo>
                  <a:cubicBezTo>
                    <a:pt x="43" y="61"/>
                    <a:pt x="28" y="75"/>
                    <a:pt x="26" y="92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184" y="40"/>
                    <a:pt x="184" y="40"/>
                    <a:pt x="184" y="40"/>
                  </a:cubicBezTo>
                  <a:lnTo>
                    <a:pt x="184" y="18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1000"/>
            </a:p>
          </p:txBody>
        </p:sp>
        <p:grpSp>
          <p:nvGrpSpPr>
            <p:cNvPr id="36" name="35 - Ομάδα"/>
            <p:cNvGrpSpPr/>
            <p:nvPr/>
          </p:nvGrpSpPr>
          <p:grpSpPr>
            <a:xfrm>
              <a:off x="3976095" y="1741548"/>
              <a:ext cx="7749691" cy="3971029"/>
              <a:chOff x="4430907" y="2092938"/>
              <a:chExt cx="7031174" cy="3670145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xmlns="" id="{BE821E7E-2E29-4557-A005-3F5AAC8F132D}"/>
                  </a:ext>
                </a:extLst>
              </p:cNvPr>
              <p:cNvGrpSpPr/>
              <p:nvPr/>
            </p:nvGrpSpPr>
            <p:grpSpPr>
              <a:xfrm>
                <a:off x="4430907" y="2092938"/>
                <a:ext cx="3235382" cy="3670145"/>
                <a:chOff x="5999618" y="1838629"/>
                <a:chExt cx="3183929" cy="3892110"/>
              </a:xfrm>
            </p:grpSpPr>
            <p:sp>
              <p:nvSpPr>
                <p:cNvPr id="8" name="Rectangle: Diagonal Corners Snipped 7">
                  <a:extLst>
                    <a:ext uri="{FF2B5EF4-FFF2-40B4-BE49-F238E27FC236}">
                      <a16:creationId xmlns:a16="http://schemas.microsoft.com/office/drawing/2014/main" xmlns="" id="{B6CA3EEB-0F50-4D10-90A1-AF8612048822}"/>
                    </a:ext>
                  </a:extLst>
                </p:cNvPr>
                <p:cNvSpPr/>
                <p:nvPr/>
              </p:nvSpPr>
              <p:spPr>
                <a:xfrm>
                  <a:off x="5999618" y="1838629"/>
                  <a:ext cx="3168829" cy="3892110"/>
                </a:xfrm>
                <a:prstGeom prst="snip2DiagRect">
                  <a:avLst/>
                </a:prstGeom>
                <a:solidFill>
                  <a:srgbClr val="7F8FA9"/>
                </a:solidFill>
                <a:ln w="9525" cap="flat" cmpd="sng">
                  <a:solidFill>
                    <a:schemeClr val="bg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80669" tIns="80669" rIns="242029" bIns="80669" anchor="ctr" anchorCtr="0">
                  <a:noAutofit/>
                </a:bodyPr>
                <a:lstStyle/>
                <a:p>
                  <a:endParaRPr lang="el-GR" sz="1050" dirty="0">
                    <a:sym typeface="Georgia"/>
                  </a:endParaRPr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xmlns="" id="{A21BBF4C-36DF-4A84-B17D-4D74CB3F2D3C}"/>
                    </a:ext>
                  </a:extLst>
                </p:cNvPr>
                <p:cNvSpPr/>
                <p:nvPr/>
              </p:nvSpPr>
              <p:spPr>
                <a:xfrm>
                  <a:off x="7045559" y="2047805"/>
                  <a:ext cx="1637154" cy="78333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l-GR" sz="2000" b="1" dirty="0">
                      <a:solidFill>
                        <a:schemeClr val="bg1"/>
                      </a:solidFill>
                    </a:rPr>
                    <a:t>Υπηρεσίες</a:t>
                  </a:r>
                </a:p>
                <a:p>
                  <a:pPr lvl="0"/>
                  <a:r>
                    <a:rPr lang="el-GR" sz="2200" b="1" dirty="0">
                      <a:solidFill>
                        <a:schemeClr val="bg1"/>
                      </a:solidFill>
                    </a:rPr>
                    <a:t> 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xmlns="" id="{BCC00F3C-1326-4E09-B3C6-0538F5072D19}"/>
                    </a:ext>
                  </a:extLst>
                </p:cNvPr>
                <p:cNvSpPr/>
                <p:nvPr/>
              </p:nvSpPr>
              <p:spPr>
                <a:xfrm>
                  <a:off x="6253024" y="2718318"/>
                  <a:ext cx="2930523" cy="27947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</a:t>
                  </a:r>
                  <a:r>
                    <a:rPr lang="el-GR" sz="1600" kern="0" dirty="0" err="1" smtClean="0">
                      <a:solidFill>
                        <a:schemeClr val="bg1"/>
                      </a:solidFill>
                      <a:cs typeface="Arial"/>
                    </a:rPr>
                    <a:t>Διαιτολογικών</a:t>
                  </a: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 Μονάδων.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προσωπικής υγιεινής και φροντίδας σώματος. 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στολισμού εκκλησιών, αιθουσών κλπ.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που σχετίζονται με την εκπαίδευση κατοικίδιων ζώων συντροφιάς, για κυνήγι και σχετικές δραστηριότητες.</a:t>
                  </a:r>
                  <a:endParaRPr lang="en-GB" sz="1600" kern="0" dirty="0" smtClean="0">
                    <a:solidFill>
                      <a:schemeClr val="bg1"/>
                    </a:solidFill>
                    <a:cs typeface="Arial"/>
                  </a:endParaRPr>
                </a:p>
                <a:p>
                  <a:endParaRPr lang="el-GR" sz="1600" kern="0" dirty="0" smtClean="0">
                    <a:solidFill>
                      <a:schemeClr val="bg1"/>
                    </a:solidFill>
                    <a:cs typeface="Arial"/>
                  </a:endParaRP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EFB37DBC-093B-4087-A78A-2D7F94596FB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715085" y="2272179"/>
                <a:ext cx="501583" cy="508092"/>
                <a:chOff x="5382577" y="1219200"/>
                <a:chExt cx="122238" cy="123825"/>
              </a:xfrm>
              <a:solidFill>
                <a:schemeClr val="bg1"/>
              </a:solidFill>
            </p:grpSpPr>
            <p:sp>
              <p:nvSpPr>
                <p:cNvPr id="14" name="Freeform 99">
                  <a:extLst>
                    <a:ext uri="{FF2B5EF4-FFF2-40B4-BE49-F238E27FC236}">
                      <a16:creationId xmlns:a16="http://schemas.microsoft.com/office/drawing/2014/main" xmlns="" id="{9F4737A8-FFB7-4DD2-BD5F-DB90F6D2051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72113" y="1257300"/>
                  <a:ext cx="17463" cy="23813"/>
                </a:xfrm>
                <a:custGeom>
                  <a:avLst/>
                  <a:gdLst>
                    <a:gd name="T0" fmla="*/ 41 w 82"/>
                    <a:gd name="T1" fmla="*/ 109 h 109"/>
                    <a:gd name="T2" fmla="*/ 69 w 82"/>
                    <a:gd name="T3" fmla="*/ 94 h 109"/>
                    <a:gd name="T4" fmla="*/ 82 w 82"/>
                    <a:gd name="T5" fmla="*/ 45 h 109"/>
                    <a:gd name="T6" fmla="*/ 41 w 82"/>
                    <a:gd name="T7" fmla="*/ 0 h 109"/>
                    <a:gd name="T8" fmla="*/ 0 w 82"/>
                    <a:gd name="T9" fmla="*/ 45 h 109"/>
                    <a:gd name="T10" fmla="*/ 13 w 82"/>
                    <a:gd name="T11" fmla="*/ 94 h 109"/>
                    <a:gd name="T12" fmla="*/ 41 w 82"/>
                    <a:gd name="T13" fmla="*/ 109 h 109"/>
                    <a:gd name="T14" fmla="*/ 41 w 82"/>
                    <a:gd name="T15" fmla="*/ 23 h 109"/>
                    <a:gd name="T16" fmla="*/ 59 w 82"/>
                    <a:gd name="T17" fmla="*/ 45 h 109"/>
                    <a:gd name="T18" fmla="*/ 41 w 82"/>
                    <a:gd name="T19" fmla="*/ 86 h 109"/>
                    <a:gd name="T20" fmla="*/ 23 w 82"/>
                    <a:gd name="T21" fmla="*/ 45 h 109"/>
                    <a:gd name="T22" fmla="*/ 41 w 82"/>
                    <a:gd name="T23" fmla="*/ 23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2" h="109">
                      <a:moveTo>
                        <a:pt x="41" y="109"/>
                      </a:moveTo>
                      <a:cubicBezTo>
                        <a:pt x="54" y="109"/>
                        <a:pt x="62" y="101"/>
                        <a:pt x="69" y="94"/>
                      </a:cubicBezTo>
                      <a:cubicBezTo>
                        <a:pt x="77" y="84"/>
                        <a:pt x="82" y="67"/>
                        <a:pt x="82" y="45"/>
                      </a:cubicBezTo>
                      <a:cubicBezTo>
                        <a:pt x="82" y="20"/>
                        <a:pt x="63" y="0"/>
                        <a:pt x="41" y="0"/>
                      </a:cubicBezTo>
                      <a:cubicBezTo>
                        <a:pt x="18" y="0"/>
                        <a:pt x="0" y="20"/>
                        <a:pt x="0" y="45"/>
                      </a:cubicBezTo>
                      <a:cubicBezTo>
                        <a:pt x="0" y="67"/>
                        <a:pt x="4" y="84"/>
                        <a:pt x="13" y="94"/>
                      </a:cubicBezTo>
                      <a:cubicBezTo>
                        <a:pt x="20" y="101"/>
                        <a:pt x="27" y="109"/>
                        <a:pt x="41" y="109"/>
                      </a:cubicBezTo>
                      <a:close/>
                      <a:moveTo>
                        <a:pt x="41" y="23"/>
                      </a:moveTo>
                      <a:cubicBezTo>
                        <a:pt x="51" y="23"/>
                        <a:pt x="59" y="33"/>
                        <a:pt x="59" y="45"/>
                      </a:cubicBezTo>
                      <a:cubicBezTo>
                        <a:pt x="59" y="61"/>
                        <a:pt x="54" y="86"/>
                        <a:pt x="41" y="86"/>
                      </a:cubicBezTo>
                      <a:cubicBezTo>
                        <a:pt x="28" y="86"/>
                        <a:pt x="23" y="61"/>
                        <a:pt x="23" y="45"/>
                      </a:cubicBezTo>
                      <a:cubicBezTo>
                        <a:pt x="23" y="33"/>
                        <a:pt x="31" y="23"/>
                        <a:pt x="41" y="2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5" name="Freeform 100">
                  <a:extLst>
                    <a:ext uri="{FF2B5EF4-FFF2-40B4-BE49-F238E27FC236}">
                      <a16:creationId xmlns:a16="http://schemas.microsoft.com/office/drawing/2014/main" xmlns="" id="{3C3D925D-81FA-4C4C-9BA7-244120BC528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92738" y="1257300"/>
                  <a:ext cx="17463" cy="23813"/>
                </a:xfrm>
                <a:custGeom>
                  <a:avLst/>
                  <a:gdLst>
                    <a:gd name="T0" fmla="*/ 41 w 82"/>
                    <a:gd name="T1" fmla="*/ 109 h 109"/>
                    <a:gd name="T2" fmla="*/ 69 w 82"/>
                    <a:gd name="T3" fmla="*/ 94 h 109"/>
                    <a:gd name="T4" fmla="*/ 82 w 82"/>
                    <a:gd name="T5" fmla="*/ 45 h 109"/>
                    <a:gd name="T6" fmla="*/ 41 w 82"/>
                    <a:gd name="T7" fmla="*/ 0 h 109"/>
                    <a:gd name="T8" fmla="*/ 0 w 82"/>
                    <a:gd name="T9" fmla="*/ 45 h 109"/>
                    <a:gd name="T10" fmla="*/ 13 w 82"/>
                    <a:gd name="T11" fmla="*/ 94 h 109"/>
                    <a:gd name="T12" fmla="*/ 41 w 82"/>
                    <a:gd name="T13" fmla="*/ 109 h 109"/>
                    <a:gd name="T14" fmla="*/ 41 w 82"/>
                    <a:gd name="T15" fmla="*/ 86 h 109"/>
                    <a:gd name="T16" fmla="*/ 23 w 82"/>
                    <a:gd name="T17" fmla="*/ 45 h 109"/>
                    <a:gd name="T18" fmla="*/ 41 w 82"/>
                    <a:gd name="T19" fmla="*/ 23 h 109"/>
                    <a:gd name="T20" fmla="*/ 59 w 82"/>
                    <a:gd name="T21" fmla="*/ 45 h 109"/>
                    <a:gd name="T22" fmla="*/ 41 w 82"/>
                    <a:gd name="T23" fmla="*/ 86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2" h="109">
                      <a:moveTo>
                        <a:pt x="41" y="109"/>
                      </a:moveTo>
                      <a:cubicBezTo>
                        <a:pt x="55" y="109"/>
                        <a:pt x="62" y="101"/>
                        <a:pt x="69" y="94"/>
                      </a:cubicBezTo>
                      <a:cubicBezTo>
                        <a:pt x="78" y="84"/>
                        <a:pt x="82" y="67"/>
                        <a:pt x="82" y="45"/>
                      </a:cubicBezTo>
                      <a:cubicBezTo>
                        <a:pt x="82" y="20"/>
                        <a:pt x="64" y="0"/>
                        <a:pt x="41" y="0"/>
                      </a:cubicBezTo>
                      <a:cubicBezTo>
                        <a:pt x="19" y="0"/>
                        <a:pt x="0" y="20"/>
                        <a:pt x="0" y="45"/>
                      </a:cubicBezTo>
                      <a:cubicBezTo>
                        <a:pt x="0" y="67"/>
                        <a:pt x="5" y="84"/>
                        <a:pt x="13" y="94"/>
                      </a:cubicBezTo>
                      <a:cubicBezTo>
                        <a:pt x="20" y="101"/>
                        <a:pt x="28" y="109"/>
                        <a:pt x="41" y="109"/>
                      </a:cubicBezTo>
                      <a:close/>
                      <a:moveTo>
                        <a:pt x="41" y="86"/>
                      </a:moveTo>
                      <a:cubicBezTo>
                        <a:pt x="28" y="86"/>
                        <a:pt x="23" y="61"/>
                        <a:pt x="23" y="45"/>
                      </a:cubicBezTo>
                      <a:cubicBezTo>
                        <a:pt x="23" y="33"/>
                        <a:pt x="31" y="23"/>
                        <a:pt x="41" y="23"/>
                      </a:cubicBezTo>
                      <a:cubicBezTo>
                        <a:pt x="51" y="23"/>
                        <a:pt x="59" y="33"/>
                        <a:pt x="59" y="45"/>
                      </a:cubicBezTo>
                      <a:cubicBezTo>
                        <a:pt x="59" y="61"/>
                        <a:pt x="54" y="86"/>
                        <a:pt x="41" y="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6" name="Freeform 101">
                  <a:extLst>
                    <a:ext uri="{FF2B5EF4-FFF2-40B4-BE49-F238E27FC236}">
                      <a16:creationId xmlns:a16="http://schemas.microsoft.com/office/drawing/2014/main" xmlns="" id="{8BEF541F-1BF0-4FF9-ABA0-C8E24EFAA5A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82577" y="1219200"/>
                  <a:ext cx="122238" cy="123825"/>
                </a:xfrm>
                <a:custGeom>
                  <a:avLst/>
                  <a:gdLst>
                    <a:gd name="T0" fmla="*/ 0 w 576"/>
                    <a:gd name="T1" fmla="*/ 576 h 576"/>
                    <a:gd name="T2" fmla="*/ 106 w 576"/>
                    <a:gd name="T3" fmla="*/ 419 h 576"/>
                    <a:gd name="T4" fmla="*/ 238 w 576"/>
                    <a:gd name="T5" fmla="*/ 344 h 576"/>
                    <a:gd name="T6" fmla="*/ 248 w 576"/>
                    <a:gd name="T7" fmla="*/ 351 h 576"/>
                    <a:gd name="T8" fmla="*/ 328 w 576"/>
                    <a:gd name="T9" fmla="*/ 351 h 576"/>
                    <a:gd name="T10" fmla="*/ 338 w 576"/>
                    <a:gd name="T11" fmla="*/ 344 h 576"/>
                    <a:gd name="T12" fmla="*/ 470 w 576"/>
                    <a:gd name="T13" fmla="*/ 419 h 576"/>
                    <a:gd name="T14" fmla="*/ 576 w 576"/>
                    <a:gd name="T15" fmla="*/ 576 h 576"/>
                    <a:gd name="T16" fmla="*/ 0 w 576"/>
                    <a:gd name="T17" fmla="*/ 0 h 576"/>
                    <a:gd name="T18" fmla="*/ 83 w 576"/>
                    <a:gd name="T19" fmla="*/ 412 h 576"/>
                    <a:gd name="T20" fmla="*/ 25 w 576"/>
                    <a:gd name="T21" fmla="*/ 551 h 576"/>
                    <a:gd name="T22" fmla="*/ 27 w 576"/>
                    <a:gd name="T23" fmla="*/ 350 h 576"/>
                    <a:gd name="T24" fmla="*/ 80 w 576"/>
                    <a:gd name="T25" fmla="*/ 321 h 576"/>
                    <a:gd name="T26" fmla="*/ 103 w 576"/>
                    <a:gd name="T27" fmla="*/ 331 h 576"/>
                    <a:gd name="T28" fmla="*/ 127 w 576"/>
                    <a:gd name="T29" fmla="*/ 321 h 576"/>
                    <a:gd name="T30" fmla="*/ 173 w 576"/>
                    <a:gd name="T31" fmla="*/ 340 h 576"/>
                    <a:gd name="T32" fmla="*/ 317 w 576"/>
                    <a:gd name="T33" fmla="*/ 327 h 576"/>
                    <a:gd name="T34" fmla="*/ 288 w 576"/>
                    <a:gd name="T35" fmla="*/ 344 h 576"/>
                    <a:gd name="T36" fmla="*/ 259 w 576"/>
                    <a:gd name="T37" fmla="*/ 327 h 576"/>
                    <a:gd name="T38" fmla="*/ 196 w 576"/>
                    <a:gd name="T39" fmla="*/ 332 h 576"/>
                    <a:gd name="T40" fmla="*/ 131 w 576"/>
                    <a:gd name="T41" fmla="*/ 298 h 576"/>
                    <a:gd name="T42" fmla="*/ 109 w 576"/>
                    <a:gd name="T43" fmla="*/ 306 h 576"/>
                    <a:gd name="T44" fmla="*/ 94 w 576"/>
                    <a:gd name="T45" fmla="*/ 303 h 576"/>
                    <a:gd name="T46" fmla="*/ 36 w 576"/>
                    <a:gd name="T47" fmla="*/ 311 h 576"/>
                    <a:gd name="T48" fmla="*/ 25 w 576"/>
                    <a:gd name="T49" fmla="*/ 25 h 576"/>
                    <a:gd name="T50" fmla="*/ 551 w 576"/>
                    <a:gd name="T51" fmla="*/ 317 h 576"/>
                    <a:gd name="T52" fmla="*/ 501 w 576"/>
                    <a:gd name="T53" fmla="*/ 298 h 576"/>
                    <a:gd name="T54" fmla="*/ 479 w 576"/>
                    <a:gd name="T55" fmla="*/ 306 h 576"/>
                    <a:gd name="T56" fmla="*/ 464 w 576"/>
                    <a:gd name="T57" fmla="*/ 303 h 576"/>
                    <a:gd name="T58" fmla="*/ 406 w 576"/>
                    <a:gd name="T59" fmla="*/ 311 h 576"/>
                    <a:gd name="T60" fmla="*/ 346 w 576"/>
                    <a:gd name="T61" fmla="*/ 320 h 576"/>
                    <a:gd name="T62" fmla="*/ 508 w 576"/>
                    <a:gd name="T63" fmla="*/ 551 h 576"/>
                    <a:gd name="T64" fmla="*/ 493 w 576"/>
                    <a:gd name="T65" fmla="*/ 412 h 576"/>
                    <a:gd name="T66" fmla="*/ 403 w 576"/>
                    <a:gd name="T67" fmla="*/ 340 h 576"/>
                    <a:gd name="T68" fmla="*/ 449 w 576"/>
                    <a:gd name="T69" fmla="*/ 321 h 576"/>
                    <a:gd name="T70" fmla="*/ 473 w 576"/>
                    <a:gd name="T71" fmla="*/ 331 h 576"/>
                    <a:gd name="T72" fmla="*/ 496 w 576"/>
                    <a:gd name="T73" fmla="*/ 321 h 576"/>
                    <a:gd name="T74" fmla="*/ 549 w 576"/>
                    <a:gd name="T75" fmla="*/ 350 h 576"/>
                    <a:gd name="T76" fmla="*/ 551 w 576"/>
                    <a:gd name="T77" fmla="*/ 551 h 5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576" h="576">
                      <a:moveTo>
                        <a:pt x="0" y="0"/>
                      </a:moveTo>
                      <a:cubicBezTo>
                        <a:pt x="0" y="576"/>
                        <a:pt x="0" y="576"/>
                        <a:pt x="0" y="576"/>
                      </a:cubicBezTo>
                      <a:cubicBezTo>
                        <a:pt x="90" y="576"/>
                        <a:pt x="90" y="576"/>
                        <a:pt x="90" y="576"/>
                      </a:cubicBezTo>
                      <a:cubicBezTo>
                        <a:pt x="106" y="419"/>
                        <a:pt x="106" y="419"/>
                        <a:pt x="106" y="419"/>
                      </a:cubicBezTo>
                      <a:cubicBezTo>
                        <a:pt x="114" y="397"/>
                        <a:pt x="131" y="380"/>
                        <a:pt x="152" y="373"/>
                      </a:cubicBezTo>
                      <a:cubicBezTo>
                        <a:pt x="238" y="344"/>
                        <a:pt x="238" y="344"/>
                        <a:pt x="238" y="344"/>
                      </a:cubicBezTo>
                      <a:cubicBezTo>
                        <a:pt x="239" y="343"/>
                        <a:pt x="240" y="344"/>
                        <a:pt x="241" y="344"/>
                      </a:cubicBezTo>
                      <a:cubicBezTo>
                        <a:pt x="248" y="351"/>
                        <a:pt x="248" y="351"/>
                        <a:pt x="248" y="351"/>
                      </a:cubicBezTo>
                      <a:cubicBezTo>
                        <a:pt x="258" y="362"/>
                        <a:pt x="273" y="368"/>
                        <a:pt x="288" y="368"/>
                      </a:cubicBezTo>
                      <a:cubicBezTo>
                        <a:pt x="303" y="368"/>
                        <a:pt x="318" y="362"/>
                        <a:pt x="328" y="351"/>
                      </a:cubicBezTo>
                      <a:cubicBezTo>
                        <a:pt x="335" y="344"/>
                        <a:pt x="335" y="344"/>
                        <a:pt x="335" y="344"/>
                      </a:cubicBezTo>
                      <a:cubicBezTo>
                        <a:pt x="336" y="344"/>
                        <a:pt x="337" y="343"/>
                        <a:pt x="338" y="344"/>
                      </a:cubicBezTo>
                      <a:cubicBezTo>
                        <a:pt x="424" y="373"/>
                        <a:pt x="424" y="373"/>
                        <a:pt x="424" y="373"/>
                      </a:cubicBezTo>
                      <a:cubicBezTo>
                        <a:pt x="446" y="380"/>
                        <a:pt x="462" y="397"/>
                        <a:pt x="470" y="419"/>
                      </a:cubicBezTo>
                      <a:cubicBezTo>
                        <a:pt x="486" y="576"/>
                        <a:pt x="486" y="576"/>
                        <a:pt x="486" y="576"/>
                      </a:cubicBezTo>
                      <a:cubicBezTo>
                        <a:pt x="576" y="576"/>
                        <a:pt x="576" y="576"/>
                        <a:pt x="576" y="576"/>
                      </a:cubicBezTo>
                      <a:cubicBezTo>
                        <a:pt x="576" y="0"/>
                        <a:pt x="576" y="0"/>
                        <a:pt x="576" y="0"/>
                      </a:cubicBezTo>
                      <a:lnTo>
                        <a:pt x="0" y="0"/>
                      </a:lnTo>
                      <a:close/>
                      <a:moveTo>
                        <a:pt x="144" y="350"/>
                      </a:moveTo>
                      <a:cubicBezTo>
                        <a:pt x="115" y="360"/>
                        <a:pt x="92" y="383"/>
                        <a:pt x="83" y="412"/>
                      </a:cubicBezTo>
                      <a:cubicBezTo>
                        <a:pt x="68" y="551"/>
                        <a:pt x="68" y="551"/>
                        <a:pt x="68" y="551"/>
                      </a:cubicBezTo>
                      <a:cubicBezTo>
                        <a:pt x="25" y="551"/>
                        <a:pt x="25" y="551"/>
                        <a:pt x="25" y="551"/>
                      </a:cubicBezTo>
                      <a:cubicBezTo>
                        <a:pt x="25" y="369"/>
                        <a:pt x="25" y="369"/>
                        <a:pt x="25" y="369"/>
                      </a:cubicBezTo>
                      <a:cubicBezTo>
                        <a:pt x="27" y="350"/>
                        <a:pt x="27" y="350"/>
                        <a:pt x="27" y="350"/>
                      </a:cubicBezTo>
                      <a:cubicBezTo>
                        <a:pt x="30" y="342"/>
                        <a:pt x="36" y="336"/>
                        <a:pt x="44" y="333"/>
                      </a:cubicBezTo>
                      <a:cubicBezTo>
                        <a:pt x="80" y="321"/>
                        <a:pt x="80" y="321"/>
                        <a:pt x="80" y="321"/>
                      </a:cubicBezTo>
                      <a:cubicBezTo>
                        <a:pt x="81" y="322"/>
                        <a:pt x="81" y="322"/>
                        <a:pt x="81" y="322"/>
                      </a:cubicBezTo>
                      <a:cubicBezTo>
                        <a:pt x="87" y="328"/>
                        <a:pt x="95" y="331"/>
                        <a:pt x="103" y="331"/>
                      </a:cubicBezTo>
                      <a:cubicBezTo>
                        <a:pt x="112" y="331"/>
                        <a:pt x="120" y="328"/>
                        <a:pt x="126" y="322"/>
                      </a:cubicBezTo>
                      <a:cubicBezTo>
                        <a:pt x="127" y="321"/>
                        <a:pt x="127" y="321"/>
                        <a:pt x="127" y="321"/>
                      </a:cubicBezTo>
                      <a:cubicBezTo>
                        <a:pt x="163" y="333"/>
                        <a:pt x="163" y="333"/>
                        <a:pt x="163" y="333"/>
                      </a:cubicBezTo>
                      <a:cubicBezTo>
                        <a:pt x="167" y="335"/>
                        <a:pt x="170" y="337"/>
                        <a:pt x="173" y="340"/>
                      </a:cubicBezTo>
                      <a:lnTo>
                        <a:pt x="144" y="350"/>
                      </a:lnTo>
                      <a:close/>
                      <a:moveTo>
                        <a:pt x="317" y="327"/>
                      </a:moveTo>
                      <a:cubicBezTo>
                        <a:pt x="311" y="334"/>
                        <a:pt x="311" y="334"/>
                        <a:pt x="311" y="334"/>
                      </a:cubicBezTo>
                      <a:cubicBezTo>
                        <a:pt x="305" y="340"/>
                        <a:pt x="297" y="344"/>
                        <a:pt x="288" y="344"/>
                      </a:cubicBezTo>
                      <a:cubicBezTo>
                        <a:pt x="279" y="344"/>
                        <a:pt x="271" y="340"/>
                        <a:pt x="265" y="334"/>
                      </a:cubicBezTo>
                      <a:cubicBezTo>
                        <a:pt x="259" y="327"/>
                        <a:pt x="259" y="327"/>
                        <a:pt x="259" y="327"/>
                      </a:cubicBezTo>
                      <a:cubicBezTo>
                        <a:pt x="251" y="320"/>
                        <a:pt x="240" y="317"/>
                        <a:pt x="230" y="320"/>
                      </a:cubicBezTo>
                      <a:cubicBezTo>
                        <a:pt x="196" y="332"/>
                        <a:pt x="196" y="332"/>
                        <a:pt x="196" y="332"/>
                      </a:cubicBezTo>
                      <a:cubicBezTo>
                        <a:pt x="190" y="322"/>
                        <a:pt x="181" y="315"/>
                        <a:pt x="170" y="311"/>
                      </a:cubicBezTo>
                      <a:cubicBezTo>
                        <a:pt x="131" y="298"/>
                        <a:pt x="131" y="298"/>
                        <a:pt x="131" y="298"/>
                      </a:cubicBezTo>
                      <a:cubicBezTo>
                        <a:pt x="125" y="296"/>
                        <a:pt x="117" y="298"/>
                        <a:pt x="112" y="303"/>
                      </a:cubicBezTo>
                      <a:cubicBezTo>
                        <a:pt x="109" y="306"/>
                        <a:pt x="109" y="306"/>
                        <a:pt x="109" y="306"/>
                      </a:cubicBezTo>
                      <a:cubicBezTo>
                        <a:pt x="106" y="309"/>
                        <a:pt x="100" y="309"/>
                        <a:pt x="97" y="306"/>
                      </a:cubicBezTo>
                      <a:cubicBezTo>
                        <a:pt x="94" y="303"/>
                        <a:pt x="94" y="303"/>
                        <a:pt x="94" y="303"/>
                      </a:cubicBezTo>
                      <a:cubicBezTo>
                        <a:pt x="89" y="298"/>
                        <a:pt x="82" y="296"/>
                        <a:pt x="75" y="298"/>
                      </a:cubicBezTo>
                      <a:cubicBezTo>
                        <a:pt x="36" y="311"/>
                        <a:pt x="36" y="311"/>
                        <a:pt x="36" y="311"/>
                      </a:cubicBezTo>
                      <a:cubicBezTo>
                        <a:pt x="32" y="313"/>
                        <a:pt x="28" y="315"/>
                        <a:pt x="25" y="317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551" y="25"/>
                        <a:pt x="551" y="25"/>
                        <a:pt x="551" y="25"/>
                      </a:cubicBezTo>
                      <a:cubicBezTo>
                        <a:pt x="551" y="317"/>
                        <a:pt x="551" y="317"/>
                        <a:pt x="551" y="317"/>
                      </a:cubicBezTo>
                      <a:cubicBezTo>
                        <a:pt x="548" y="315"/>
                        <a:pt x="544" y="313"/>
                        <a:pt x="540" y="311"/>
                      </a:cubicBezTo>
                      <a:cubicBezTo>
                        <a:pt x="501" y="298"/>
                        <a:pt x="501" y="298"/>
                        <a:pt x="501" y="298"/>
                      </a:cubicBezTo>
                      <a:cubicBezTo>
                        <a:pt x="494" y="296"/>
                        <a:pt x="487" y="298"/>
                        <a:pt x="482" y="303"/>
                      </a:cubicBezTo>
                      <a:cubicBezTo>
                        <a:pt x="479" y="306"/>
                        <a:pt x="479" y="306"/>
                        <a:pt x="479" y="306"/>
                      </a:cubicBezTo>
                      <a:cubicBezTo>
                        <a:pt x="476" y="309"/>
                        <a:pt x="470" y="309"/>
                        <a:pt x="467" y="306"/>
                      </a:cubicBezTo>
                      <a:cubicBezTo>
                        <a:pt x="464" y="303"/>
                        <a:pt x="464" y="303"/>
                        <a:pt x="464" y="303"/>
                      </a:cubicBezTo>
                      <a:cubicBezTo>
                        <a:pt x="459" y="298"/>
                        <a:pt x="451" y="296"/>
                        <a:pt x="445" y="298"/>
                      </a:cubicBezTo>
                      <a:cubicBezTo>
                        <a:pt x="406" y="311"/>
                        <a:pt x="406" y="311"/>
                        <a:pt x="406" y="311"/>
                      </a:cubicBezTo>
                      <a:cubicBezTo>
                        <a:pt x="395" y="315"/>
                        <a:pt x="386" y="322"/>
                        <a:pt x="380" y="332"/>
                      </a:cubicBezTo>
                      <a:cubicBezTo>
                        <a:pt x="346" y="320"/>
                        <a:pt x="346" y="320"/>
                        <a:pt x="346" y="320"/>
                      </a:cubicBezTo>
                      <a:cubicBezTo>
                        <a:pt x="336" y="317"/>
                        <a:pt x="325" y="320"/>
                        <a:pt x="317" y="327"/>
                      </a:cubicBezTo>
                      <a:close/>
                      <a:moveTo>
                        <a:pt x="508" y="551"/>
                      </a:moveTo>
                      <a:cubicBezTo>
                        <a:pt x="494" y="415"/>
                        <a:pt x="494" y="415"/>
                        <a:pt x="494" y="415"/>
                      </a:cubicBezTo>
                      <a:cubicBezTo>
                        <a:pt x="493" y="412"/>
                        <a:pt x="493" y="412"/>
                        <a:pt x="493" y="412"/>
                      </a:cubicBezTo>
                      <a:cubicBezTo>
                        <a:pt x="484" y="383"/>
                        <a:pt x="461" y="360"/>
                        <a:pt x="432" y="350"/>
                      </a:cubicBezTo>
                      <a:cubicBezTo>
                        <a:pt x="403" y="340"/>
                        <a:pt x="403" y="340"/>
                        <a:pt x="403" y="340"/>
                      </a:cubicBezTo>
                      <a:cubicBezTo>
                        <a:pt x="406" y="337"/>
                        <a:pt x="409" y="335"/>
                        <a:pt x="413" y="333"/>
                      </a:cubicBezTo>
                      <a:cubicBezTo>
                        <a:pt x="449" y="321"/>
                        <a:pt x="449" y="321"/>
                        <a:pt x="449" y="321"/>
                      </a:cubicBezTo>
                      <a:cubicBezTo>
                        <a:pt x="450" y="322"/>
                        <a:pt x="450" y="322"/>
                        <a:pt x="450" y="322"/>
                      </a:cubicBezTo>
                      <a:cubicBezTo>
                        <a:pt x="456" y="328"/>
                        <a:pt x="464" y="331"/>
                        <a:pt x="473" y="331"/>
                      </a:cubicBezTo>
                      <a:cubicBezTo>
                        <a:pt x="481" y="331"/>
                        <a:pt x="489" y="328"/>
                        <a:pt x="495" y="322"/>
                      </a:cubicBezTo>
                      <a:cubicBezTo>
                        <a:pt x="496" y="321"/>
                        <a:pt x="496" y="321"/>
                        <a:pt x="496" y="321"/>
                      </a:cubicBezTo>
                      <a:cubicBezTo>
                        <a:pt x="532" y="333"/>
                        <a:pt x="532" y="333"/>
                        <a:pt x="532" y="333"/>
                      </a:cubicBezTo>
                      <a:cubicBezTo>
                        <a:pt x="540" y="336"/>
                        <a:pt x="546" y="342"/>
                        <a:pt x="549" y="350"/>
                      </a:cubicBezTo>
                      <a:cubicBezTo>
                        <a:pt x="551" y="369"/>
                        <a:pt x="551" y="369"/>
                        <a:pt x="551" y="369"/>
                      </a:cubicBezTo>
                      <a:cubicBezTo>
                        <a:pt x="551" y="551"/>
                        <a:pt x="551" y="551"/>
                        <a:pt x="551" y="551"/>
                      </a:cubicBezTo>
                      <a:lnTo>
                        <a:pt x="508" y="55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7" name="Freeform 102">
                  <a:extLst>
                    <a:ext uri="{FF2B5EF4-FFF2-40B4-BE49-F238E27FC236}">
                      <a16:creationId xmlns:a16="http://schemas.microsoft.com/office/drawing/2014/main" xmlns="" id="{461EE8A9-A7B4-422E-8F7D-F0597A37F14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24488" y="1239838"/>
                  <a:ext cx="33338" cy="44450"/>
                </a:xfrm>
                <a:custGeom>
                  <a:avLst/>
                  <a:gdLst>
                    <a:gd name="T0" fmla="*/ 78 w 156"/>
                    <a:gd name="T1" fmla="*/ 0 h 213"/>
                    <a:gd name="T2" fmla="*/ 0 w 156"/>
                    <a:gd name="T3" fmla="*/ 86 h 213"/>
                    <a:gd name="T4" fmla="*/ 26 w 156"/>
                    <a:gd name="T5" fmla="*/ 184 h 213"/>
                    <a:gd name="T6" fmla="*/ 78 w 156"/>
                    <a:gd name="T7" fmla="*/ 213 h 213"/>
                    <a:gd name="T8" fmla="*/ 130 w 156"/>
                    <a:gd name="T9" fmla="*/ 184 h 213"/>
                    <a:gd name="T10" fmla="*/ 156 w 156"/>
                    <a:gd name="T11" fmla="*/ 86 h 213"/>
                    <a:gd name="T12" fmla="*/ 78 w 156"/>
                    <a:gd name="T13" fmla="*/ 0 h 213"/>
                    <a:gd name="T14" fmla="*/ 112 w 156"/>
                    <a:gd name="T15" fmla="*/ 168 h 213"/>
                    <a:gd name="T16" fmla="*/ 78 w 156"/>
                    <a:gd name="T17" fmla="*/ 189 h 213"/>
                    <a:gd name="T18" fmla="*/ 44 w 156"/>
                    <a:gd name="T19" fmla="*/ 168 h 213"/>
                    <a:gd name="T20" fmla="*/ 25 w 156"/>
                    <a:gd name="T21" fmla="*/ 86 h 213"/>
                    <a:gd name="T22" fmla="*/ 78 w 156"/>
                    <a:gd name="T23" fmla="*/ 24 h 213"/>
                    <a:gd name="T24" fmla="*/ 131 w 156"/>
                    <a:gd name="T25" fmla="*/ 86 h 213"/>
                    <a:gd name="T26" fmla="*/ 112 w 156"/>
                    <a:gd name="T27" fmla="*/ 168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6" h="213">
                      <a:moveTo>
                        <a:pt x="78" y="0"/>
                      </a:moveTo>
                      <a:cubicBezTo>
                        <a:pt x="35" y="0"/>
                        <a:pt x="0" y="38"/>
                        <a:pt x="0" y="86"/>
                      </a:cubicBezTo>
                      <a:cubicBezTo>
                        <a:pt x="0" y="132"/>
                        <a:pt x="9" y="165"/>
                        <a:pt x="26" y="184"/>
                      </a:cubicBezTo>
                      <a:cubicBezTo>
                        <a:pt x="40" y="200"/>
                        <a:pt x="54" y="213"/>
                        <a:pt x="78" y="213"/>
                      </a:cubicBezTo>
                      <a:cubicBezTo>
                        <a:pt x="102" y="213"/>
                        <a:pt x="116" y="200"/>
                        <a:pt x="130" y="184"/>
                      </a:cubicBezTo>
                      <a:cubicBezTo>
                        <a:pt x="147" y="165"/>
                        <a:pt x="156" y="132"/>
                        <a:pt x="156" y="86"/>
                      </a:cubicBezTo>
                      <a:cubicBezTo>
                        <a:pt x="156" y="38"/>
                        <a:pt x="121" y="0"/>
                        <a:pt x="78" y="0"/>
                      </a:cubicBezTo>
                      <a:close/>
                      <a:moveTo>
                        <a:pt x="112" y="168"/>
                      </a:moveTo>
                      <a:cubicBezTo>
                        <a:pt x="97" y="184"/>
                        <a:pt x="90" y="189"/>
                        <a:pt x="78" y="189"/>
                      </a:cubicBezTo>
                      <a:cubicBezTo>
                        <a:pt x="66" y="189"/>
                        <a:pt x="59" y="184"/>
                        <a:pt x="44" y="168"/>
                      </a:cubicBezTo>
                      <a:cubicBezTo>
                        <a:pt x="32" y="154"/>
                        <a:pt x="25" y="124"/>
                        <a:pt x="25" y="86"/>
                      </a:cubicBezTo>
                      <a:cubicBezTo>
                        <a:pt x="25" y="52"/>
                        <a:pt x="49" y="24"/>
                        <a:pt x="78" y="24"/>
                      </a:cubicBezTo>
                      <a:cubicBezTo>
                        <a:pt x="107" y="24"/>
                        <a:pt x="131" y="52"/>
                        <a:pt x="131" y="86"/>
                      </a:cubicBezTo>
                      <a:cubicBezTo>
                        <a:pt x="131" y="124"/>
                        <a:pt x="124" y="154"/>
                        <a:pt x="112" y="16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</p:grpSp>
          <p:sp>
            <p:nvSpPr>
              <p:cNvPr id="20" name="Rectangle: Diagonal Corners Snipped 6">
                <a:extLst>
                  <a:ext uri="{FF2B5EF4-FFF2-40B4-BE49-F238E27FC236}">
                    <a16:creationId xmlns:a16="http://schemas.microsoft.com/office/drawing/2014/main" xmlns="" id="{90AC2B5D-4647-4B12-A3AA-52B91A580FF2}"/>
                  </a:ext>
                </a:extLst>
              </p:cNvPr>
              <p:cNvSpPr/>
              <p:nvPr/>
            </p:nvSpPr>
            <p:spPr>
              <a:xfrm>
                <a:off x="7950467" y="2092938"/>
                <a:ext cx="3511614" cy="3670145"/>
              </a:xfrm>
              <a:prstGeom prst="snip2Diag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>
                <a:solidFill>
                  <a:schemeClr val="bg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0669" tIns="80669" rIns="242029" bIns="80669" anchor="ctr" anchorCtr="0">
                <a:noAutofit/>
              </a:bodyPr>
              <a:lstStyle/>
              <a:p>
                <a:endParaRPr lang="el-GR" sz="1050" dirty="0">
                  <a:sym typeface="Georgia"/>
                </a:endParaRPr>
              </a:p>
            </p:txBody>
          </p:sp>
          <p:sp>
            <p:nvSpPr>
              <p:cNvPr id="34" name="Rectangle 29">
                <a:extLst>
                  <a:ext uri="{FF2B5EF4-FFF2-40B4-BE49-F238E27FC236}">
                    <a16:creationId xmlns:a16="http://schemas.microsoft.com/office/drawing/2014/main" xmlns="" id="{A21BBF4C-36DF-4A84-B17D-4D74CB3F2D3C}"/>
                  </a:ext>
                </a:extLst>
              </p:cNvPr>
              <p:cNvSpPr/>
              <p:nvPr/>
            </p:nvSpPr>
            <p:spPr>
              <a:xfrm>
                <a:off x="8993596" y="2302537"/>
                <a:ext cx="2281535" cy="6438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l-GR" sz="2000" b="1" dirty="0" smtClean="0">
                    <a:solidFill>
                      <a:schemeClr val="bg1"/>
                    </a:solidFill>
                  </a:rPr>
                  <a:t>Λοιπές δραστηριότητες</a:t>
                </a:r>
                <a:endParaRPr lang="el-GR" sz="2000" b="1" dirty="0">
                  <a:solidFill>
                    <a:schemeClr val="bg1"/>
                  </a:solidFill>
                </a:endParaRPr>
              </a:p>
              <a:p>
                <a:pPr lvl="0"/>
                <a:r>
                  <a:rPr lang="el-GR" sz="22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sp>
          <p:nvSpPr>
            <p:cNvPr id="35" name="Rectangle 31">
              <a:extLst>
                <a:ext uri="{FF2B5EF4-FFF2-40B4-BE49-F238E27FC236}">
                  <a16:creationId xmlns:a16="http://schemas.microsoft.com/office/drawing/2014/main" xmlns="" id="{BCC00F3C-1326-4E09-B3C6-0538F5072D19}"/>
                </a:ext>
              </a:extLst>
            </p:cNvPr>
            <p:cNvSpPr/>
            <p:nvPr/>
          </p:nvSpPr>
          <p:spPr>
            <a:xfrm>
              <a:off x="8381244" y="2840215"/>
              <a:ext cx="2977881" cy="13473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Clr>
                  <a:schemeClr val="bg1"/>
                </a:buClr>
                <a:buSzPts val="1200"/>
                <a:buFont typeface="Wingdings" panose="05000000000000000000" pitchFamily="2" charset="2"/>
                <a:buChar char="q"/>
              </a:pPr>
              <a:r>
                <a:rPr lang="el-GR" sz="1600" kern="0" dirty="0" smtClean="0">
                  <a:solidFill>
                    <a:schemeClr val="bg1"/>
                  </a:solidFill>
                  <a:cs typeface="Arial"/>
                </a:rPr>
                <a:t>Δραστηριότητες </a:t>
              </a:r>
              <a:r>
                <a:rPr lang="el-GR" sz="1600" kern="0" dirty="0">
                  <a:solidFill>
                    <a:schemeClr val="bg1"/>
                  </a:solidFill>
                  <a:cs typeface="Arial"/>
                </a:rPr>
                <a:t>υπηρεσιών εστιατορίων και κινητών μονάδων εστίασης</a:t>
              </a:r>
              <a:r>
                <a:rPr lang="el-GR" sz="1600" kern="0" dirty="0" smtClean="0">
                  <a:solidFill>
                    <a:schemeClr val="bg1"/>
                  </a:solidFill>
                  <a:cs typeface="Arial"/>
                </a:rPr>
                <a:t>.</a:t>
              </a:r>
              <a:endParaRPr lang="el-GR" sz="1600" kern="0" dirty="0">
                <a:solidFill>
                  <a:schemeClr val="bg1"/>
                </a:solidFill>
                <a:cs typeface="Arial"/>
              </a:endParaRPr>
            </a:p>
            <a:p>
              <a:pPr marL="285750" indent="-285750">
                <a:buClr>
                  <a:schemeClr val="bg1"/>
                </a:buClr>
                <a:buSzPts val="1200"/>
                <a:buFont typeface="Wingdings" panose="05000000000000000000" pitchFamily="2" charset="2"/>
                <a:buChar char="q"/>
              </a:pPr>
              <a:r>
                <a:rPr lang="el-GR" sz="1600" kern="0" dirty="0">
                  <a:solidFill>
                    <a:schemeClr val="bg1"/>
                  </a:solidFill>
                  <a:cs typeface="Arial"/>
                </a:rPr>
                <a:t>Δραστηριότητες παροχής ποτών</a:t>
              </a:r>
              <a:r>
                <a:rPr lang="en-US" sz="1600" kern="0" dirty="0" smtClean="0">
                  <a:solidFill>
                    <a:schemeClr val="bg1"/>
                  </a:solidFill>
                  <a:cs typeface="Arial"/>
                </a:rPr>
                <a:t>.</a:t>
              </a:r>
              <a:endParaRPr lang="el-GR" sz="1600" kern="0" dirty="0">
                <a:solidFill>
                  <a:schemeClr val="bg1"/>
                </a:solidFill>
                <a:cs typeface="Arial"/>
              </a:endParaRPr>
            </a:p>
          </p:txBody>
        </p:sp>
        <p:sp>
          <p:nvSpPr>
            <p:cNvPr id="37" name="Rectangle: Diagonal Corners Snipped 7">
              <a:extLst>
                <a:ext uri="{FF2B5EF4-FFF2-40B4-BE49-F238E27FC236}">
                  <a16:creationId xmlns:a16="http://schemas.microsoft.com/office/drawing/2014/main" xmlns="" id="{B6CA3EEB-0F50-4D10-90A1-AF8612048822}"/>
                </a:ext>
              </a:extLst>
            </p:cNvPr>
            <p:cNvSpPr/>
            <p:nvPr/>
          </p:nvSpPr>
          <p:spPr>
            <a:xfrm>
              <a:off x="-13299" y="1741548"/>
              <a:ext cx="3880724" cy="2079768"/>
            </a:xfrm>
            <a:prstGeom prst="snip2DiagRect">
              <a:avLst/>
            </a:prstGeom>
            <a:solidFill>
              <a:schemeClr val="accent2">
                <a:lumMod val="50000"/>
              </a:schemeClr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38" name="Rectangle 29">
              <a:extLst>
                <a:ext uri="{FF2B5EF4-FFF2-40B4-BE49-F238E27FC236}">
                  <a16:creationId xmlns:a16="http://schemas.microsoft.com/office/drawing/2014/main" xmlns="" id="{A21BBF4C-36DF-4A84-B17D-4D74CB3F2D3C}"/>
                </a:ext>
              </a:extLst>
            </p:cNvPr>
            <p:cNvSpPr/>
            <p:nvPr/>
          </p:nvSpPr>
          <p:spPr>
            <a:xfrm>
              <a:off x="1076944" y="2028989"/>
              <a:ext cx="2433996" cy="7520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l-GR" sz="2000" b="1" dirty="0" smtClean="0">
                  <a:solidFill>
                    <a:schemeClr val="bg1"/>
                  </a:solidFill>
                </a:rPr>
                <a:t>Λιανικό εμπόριο</a:t>
              </a:r>
              <a:endParaRPr lang="el-GR" sz="2000" b="1" dirty="0">
                <a:solidFill>
                  <a:schemeClr val="bg1"/>
                </a:solidFill>
              </a:endParaRPr>
            </a:p>
            <a:p>
              <a:pPr lvl="0"/>
              <a:r>
                <a:rPr lang="el-GR" sz="2200" b="1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39" name="Rectangle 31">
              <a:extLst>
                <a:ext uri="{FF2B5EF4-FFF2-40B4-BE49-F238E27FC236}">
                  <a16:creationId xmlns:a16="http://schemas.microsoft.com/office/drawing/2014/main" xmlns="" id="{BCC00F3C-1326-4E09-B3C6-0538F5072D19}"/>
                </a:ext>
              </a:extLst>
            </p:cNvPr>
            <p:cNvSpPr/>
            <p:nvPr/>
          </p:nvSpPr>
          <p:spPr>
            <a:xfrm>
              <a:off x="416784" y="2659668"/>
              <a:ext cx="3282191" cy="13630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l-GR" sz="1600" dirty="0" smtClean="0">
                  <a:solidFill>
                    <a:schemeClr val="bg1"/>
                  </a:solidFill>
                </a:rPr>
                <a:t>Λιανικό εμπόριο (σε εμπορικά κέντρα (</a:t>
              </a:r>
              <a:r>
                <a:rPr lang="en-US" sz="1600" dirty="0" smtClean="0">
                  <a:solidFill>
                    <a:schemeClr val="bg1"/>
                  </a:solidFill>
                </a:rPr>
                <a:t>malls), </a:t>
              </a:r>
              <a:r>
                <a:rPr lang="el-GR" sz="1600" dirty="0" smtClean="0">
                  <a:solidFill>
                    <a:schemeClr val="bg1"/>
                  </a:solidFill>
                </a:rPr>
                <a:t>εκπτωτικά χωριά, εκπτωτικά καταστήματα (</a:t>
              </a:r>
              <a:r>
                <a:rPr lang="en-US" sz="1600" dirty="0" smtClean="0">
                  <a:solidFill>
                    <a:schemeClr val="bg1"/>
                  </a:solidFill>
                </a:rPr>
                <a:t>outlet)</a:t>
              </a:r>
              <a:r>
                <a:rPr lang="el-GR" sz="1600" dirty="0" smtClean="0">
                  <a:solidFill>
                    <a:schemeClr val="bg1"/>
                  </a:solidFill>
                </a:rPr>
                <a:t>).</a:t>
              </a:r>
            </a:p>
            <a:p>
              <a:pPr marL="342900" indent="-342900">
                <a:buFont typeface="Wingdings" panose="05000000000000000000" pitchFamily="2" charset="2"/>
                <a:buChar char="q"/>
              </a:pPr>
              <a:endParaRPr lang="el-GR" sz="17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42" name="Freeform 106">
            <a:extLst>
              <a:ext uri="{FF2B5EF4-FFF2-40B4-BE49-F238E27FC236}">
                <a16:creationId xmlns:a16="http://schemas.microsoft.com/office/drawing/2014/main" xmlns="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674051" y="2090056"/>
            <a:ext cx="527733" cy="573417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  <p:sp>
        <p:nvSpPr>
          <p:cNvPr id="28" name="Rectangle: Diagonal Corners Snipped 6">
            <a:extLst>
              <a:ext uri="{FF2B5EF4-FFF2-40B4-BE49-F238E27FC236}">
                <a16:creationId xmlns:a16="http://schemas.microsoft.com/office/drawing/2014/main" xmlns="" id="{90AC2B5D-4647-4B12-A3AA-52B91A580FF2}"/>
              </a:ext>
            </a:extLst>
          </p:cNvPr>
          <p:cNvSpPr/>
          <p:nvPr/>
        </p:nvSpPr>
        <p:spPr>
          <a:xfrm>
            <a:off x="337766" y="3953477"/>
            <a:ext cx="3801736" cy="1802433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endParaRPr lang="el-GR" sz="1050" dirty="0">
              <a:sym typeface="Georgia"/>
            </a:endParaRPr>
          </a:p>
        </p:txBody>
      </p:sp>
      <p:sp>
        <p:nvSpPr>
          <p:cNvPr id="33" name="Rectangle 29">
            <a:extLst>
              <a:ext uri="{FF2B5EF4-FFF2-40B4-BE49-F238E27FC236}">
                <a16:creationId xmlns:a16="http://schemas.microsoft.com/office/drawing/2014/main" xmlns="" id="{A21BBF4C-36DF-4A84-B17D-4D74CB3F2D3C}"/>
              </a:ext>
            </a:extLst>
          </p:cNvPr>
          <p:cNvSpPr/>
          <p:nvPr/>
        </p:nvSpPr>
        <p:spPr>
          <a:xfrm>
            <a:off x="1345204" y="4164332"/>
            <a:ext cx="2470030" cy="68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bg1"/>
                </a:solidFill>
              </a:rPr>
              <a:t>Λοιπές δραστηριότητες</a:t>
            </a:r>
            <a:endParaRPr lang="el-GR" sz="2000" b="1" dirty="0">
              <a:solidFill>
                <a:schemeClr val="bg1"/>
              </a:solidFill>
            </a:endParaRPr>
          </a:p>
          <a:p>
            <a:pPr lvl="0"/>
            <a:r>
              <a:rPr lang="el-GR" sz="22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0" name="Rectangle 31">
            <a:extLst>
              <a:ext uri="{FF2B5EF4-FFF2-40B4-BE49-F238E27FC236}">
                <a16:creationId xmlns:a16="http://schemas.microsoft.com/office/drawing/2014/main" xmlns="" id="{BCC00F3C-1326-4E09-B3C6-0538F5072D19}"/>
              </a:ext>
            </a:extLst>
          </p:cNvPr>
          <p:cNvSpPr/>
          <p:nvPr/>
        </p:nvSpPr>
        <p:spPr>
          <a:xfrm>
            <a:off x="732909" y="5068827"/>
            <a:ext cx="29250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1600" kern="0" dirty="0" smtClean="0">
                <a:solidFill>
                  <a:schemeClr val="bg1"/>
                </a:solidFill>
                <a:cs typeface="Arial"/>
              </a:rPr>
              <a:t>Βοτανικοί και ζωολογικοί κήποι και φυσικοί βιότοποι.</a:t>
            </a:r>
          </a:p>
        </p:txBody>
      </p:sp>
      <p:sp>
        <p:nvSpPr>
          <p:cNvPr id="45" name="Freeform 268">
            <a:extLst>
              <a:ext uri="{FF2B5EF4-FFF2-40B4-BE49-F238E27FC236}">
                <a16:creationId xmlns:a16="http://schemas.microsoft.com/office/drawing/2014/main" xmlns="" id="{7D1D6044-EC9E-47D5-9055-E95D703C604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54440" y="4253094"/>
            <a:ext cx="529239" cy="529239"/>
          </a:xfrm>
          <a:custGeom>
            <a:avLst/>
            <a:gdLst>
              <a:gd name="T0" fmla="*/ 0 w 297"/>
              <a:gd name="T1" fmla="*/ 0 h 298"/>
              <a:gd name="T2" fmla="*/ 0 w 297"/>
              <a:gd name="T3" fmla="*/ 298 h 298"/>
              <a:gd name="T4" fmla="*/ 138 w 297"/>
              <a:gd name="T5" fmla="*/ 298 h 298"/>
              <a:gd name="T6" fmla="*/ 138 w 297"/>
              <a:gd name="T7" fmla="*/ 236 h 298"/>
              <a:gd name="T8" fmla="*/ 86 w 297"/>
              <a:gd name="T9" fmla="*/ 236 h 298"/>
              <a:gd name="T10" fmla="*/ 122 w 297"/>
              <a:gd name="T11" fmla="*/ 174 h 298"/>
              <a:gd name="T12" fmla="*/ 100 w 297"/>
              <a:gd name="T13" fmla="*/ 174 h 298"/>
              <a:gd name="T14" fmla="*/ 133 w 297"/>
              <a:gd name="T15" fmla="*/ 116 h 298"/>
              <a:gd name="T16" fmla="*/ 113 w 297"/>
              <a:gd name="T17" fmla="*/ 116 h 298"/>
              <a:gd name="T18" fmla="*/ 149 w 297"/>
              <a:gd name="T19" fmla="*/ 55 h 298"/>
              <a:gd name="T20" fmla="*/ 184 w 297"/>
              <a:gd name="T21" fmla="*/ 116 h 298"/>
              <a:gd name="T22" fmla="*/ 165 w 297"/>
              <a:gd name="T23" fmla="*/ 116 h 298"/>
              <a:gd name="T24" fmla="*/ 198 w 297"/>
              <a:gd name="T25" fmla="*/ 174 h 298"/>
              <a:gd name="T26" fmla="*/ 175 w 297"/>
              <a:gd name="T27" fmla="*/ 174 h 298"/>
              <a:gd name="T28" fmla="*/ 211 w 297"/>
              <a:gd name="T29" fmla="*/ 236 h 298"/>
              <a:gd name="T30" fmla="*/ 160 w 297"/>
              <a:gd name="T31" fmla="*/ 236 h 298"/>
              <a:gd name="T32" fmla="*/ 160 w 297"/>
              <a:gd name="T33" fmla="*/ 298 h 298"/>
              <a:gd name="T34" fmla="*/ 297 w 297"/>
              <a:gd name="T35" fmla="*/ 298 h 298"/>
              <a:gd name="T36" fmla="*/ 297 w 297"/>
              <a:gd name="T37" fmla="*/ 0 h 298"/>
              <a:gd name="T38" fmla="*/ 0 w 297"/>
              <a:gd name="T39" fmla="*/ 0 h 298"/>
              <a:gd name="T40" fmla="*/ 284 w 297"/>
              <a:gd name="T41" fmla="*/ 285 h 298"/>
              <a:gd name="T42" fmla="*/ 173 w 297"/>
              <a:gd name="T43" fmla="*/ 285 h 298"/>
              <a:gd name="T44" fmla="*/ 173 w 297"/>
              <a:gd name="T45" fmla="*/ 249 h 298"/>
              <a:gd name="T46" fmla="*/ 233 w 297"/>
              <a:gd name="T47" fmla="*/ 249 h 298"/>
              <a:gd name="T48" fmla="*/ 197 w 297"/>
              <a:gd name="T49" fmla="*/ 187 h 298"/>
              <a:gd name="T50" fmla="*/ 219 w 297"/>
              <a:gd name="T51" fmla="*/ 187 h 298"/>
              <a:gd name="T52" fmla="*/ 186 w 297"/>
              <a:gd name="T53" fmla="*/ 129 h 298"/>
              <a:gd name="T54" fmla="*/ 206 w 297"/>
              <a:gd name="T55" fmla="*/ 129 h 298"/>
              <a:gd name="T56" fmla="*/ 149 w 297"/>
              <a:gd name="T57" fmla="*/ 30 h 298"/>
              <a:gd name="T58" fmla="*/ 92 w 297"/>
              <a:gd name="T59" fmla="*/ 129 h 298"/>
              <a:gd name="T60" fmla="*/ 111 w 297"/>
              <a:gd name="T61" fmla="*/ 129 h 298"/>
              <a:gd name="T62" fmla="*/ 78 w 297"/>
              <a:gd name="T63" fmla="*/ 187 h 298"/>
              <a:gd name="T64" fmla="*/ 100 w 297"/>
              <a:gd name="T65" fmla="*/ 187 h 298"/>
              <a:gd name="T66" fmla="*/ 64 w 297"/>
              <a:gd name="T67" fmla="*/ 249 h 298"/>
              <a:gd name="T68" fmla="*/ 125 w 297"/>
              <a:gd name="T69" fmla="*/ 249 h 298"/>
              <a:gd name="T70" fmla="*/ 125 w 297"/>
              <a:gd name="T71" fmla="*/ 285 h 298"/>
              <a:gd name="T72" fmla="*/ 13 w 297"/>
              <a:gd name="T73" fmla="*/ 285 h 298"/>
              <a:gd name="T74" fmla="*/ 13 w 297"/>
              <a:gd name="T75" fmla="*/ 12 h 298"/>
              <a:gd name="T76" fmla="*/ 284 w 297"/>
              <a:gd name="T77" fmla="*/ 12 h 298"/>
              <a:gd name="T78" fmla="*/ 284 w 297"/>
              <a:gd name="T79" fmla="*/ 28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97" h="298">
                <a:moveTo>
                  <a:pt x="0" y="0"/>
                </a:moveTo>
                <a:lnTo>
                  <a:pt x="0" y="298"/>
                </a:lnTo>
                <a:lnTo>
                  <a:pt x="138" y="298"/>
                </a:lnTo>
                <a:lnTo>
                  <a:pt x="138" y="236"/>
                </a:lnTo>
                <a:lnTo>
                  <a:pt x="86" y="236"/>
                </a:lnTo>
                <a:lnTo>
                  <a:pt x="122" y="174"/>
                </a:lnTo>
                <a:lnTo>
                  <a:pt x="100" y="174"/>
                </a:lnTo>
                <a:lnTo>
                  <a:pt x="133" y="116"/>
                </a:lnTo>
                <a:lnTo>
                  <a:pt x="113" y="116"/>
                </a:lnTo>
                <a:lnTo>
                  <a:pt x="149" y="55"/>
                </a:lnTo>
                <a:lnTo>
                  <a:pt x="184" y="116"/>
                </a:lnTo>
                <a:lnTo>
                  <a:pt x="165" y="116"/>
                </a:lnTo>
                <a:lnTo>
                  <a:pt x="198" y="174"/>
                </a:lnTo>
                <a:lnTo>
                  <a:pt x="175" y="174"/>
                </a:lnTo>
                <a:lnTo>
                  <a:pt x="211" y="236"/>
                </a:lnTo>
                <a:lnTo>
                  <a:pt x="160" y="236"/>
                </a:lnTo>
                <a:lnTo>
                  <a:pt x="160" y="298"/>
                </a:lnTo>
                <a:lnTo>
                  <a:pt x="297" y="298"/>
                </a:lnTo>
                <a:lnTo>
                  <a:pt x="297" y="0"/>
                </a:lnTo>
                <a:lnTo>
                  <a:pt x="0" y="0"/>
                </a:lnTo>
                <a:close/>
                <a:moveTo>
                  <a:pt x="284" y="285"/>
                </a:moveTo>
                <a:lnTo>
                  <a:pt x="173" y="285"/>
                </a:lnTo>
                <a:lnTo>
                  <a:pt x="173" y="249"/>
                </a:lnTo>
                <a:lnTo>
                  <a:pt x="233" y="249"/>
                </a:lnTo>
                <a:lnTo>
                  <a:pt x="197" y="187"/>
                </a:lnTo>
                <a:lnTo>
                  <a:pt x="219" y="187"/>
                </a:lnTo>
                <a:lnTo>
                  <a:pt x="186" y="129"/>
                </a:lnTo>
                <a:lnTo>
                  <a:pt x="206" y="129"/>
                </a:lnTo>
                <a:lnTo>
                  <a:pt x="149" y="30"/>
                </a:lnTo>
                <a:lnTo>
                  <a:pt x="92" y="129"/>
                </a:lnTo>
                <a:lnTo>
                  <a:pt x="111" y="129"/>
                </a:lnTo>
                <a:lnTo>
                  <a:pt x="78" y="187"/>
                </a:lnTo>
                <a:lnTo>
                  <a:pt x="100" y="187"/>
                </a:lnTo>
                <a:lnTo>
                  <a:pt x="64" y="249"/>
                </a:lnTo>
                <a:lnTo>
                  <a:pt x="125" y="249"/>
                </a:lnTo>
                <a:lnTo>
                  <a:pt x="125" y="285"/>
                </a:lnTo>
                <a:lnTo>
                  <a:pt x="13" y="285"/>
                </a:lnTo>
                <a:lnTo>
                  <a:pt x="13" y="12"/>
                </a:lnTo>
                <a:lnTo>
                  <a:pt x="284" y="12"/>
                </a:lnTo>
                <a:lnTo>
                  <a:pt x="284" y="2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2250"/>
          </a:p>
        </p:txBody>
      </p:sp>
      <p:sp>
        <p:nvSpPr>
          <p:cNvPr id="46" name="Rectangle: Diagonal Corners Snipped 26">
            <a:extLst>
              <a:ext uri="{FF2B5EF4-FFF2-40B4-BE49-F238E27FC236}">
                <a16:creationId xmlns:a16="http://schemas.microsoft.com/office/drawing/2014/main" xmlns="" id="{6FF8A3D9-544F-466B-AD80-D32766F8CD54}"/>
              </a:ext>
            </a:extLst>
          </p:cNvPr>
          <p:cNvSpPr/>
          <p:nvPr/>
        </p:nvSpPr>
        <p:spPr>
          <a:xfrm>
            <a:off x="7902012" y="545054"/>
            <a:ext cx="4004132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b="1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25 Μαΐου</a:t>
            </a:r>
            <a:endParaRPr lang="el-GR" sz="2400" b="1" dirty="0">
              <a:solidFill>
                <a:schemeClr val="bg1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47" name="Group 9">
            <a:extLst>
              <a:ext uri="{FF2B5EF4-FFF2-40B4-BE49-F238E27FC236}">
                <a16:creationId xmlns:a16="http://schemas.microsoft.com/office/drawing/2014/main" xmlns="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8426531" y="2167974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48" name="Freeform 93">
              <a:extLst>
                <a:ext uri="{FF2B5EF4-FFF2-40B4-BE49-F238E27FC236}">
                  <a16:creationId xmlns:a16="http://schemas.microsoft.com/office/drawing/2014/main" xmlns="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49" name="Freeform 94">
              <a:extLst>
                <a:ext uri="{FF2B5EF4-FFF2-40B4-BE49-F238E27FC236}">
                  <a16:creationId xmlns:a16="http://schemas.microsoft.com/office/drawing/2014/main" xmlns="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50" name="Freeform 95">
              <a:extLst>
                <a:ext uri="{FF2B5EF4-FFF2-40B4-BE49-F238E27FC236}">
                  <a16:creationId xmlns:a16="http://schemas.microsoft.com/office/drawing/2014/main" xmlns="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51" name="Freeform 96">
              <a:extLst>
                <a:ext uri="{FF2B5EF4-FFF2-40B4-BE49-F238E27FC236}">
                  <a16:creationId xmlns:a16="http://schemas.microsoft.com/office/drawing/2014/main" xmlns="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  <p:grpSp>
        <p:nvGrpSpPr>
          <p:cNvPr id="53" name="Group 22">
            <a:extLst>
              <a:ext uri="{FF2B5EF4-FFF2-40B4-BE49-F238E27FC236}">
                <a16:creationId xmlns:a16="http://schemas.microsoft.com/office/drawing/2014/main" xmlns="" id="{122AB892-8DE8-4290-AE38-BB46E5BC4662}"/>
              </a:ext>
            </a:extLst>
          </p:cNvPr>
          <p:cNvGrpSpPr>
            <a:grpSpLocks noChangeAspect="1"/>
          </p:cNvGrpSpPr>
          <p:nvPr/>
        </p:nvGrpSpPr>
        <p:grpSpPr>
          <a:xfrm>
            <a:off x="8426531" y="4394717"/>
            <a:ext cx="571500" cy="571500"/>
            <a:chOff x="6615113" y="619125"/>
            <a:chExt cx="298450" cy="298450"/>
          </a:xfrm>
          <a:solidFill>
            <a:schemeClr val="bg1"/>
          </a:solidFill>
        </p:grpSpPr>
        <p:sp>
          <p:nvSpPr>
            <p:cNvPr id="54" name="Freeform 167">
              <a:extLst>
                <a:ext uri="{FF2B5EF4-FFF2-40B4-BE49-F238E27FC236}">
                  <a16:creationId xmlns:a16="http://schemas.microsoft.com/office/drawing/2014/main" xmlns="" id="{A5DF3D63-7A14-4EC1-AB94-C6ED240535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27825" y="676275"/>
              <a:ext cx="80963" cy="111125"/>
            </a:xfrm>
            <a:custGeom>
              <a:avLst/>
              <a:gdLst>
                <a:gd name="T0" fmla="*/ 26 w 53"/>
                <a:gd name="T1" fmla="*/ 72 h 72"/>
                <a:gd name="T2" fmla="*/ 44 w 53"/>
                <a:gd name="T3" fmla="*/ 62 h 72"/>
                <a:gd name="T4" fmla="*/ 53 w 53"/>
                <a:gd name="T5" fmla="*/ 29 h 72"/>
                <a:gd name="T6" fmla="*/ 26 w 53"/>
                <a:gd name="T7" fmla="*/ 0 h 72"/>
                <a:gd name="T8" fmla="*/ 0 w 53"/>
                <a:gd name="T9" fmla="*/ 29 h 72"/>
                <a:gd name="T10" fmla="*/ 9 w 53"/>
                <a:gd name="T11" fmla="*/ 62 h 72"/>
                <a:gd name="T12" fmla="*/ 26 w 53"/>
                <a:gd name="T13" fmla="*/ 72 h 72"/>
                <a:gd name="T14" fmla="*/ 26 w 53"/>
                <a:gd name="T15" fmla="*/ 8 h 72"/>
                <a:gd name="T16" fmla="*/ 44 w 53"/>
                <a:gd name="T17" fmla="*/ 29 h 72"/>
                <a:gd name="T18" fmla="*/ 38 w 53"/>
                <a:gd name="T19" fmla="*/ 56 h 72"/>
                <a:gd name="T20" fmla="*/ 26 w 53"/>
                <a:gd name="T21" fmla="*/ 63 h 72"/>
                <a:gd name="T22" fmla="*/ 15 w 53"/>
                <a:gd name="T23" fmla="*/ 56 h 72"/>
                <a:gd name="T24" fmla="*/ 8 w 53"/>
                <a:gd name="T25" fmla="*/ 29 h 72"/>
                <a:gd name="T26" fmla="*/ 26 w 53"/>
                <a:gd name="T27" fmla="*/ 8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3" h="72">
                  <a:moveTo>
                    <a:pt x="26" y="72"/>
                  </a:moveTo>
                  <a:cubicBezTo>
                    <a:pt x="34" y="72"/>
                    <a:pt x="39" y="67"/>
                    <a:pt x="44" y="62"/>
                  </a:cubicBezTo>
                  <a:cubicBezTo>
                    <a:pt x="50" y="55"/>
                    <a:pt x="53" y="44"/>
                    <a:pt x="53" y="29"/>
                  </a:cubicBezTo>
                  <a:cubicBezTo>
                    <a:pt x="53" y="13"/>
                    <a:pt x="41" y="0"/>
                    <a:pt x="26" y="0"/>
                  </a:cubicBezTo>
                  <a:cubicBezTo>
                    <a:pt x="12" y="0"/>
                    <a:pt x="0" y="13"/>
                    <a:pt x="0" y="29"/>
                  </a:cubicBezTo>
                  <a:cubicBezTo>
                    <a:pt x="0" y="44"/>
                    <a:pt x="3" y="55"/>
                    <a:pt x="9" y="62"/>
                  </a:cubicBezTo>
                  <a:cubicBezTo>
                    <a:pt x="14" y="67"/>
                    <a:pt x="18" y="72"/>
                    <a:pt x="26" y="72"/>
                  </a:cubicBezTo>
                  <a:close/>
                  <a:moveTo>
                    <a:pt x="26" y="8"/>
                  </a:moveTo>
                  <a:cubicBezTo>
                    <a:pt x="36" y="8"/>
                    <a:pt x="44" y="18"/>
                    <a:pt x="44" y="29"/>
                  </a:cubicBezTo>
                  <a:cubicBezTo>
                    <a:pt x="44" y="42"/>
                    <a:pt x="42" y="52"/>
                    <a:pt x="38" y="56"/>
                  </a:cubicBezTo>
                  <a:cubicBezTo>
                    <a:pt x="33" y="62"/>
                    <a:pt x="30" y="63"/>
                    <a:pt x="26" y="63"/>
                  </a:cubicBezTo>
                  <a:cubicBezTo>
                    <a:pt x="22" y="63"/>
                    <a:pt x="20" y="62"/>
                    <a:pt x="15" y="56"/>
                  </a:cubicBezTo>
                  <a:cubicBezTo>
                    <a:pt x="11" y="52"/>
                    <a:pt x="8" y="42"/>
                    <a:pt x="8" y="29"/>
                  </a:cubicBezTo>
                  <a:cubicBezTo>
                    <a:pt x="8" y="18"/>
                    <a:pt x="16" y="8"/>
                    <a:pt x="2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55" name="Freeform 168">
              <a:extLst>
                <a:ext uri="{FF2B5EF4-FFF2-40B4-BE49-F238E27FC236}">
                  <a16:creationId xmlns:a16="http://schemas.microsoft.com/office/drawing/2014/main" xmlns="" id="{FE31C230-18A8-4D9B-AA83-EBCF3BC383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15113" y="619125"/>
              <a:ext cx="298450" cy="298450"/>
            </a:xfrm>
            <a:custGeom>
              <a:avLst/>
              <a:gdLst>
                <a:gd name="T0" fmla="*/ 8 w 192"/>
                <a:gd name="T1" fmla="*/ 184 h 192"/>
                <a:gd name="T2" fmla="*/ 183 w 192"/>
                <a:gd name="T3" fmla="*/ 8 h 192"/>
                <a:gd name="T4" fmla="*/ 144 w 192"/>
                <a:gd name="T5" fmla="*/ 184 h 192"/>
                <a:gd name="T6" fmla="*/ 174 w 192"/>
                <a:gd name="T7" fmla="*/ 53 h 192"/>
                <a:gd name="T8" fmla="*/ 176 w 192"/>
                <a:gd name="T9" fmla="*/ 49 h 192"/>
                <a:gd name="T10" fmla="*/ 171 w 192"/>
                <a:gd name="T11" fmla="*/ 38 h 192"/>
                <a:gd name="T12" fmla="*/ 154 w 192"/>
                <a:gd name="T13" fmla="*/ 34 h 192"/>
                <a:gd name="T14" fmla="*/ 149 w 192"/>
                <a:gd name="T15" fmla="*/ 42 h 192"/>
                <a:gd name="T16" fmla="*/ 120 w 192"/>
                <a:gd name="T17" fmla="*/ 113 h 192"/>
                <a:gd name="T18" fmla="*/ 47 w 192"/>
                <a:gd name="T19" fmla="*/ 41 h 192"/>
                <a:gd name="T20" fmla="*/ 36 w 192"/>
                <a:gd name="T21" fmla="*/ 34 h 192"/>
                <a:gd name="T22" fmla="*/ 20 w 192"/>
                <a:gd name="T23" fmla="*/ 42 h 192"/>
                <a:gd name="T24" fmla="*/ 21 w 192"/>
                <a:gd name="T25" fmla="*/ 52 h 192"/>
                <a:gd name="T26" fmla="*/ 21 w 192"/>
                <a:gd name="T27" fmla="*/ 52 h 192"/>
                <a:gd name="T28" fmla="*/ 58 w 192"/>
                <a:gd name="T29" fmla="*/ 192 h 192"/>
                <a:gd name="T30" fmla="*/ 28 w 192"/>
                <a:gd name="T31" fmla="*/ 49 h 192"/>
                <a:gd name="T32" fmla="*/ 27 w 192"/>
                <a:gd name="T33" fmla="*/ 45 h 192"/>
                <a:gd name="T34" fmla="*/ 38 w 192"/>
                <a:gd name="T35" fmla="*/ 41 h 192"/>
                <a:gd name="T36" fmla="*/ 40 w 192"/>
                <a:gd name="T37" fmla="*/ 44 h 192"/>
                <a:gd name="T38" fmla="*/ 71 w 192"/>
                <a:gd name="T39" fmla="*/ 117 h 192"/>
                <a:gd name="T40" fmla="*/ 71 w 192"/>
                <a:gd name="T41" fmla="*/ 117 h 192"/>
                <a:gd name="T42" fmla="*/ 77 w 192"/>
                <a:gd name="T43" fmla="*/ 121 h 192"/>
                <a:gd name="T44" fmla="*/ 87 w 192"/>
                <a:gd name="T45" fmla="*/ 149 h 192"/>
                <a:gd name="T46" fmla="*/ 110 w 192"/>
                <a:gd name="T47" fmla="*/ 149 h 192"/>
                <a:gd name="T48" fmla="*/ 119 w 192"/>
                <a:gd name="T49" fmla="*/ 122 h 192"/>
                <a:gd name="T50" fmla="*/ 126 w 192"/>
                <a:gd name="T51" fmla="*/ 117 h 192"/>
                <a:gd name="T52" fmla="*/ 155 w 192"/>
                <a:gd name="T53" fmla="*/ 46 h 192"/>
                <a:gd name="T54" fmla="*/ 156 w 192"/>
                <a:gd name="T55" fmla="*/ 45 h 192"/>
                <a:gd name="T56" fmla="*/ 158 w 192"/>
                <a:gd name="T57" fmla="*/ 41 h 192"/>
                <a:gd name="T58" fmla="*/ 169 w 192"/>
                <a:gd name="T59" fmla="*/ 45 h 192"/>
                <a:gd name="T60" fmla="*/ 168 w 192"/>
                <a:gd name="T61" fmla="*/ 49 h 192"/>
                <a:gd name="T62" fmla="*/ 135 w 192"/>
                <a:gd name="T63" fmla="*/ 127 h 192"/>
                <a:gd name="T64" fmla="*/ 144 w 192"/>
                <a:gd name="T65" fmla="*/ 192 h 192"/>
                <a:gd name="T66" fmla="*/ 192 w 192"/>
                <a:gd name="T67" fmla="*/ 0 h 192"/>
                <a:gd name="T68" fmla="*/ 0 w 192"/>
                <a:gd name="T69" fmla="*/ 192 h 192"/>
                <a:gd name="T70" fmla="*/ 98 w 192"/>
                <a:gd name="T71" fmla="*/ 153 h 192"/>
                <a:gd name="T72" fmla="*/ 98 w 192"/>
                <a:gd name="T73" fmla="*/ 145 h 192"/>
                <a:gd name="T74" fmla="*/ 98 w 192"/>
                <a:gd name="T75" fmla="*/ 153 h 192"/>
                <a:gd name="T76" fmla="*/ 91 w 192"/>
                <a:gd name="T77" fmla="*/ 126 h 192"/>
                <a:gd name="T78" fmla="*/ 106 w 192"/>
                <a:gd name="T79" fmla="*/ 12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92" h="192">
                  <a:moveTo>
                    <a:pt x="50" y="184"/>
                  </a:moveTo>
                  <a:cubicBezTo>
                    <a:pt x="8" y="184"/>
                    <a:pt x="8" y="184"/>
                    <a:pt x="8" y="184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83" y="184"/>
                    <a:pt x="183" y="184"/>
                    <a:pt x="183" y="184"/>
                  </a:cubicBezTo>
                  <a:cubicBezTo>
                    <a:pt x="144" y="184"/>
                    <a:pt x="144" y="184"/>
                    <a:pt x="144" y="184"/>
                  </a:cubicBezTo>
                  <a:cubicBezTo>
                    <a:pt x="142" y="129"/>
                    <a:pt x="142" y="129"/>
                    <a:pt x="142" y="129"/>
                  </a:cubicBezTo>
                  <a:cubicBezTo>
                    <a:pt x="174" y="53"/>
                    <a:pt x="174" y="53"/>
                    <a:pt x="174" y="53"/>
                  </a:cubicBezTo>
                  <a:cubicBezTo>
                    <a:pt x="174" y="53"/>
                    <a:pt x="175" y="53"/>
                    <a:pt x="175" y="52"/>
                  </a:cubicBezTo>
                  <a:cubicBezTo>
                    <a:pt x="176" y="49"/>
                    <a:pt x="176" y="49"/>
                    <a:pt x="176" y="49"/>
                  </a:cubicBezTo>
                  <a:cubicBezTo>
                    <a:pt x="177" y="47"/>
                    <a:pt x="177" y="44"/>
                    <a:pt x="176" y="42"/>
                  </a:cubicBezTo>
                  <a:cubicBezTo>
                    <a:pt x="175" y="40"/>
                    <a:pt x="173" y="39"/>
                    <a:pt x="171" y="38"/>
                  </a:cubicBezTo>
                  <a:cubicBezTo>
                    <a:pt x="161" y="34"/>
                    <a:pt x="161" y="34"/>
                    <a:pt x="161" y="34"/>
                  </a:cubicBezTo>
                  <a:cubicBezTo>
                    <a:pt x="159" y="33"/>
                    <a:pt x="156" y="33"/>
                    <a:pt x="154" y="34"/>
                  </a:cubicBezTo>
                  <a:cubicBezTo>
                    <a:pt x="152" y="35"/>
                    <a:pt x="151" y="37"/>
                    <a:pt x="150" y="39"/>
                  </a:cubicBezTo>
                  <a:cubicBezTo>
                    <a:pt x="149" y="42"/>
                    <a:pt x="149" y="42"/>
                    <a:pt x="149" y="42"/>
                  </a:cubicBezTo>
                  <a:cubicBezTo>
                    <a:pt x="149" y="42"/>
                    <a:pt x="149" y="43"/>
                    <a:pt x="148" y="43"/>
                  </a:cubicBezTo>
                  <a:cubicBezTo>
                    <a:pt x="120" y="113"/>
                    <a:pt x="120" y="113"/>
                    <a:pt x="120" y="113"/>
                  </a:cubicBezTo>
                  <a:cubicBezTo>
                    <a:pt x="101" y="126"/>
                    <a:pt x="82" y="115"/>
                    <a:pt x="77" y="113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6" y="39"/>
                    <a:pt x="46" y="39"/>
                    <a:pt x="46" y="39"/>
                  </a:cubicBezTo>
                  <a:cubicBezTo>
                    <a:pt x="45" y="35"/>
                    <a:pt x="40" y="32"/>
                    <a:pt x="36" y="34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3" y="38"/>
                    <a:pt x="21" y="40"/>
                    <a:pt x="20" y="42"/>
                  </a:cubicBezTo>
                  <a:cubicBezTo>
                    <a:pt x="19" y="44"/>
                    <a:pt x="19" y="46"/>
                    <a:pt x="20" y="48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21" y="52"/>
                    <a:pt x="21" y="52"/>
                    <a:pt x="21" y="52"/>
                  </a:cubicBezTo>
                  <a:cubicBezTo>
                    <a:pt x="49" y="127"/>
                    <a:pt x="49" y="127"/>
                    <a:pt x="49" y="127"/>
                  </a:cubicBezTo>
                  <a:moveTo>
                    <a:pt x="58" y="192"/>
                  </a:moveTo>
                  <a:cubicBezTo>
                    <a:pt x="57" y="126"/>
                    <a:pt x="57" y="126"/>
                    <a:pt x="57" y="126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7" y="46"/>
                    <a:pt x="27" y="46"/>
                    <a:pt x="27" y="46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27" y="45"/>
                    <a:pt x="27" y="45"/>
                    <a:pt x="28" y="45"/>
                  </a:cubicBezTo>
                  <a:cubicBezTo>
                    <a:pt x="38" y="41"/>
                    <a:pt x="38" y="41"/>
                    <a:pt x="38" y="41"/>
                  </a:cubicBezTo>
                  <a:cubicBezTo>
                    <a:pt x="39" y="41"/>
                    <a:pt x="39" y="41"/>
                    <a:pt x="39" y="41"/>
                  </a:cubicBezTo>
                  <a:cubicBezTo>
                    <a:pt x="40" y="44"/>
                    <a:pt x="40" y="44"/>
                    <a:pt x="40" y="44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7"/>
                    <a:pt x="71" y="117"/>
                  </a:cubicBezTo>
                  <a:cubicBezTo>
                    <a:pt x="71" y="117"/>
                    <a:pt x="71" y="118"/>
                    <a:pt x="72" y="119"/>
                  </a:cubicBezTo>
                  <a:cubicBezTo>
                    <a:pt x="72" y="119"/>
                    <a:pt x="74" y="120"/>
                    <a:pt x="77" y="121"/>
                  </a:cubicBezTo>
                  <a:cubicBezTo>
                    <a:pt x="89" y="142"/>
                    <a:pt x="89" y="142"/>
                    <a:pt x="89" y="142"/>
                  </a:cubicBezTo>
                  <a:cubicBezTo>
                    <a:pt x="87" y="145"/>
                    <a:pt x="87" y="147"/>
                    <a:pt x="87" y="149"/>
                  </a:cubicBezTo>
                  <a:cubicBezTo>
                    <a:pt x="87" y="155"/>
                    <a:pt x="92" y="161"/>
                    <a:pt x="98" y="161"/>
                  </a:cubicBezTo>
                  <a:cubicBezTo>
                    <a:pt x="105" y="161"/>
                    <a:pt x="110" y="155"/>
                    <a:pt x="110" y="149"/>
                  </a:cubicBezTo>
                  <a:cubicBezTo>
                    <a:pt x="110" y="147"/>
                    <a:pt x="109" y="144"/>
                    <a:pt x="108" y="142"/>
                  </a:cubicBezTo>
                  <a:cubicBezTo>
                    <a:pt x="119" y="122"/>
                    <a:pt x="119" y="122"/>
                    <a:pt x="119" y="122"/>
                  </a:cubicBezTo>
                  <a:cubicBezTo>
                    <a:pt x="121" y="121"/>
                    <a:pt x="123" y="120"/>
                    <a:pt x="125" y="118"/>
                  </a:cubicBezTo>
                  <a:cubicBezTo>
                    <a:pt x="125" y="118"/>
                    <a:pt x="126" y="117"/>
                    <a:pt x="126" y="117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55" y="46"/>
                    <a:pt x="155" y="46"/>
                    <a:pt x="155" y="46"/>
                  </a:cubicBezTo>
                  <a:cubicBezTo>
                    <a:pt x="156" y="45"/>
                    <a:pt x="156" y="45"/>
                    <a:pt x="156" y="45"/>
                  </a:cubicBezTo>
                  <a:cubicBezTo>
                    <a:pt x="156" y="45"/>
                    <a:pt x="156" y="45"/>
                    <a:pt x="156" y="45"/>
                  </a:cubicBezTo>
                  <a:cubicBezTo>
                    <a:pt x="157" y="41"/>
                    <a:pt x="157" y="41"/>
                    <a:pt x="157" y="41"/>
                  </a:cubicBezTo>
                  <a:cubicBezTo>
                    <a:pt x="157" y="41"/>
                    <a:pt x="158" y="41"/>
                    <a:pt x="158" y="41"/>
                  </a:cubicBezTo>
                  <a:cubicBezTo>
                    <a:pt x="169" y="45"/>
                    <a:pt x="169" y="45"/>
                    <a:pt x="169" y="45"/>
                  </a:cubicBezTo>
                  <a:cubicBezTo>
                    <a:pt x="169" y="45"/>
                    <a:pt x="169" y="45"/>
                    <a:pt x="169" y="45"/>
                  </a:cubicBezTo>
                  <a:cubicBezTo>
                    <a:pt x="169" y="46"/>
                    <a:pt x="169" y="46"/>
                    <a:pt x="169" y="46"/>
                  </a:cubicBezTo>
                  <a:cubicBezTo>
                    <a:pt x="168" y="49"/>
                    <a:pt x="168" y="49"/>
                    <a:pt x="168" y="49"/>
                  </a:cubicBezTo>
                  <a:cubicBezTo>
                    <a:pt x="168" y="50"/>
                    <a:pt x="168" y="50"/>
                    <a:pt x="168" y="50"/>
                  </a:cubicBezTo>
                  <a:cubicBezTo>
                    <a:pt x="135" y="127"/>
                    <a:pt x="135" y="127"/>
                    <a:pt x="135" y="127"/>
                  </a:cubicBezTo>
                  <a:cubicBezTo>
                    <a:pt x="136" y="192"/>
                    <a:pt x="136" y="192"/>
                    <a:pt x="136" y="192"/>
                  </a:cubicBezTo>
                  <a:cubicBezTo>
                    <a:pt x="144" y="192"/>
                    <a:pt x="144" y="192"/>
                    <a:pt x="144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0"/>
                    <a:pt x="192" y="0"/>
                    <a:pt x="19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92"/>
                    <a:pt x="0" y="192"/>
                    <a:pt x="0" y="192"/>
                  </a:cubicBezTo>
                  <a:lnTo>
                    <a:pt x="58" y="192"/>
                  </a:lnTo>
                  <a:close/>
                  <a:moveTo>
                    <a:pt x="98" y="153"/>
                  </a:moveTo>
                  <a:cubicBezTo>
                    <a:pt x="96" y="153"/>
                    <a:pt x="94" y="151"/>
                    <a:pt x="94" y="149"/>
                  </a:cubicBezTo>
                  <a:cubicBezTo>
                    <a:pt x="94" y="147"/>
                    <a:pt x="96" y="145"/>
                    <a:pt x="98" y="145"/>
                  </a:cubicBezTo>
                  <a:cubicBezTo>
                    <a:pt x="101" y="145"/>
                    <a:pt x="103" y="147"/>
                    <a:pt x="103" y="149"/>
                  </a:cubicBezTo>
                  <a:cubicBezTo>
                    <a:pt x="103" y="151"/>
                    <a:pt x="101" y="153"/>
                    <a:pt x="98" y="153"/>
                  </a:cubicBezTo>
                  <a:close/>
                  <a:moveTo>
                    <a:pt x="99" y="139"/>
                  </a:moveTo>
                  <a:cubicBezTo>
                    <a:pt x="91" y="126"/>
                    <a:pt x="91" y="126"/>
                    <a:pt x="91" y="126"/>
                  </a:cubicBezTo>
                  <a:cubicBezTo>
                    <a:pt x="94" y="126"/>
                    <a:pt x="97" y="127"/>
                    <a:pt x="100" y="127"/>
                  </a:cubicBezTo>
                  <a:cubicBezTo>
                    <a:pt x="102" y="127"/>
                    <a:pt x="104" y="127"/>
                    <a:pt x="106" y="126"/>
                  </a:cubicBezTo>
                  <a:lnTo>
                    <a:pt x="99" y="1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  <p:sp>
        <p:nvSpPr>
          <p:cNvPr id="56" name="Rectangle 31">
            <a:extLst>
              <a:ext uri="{FF2B5EF4-FFF2-40B4-BE49-F238E27FC236}">
                <a16:creationId xmlns:a16="http://schemas.microsoft.com/office/drawing/2014/main" xmlns="" id="{BCC00F3C-1326-4E09-B3C6-0538F5072D19}"/>
              </a:ext>
            </a:extLst>
          </p:cNvPr>
          <p:cNvSpPr/>
          <p:nvPr/>
        </p:nvSpPr>
        <p:spPr>
          <a:xfrm>
            <a:off x="8663168" y="5102939"/>
            <a:ext cx="2925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bg1"/>
              </a:buClr>
              <a:buSzPts val="1200"/>
              <a:buFont typeface="Wingdings" panose="05000000000000000000" pitchFamily="2" charset="2"/>
              <a:buChar char="q"/>
            </a:pPr>
            <a:r>
              <a:rPr lang="el-GR" sz="1600" kern="0" dirty="0" smtClean="0">
                <a:solidFill>
                  <a:schemeClr val="bg1"/>
                </a:solidFill>
                <a:cs typeface="Arial"/>
              </a:rPr>
              <a:t>Υπηρεσίες πίστας καρτ.</a:t>
            </a:r>
            <a:endParaRPr lang="el-GR" sz="1600" kern="0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57" name="Rectangle 29">
            <a:extLst>
              <a:ext uri="{FF2B5EF4-FFF2-40B4-BE49-F238E27FC236}">
                <a16:creationId xmlns:a16="http://schemas.microsoft.com/office/drawing/2014/main" xmlns="" id="{A21BBF4C-36DF-4A84-B17D-4D74CB3F2D3C}"/>
              </a:ext>
            </a:extLst>
          </p:cNvPr>
          <p:cNvSpPr/>
          <p:nvPr/>
        </p:nvSpPr>
        <p:spPr>
          <a:xfrm>
            <a:off x="9105054" y="4458328"/>
            <a:ext cx="23844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bg1"/>
                </a:solidFill>
              </a:rPr>
              <a:t>Ατομικά αθλήματα</a:t>
            </a:r>
            <a:endParaRPr lang="el-G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99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36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24 - Ομάδα"/>
          <p:cNvGrpSpPr/>
          <p:nvPr/>
        </p:nvGrpSpPr>
        <p:grpSpPr>
          <a:xfrm>
            <a:off x="797768" y="2116283"/>
            <a:ext cx="10285391" cy="1644398"/>
            <a:chOff x="577050" y="2713815"/>
            <a:chExt cx="10835907" cy="1732411"/>
          </a:xfrm>
        </p:grpSpPr>
        <p:sp>
          <p:nvSpPr>
            <p:cNvPr id="37" name="Google Shape;1808;p278">
              <a:extLst>
                <a:ext uri="{FF2B5EF4-FFF2-40B4-BE49-F238E27FC236}">
                  <a16:creationId xmlns:a16="http://schemas.microsoft.com/office/drawing/2014/main" xmlns="" id="{379E9271-DD92-41E5-9C71-D92AECDCDBF7}"/>
                </a:ext>
              </a:extLst>
            </p:cNvPr>
            <p:cNvSpPr txBox="1"/>
            <p:nvPr/>
          </p:nvSpPr>
          <p:spPr>
            <a:xfrm>
              <a:off x="577050" y="2713815"/>
              <a:ext cx="820363" cy="83063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588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91.04</a:t>
              </a:r>
              <a:endParaRPr sz="1588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82383D07-BF75-4934-8D6E-4F1406A30126}"/>
                </a:ext>
              </a:extLst>
            </p:cNvPr>
            <p:cNvSpPr/>
            <p:nvPr/>
          </p:nvSpPr>
          <p:spPr>
            <a:xfrm>
              <a:off x="1490193" y="2713815"/>
              <a:ext cx="4317169" cy="83063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400" kern="0" dirty="0" smtClean="0">
                  <a:cs typeface="Arial"/>
                </a:rPr>
                <a:t>Δραστηριότητες βοτανικών και ζωολογικών κήπων και φυσικών βιοτόπων. </a:t>
              </a:r>
              <a:endParaRPr lang="el-GR" sz="1400" kern="0" dirty="0">
                <a:cs typeface="Arial"/>
              </a:endParaRPr>
            </a:p>
          </p:txBody>
        </p:sp>
        <p:sp>
          <p:nvSpPr>
            <p:cNvPr id="48" name="Google Shape;1808;p278">
              <a:extLst>
                <a:ext uri="{FF2B5EF4-FFF2-40B4-BE49-F238E27FC236}">
                  <a16:creationId xmlns:a16="http://schemas.microsoft.com/office/drawing/2014/main" xmlns="" id="{1586ECF9-0E13-4CCD-9A18-2CF210BF183B}"/>
                </a:ext>
              </a:extLst>
            </p:cNvPr>
            <p:cNvSpPr txBox="1"/>
            <p:nvPr/>
          </p:nvSpPr>
          <p:spPr>
            <a:xfrm>
              <a:off x="6172504" y="3615588"/>
              <a:ext cx="820363" cy="83063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sz="1588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(96.09. 19.16)</a:t>
              </a:r>
              <a:endParaRPr lang="el-GR" sz="1588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xmlns="" id="{15E735E2-1571-48E6-A181-B49883AB8200}"/>
                </a:ext>
              </a:extLst>
            </p:cNvPr>
            <p:cNvSpPr/>
            <p:nvPr/>
          </p:nvSpPr>
          <p:spPr>
            <a:xfrm>
              <a:off x="7095787" y="3615587"/>
              <a:ext cx="4317170" cy="830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400" kern="0" dirty="0" smtClean="0">
                  <a:cs typeface="Arial"/>
                </a:rPr>
                <a:t>Υπηρεσίες στολισμού εκκλησιών, αιθουσών κλπ (για γάμους, βαπτίσεις, κηδείες και άλλες εκδηλώσεις).</a:t>
              </a:r>
              <a:endParaRPr lang="en-GB" sz="1400" kern="0" dirty="0">
                <a:cs typeface="Arial"/>
              </a:endParaRPr>
            </a:p>
          </p:txBody>
        </p:sp>
      </p:grpSp>
      <p:sp>
        <p:nvSpPr>
          <p:cNvPr id="29" name="Rectangle: Diagonal Corners Snipped 28">
            <a:extLst>
              <a:ext uri="{FF2B5EF4-FFF2-40B4-BE49-F238E27FC236}">
                <a16:creationId xmlns:a16="http://schemas.microsoft.com/office/drawing/2014/main" xmlns="" id="{93236C5A-8AF3-4879-9C8C-A20E70C6EF9C}"/>
              </a:ext>
            </a:extLst>
          </p:cNvPr>
          <p:cNvSpPr/>
          <p:nvPr/>
        </p:nvSpPr>
        <p:spPr>
          <a:xfrm>
            <a:off x="709911" y="309411"/>
            <a:ext cx="10373248" cy="82570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8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53497E6-9CD4-44AA-8A99-4ED7F229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0" name="Google Shape;1808;p278">
            <a:extLst>
              <a:ext uri="{FF2B5EF4-FFF2-40B4-BE49-F238E27FC236}">
                <a16:creationId xmlns:a16="http://schemas.microsoft.com/office/drawing/2014/main" xmlns="" id="{379E9271-DD92-41E5-9C71-D92AECDCDBF7}"/>
              </a:ext>
            </a:extLst>
          </p:cNvPr>
          <p:cNvSpPr txBox="1"/>
          <p:nvPr/>
        </p:nvSpPr>
        <p:spPr>
          <a:xfrm>
            <a:off x="806477" y="1294472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l-GR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" name="Rectangle 40">
            <a:extLst>
              <a:ext uri="{FF2B5EF4-FFF2-40B4-BE49-F238E27FC236}">
                <a16:creationId xmlns:a16="http://schemas.microsoft.com/office/drawing/2014/main" xmlns="" id="{82383D07-BF75-4934-8D6E-4F1406A30126}"/>
              </a:ext>
            </a:extLst>
          </p:cNvPr>
          <p:cNvSpPr/>
          <p:nvPr/>
        </p:nvSpPr>
        <p:spPr>
          <a:xfrm>
            <a:off x="1673228" y="1294472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Άλλο λιανικό εμπόριο σε μη εξειδικευμένα καταστήματα.</a:t>
            </a:r>
            <a:endParaRPr lang="el-GR" sz="1400" kern="0" dirty="0">
              <a:cs typeface="Arial"/>
            </a:endParaRPr>
          </a:p>
        </p:txBody>
      </p:sp>
      <p:sp>
        <p:nvSpPr>
          <p:cNvPr id="22" name="Google Shape;1808;p278">
            <a:extLst>
              <a:ext uri="{FF2B5EF4-FFF2-40B4-BE49-F238E27FC236}">
                <a16:creationId xmlns:a16="http://schemas.microsoft.com/office/drawing/2014/main" xmlns="" id="{46036423-307D-4FA0-9CBA-85F8E02009A7}"/>
              </a:ext>
            </a:extLst>
          </p:cNvPr>
          <p:cNvSpPr txBox="1"/>
          <p:nvPr/>
        </p:nvSpPr>
        <p:spPr>
          <a:xfrm>
            <a:off x="6101153" y="2123482"/>
            <a:ext cx="778685" cy="78843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(96.04.</a:t>
            </a:r>
          </a:p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10.06)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" name="Rectangle 50">
            <a:extLst>
              <a:ext uri="{FF2B5EF4-FFF2-40B4-BE49-F238E27FC236}">
                <a16:creationId xmlns:a16="http://schemas.microsoft.com/office/drawing/2014/main" xmlns="" id="{1D60B30E-B6EA-4BA1-88C3-6997C3CA1118}"/>
              </a:ext>
            </a:extLst>
          </p:cNvPr>
          <p:cNvSpPr/>
          <p:nvPr/>
        </p:nvSpPr>
        <p:spPr>
          <a:xfrm>
            <a:off x="6967904" y="2142671"/>
            <a:ext cx="4097837" cy="7620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endParaRPr lang="en-US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προσωπικής υγιεινής και φροντίδας σώματος (αποτρίχωσης, θεραπείας με υπεριώδεις και υπέρυθρες ακτίνες).</a:t>
            </a:r>
            <a:endParaRPr lang="en-GB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endParaRPr lang="el-GR" sz="1400" kern="0" dirty="0">
              <a:cs typeface="Arial"/>
            </a:endParaRPr>
          </a:p>
        </p:txBody>
      </p:sp>
      <p:sp>
        <p:nvSpPr>
          <p:cNvPr id="26" name="Google Shape;1808;p278">
            <a:extLst>
              <a:ext uri="{FF2B5EF4-FFF2-40B4-BE49-F238E27FC236}">
                <a16:creationId xmlns:a16="http://schemas.microsoft.com/office/drawing/2014/main" xmlns="" id="{3493D784-8477-41F8-856B-049DD1393DA6}"/>
              </a:ext>
            </a:extLst>
          </p:cNvPr>
          <p:cNvSpPr txBox="1"/>
          <p:nvPr/>
        </p:nvSpPr>
        <p:spPr>
          <a:xfrm>
            <a:off x="784571" y="2971748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(93.19. 13.03)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" name="Rectangle 48">
            <a:extLst>
              <a:ext uri="{FF2B5EF4-FFF2-40B4-BE49-F238E27FC236}">
                <a16:creationId xmlns:a16="http://schemas.microsoft.com/office/drawing/2014/main" xmlns="" id="{A22C8E7A-8C3A-48FB-B8F3-C24997084432}"/>
              </a:ext>
            </a:extLst>
          </p:cNvPr>
          <p:cNvSpPr/>
          <p:nvPr/>
        </p:nvSpPr>
        <p:spPr>
          <a:xfrm>
            <a:off x="1651322" y="2984005"/>
            <a:ext cx="4097837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που σχετίζονται με την εκπαίδευση κατοικίδιων ζώων συντροφιάς, για κυνήγι και σχετικές δραστηριότητες.</a:t>
            </a:r>
            <a:endParaRPr lang="en-GB" sz="1400" kern="0" dirty="0">
              <a:cs typeface="Arial"/>
            </a:endParaRPr>
          </a:p>
        </p:txBody>
      </p:sp>
      <p:sp>
        <p:nvSpPr>
          <p:cNvPr id="24" name="Google Shape;1808;p278">
            <a:extLst>
              <a:ext uri="{FF2B5EF4-FFF2-40B4-BE49-F238E27FC236}">
                <a16:creationId xmlns:a16="http://schemas.microsoft.com/office/drawing/2014/main" xmlns="" id="{3493D784-8477-41F8-856B-049DD1393DA6}"/>
              </a:ext>
            </a:extLst>
          </p:cNvPr>
          <p:cNvSpPr txBox="1"/>
          <p:nvPr/>
        </p:nvSpPr>
        <p:spPr>
          <a:xfrm>
            <a:off x="6101153" y="1292137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(96.04. 10.02)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" name="Rectangle 48">
            <a:extLst>
              <a:ext uri="{FF2B5EF4-FFF2-40B4-BE49-F238E27FC236}">
                <a16:creationId xmlns:a16="http://schemas.microsoft.com/office/drawing/2014/main" xmlns="" id="{A22C8E7A-8C3A-48FB-B8F3-C24997084432}"/>
              </a:ext>
            </a:extLst>
          </p:cNvPr>
          <p:cNvSpPr/>
          <p:nvPr/>
        </p:nvSpPr>
        <p:spPr>
          <a:xfrm>
            <a:off x="6967904" y="1304394"/>
            <a:ext cx="4097837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endParaRPr lang="en-GB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</a:t>
            </a:r>
            <a:r>
              <a:rPr lang="el-GR" sz="1400" kern="0" dirty="0" err="1" smtClean="0">
                <a:cs typeface="Arial"/>
              </a:rPr>
              <a:t>Διαιτολογικών</a:t>
            </a:r>
            <a:r>
              <a:rPr lang="el-GR" sz="1400" kern="0" dirty="0" smtClean="0">
                <a:cs typeface="Arial"/>
              </a:rPr>
              <a:t> Μονάδων (πολυδύναμων μονάδων συνδυασμού αισθητικής και δίαιτας (με εξαίρεση την σωματική άσκηση).</a:t>
            </a:r>
          </a:p>
          <a:p>
            <a:pPr>
              <a:buClr>
                <a:srgbClr val="000000"/>
              </a:buClr>
              <a:buSzPts val="1200"/>
            </a:pPr>
            <a:endParaRPr lang="en-GB" sz="1400" kern="0" dirty="0">
              <a:cs typeface="Arial"/>
            </a:endParaRPr>
          </a:p>
        </p:txBody>
      </p:sp>
      <p:sp>
        <p:nvSpPr>
          <p:cNvPr id="18" name="Rectangle: Diagonal Corners Snipped 28">
            <a:extLst>
              <a:ext uri="{FF2B5EF4-FFF2-40B4-BE49-F238E27FC236}">
                <a16:creationId xmlns:a16="http://schemas.microsoft.com/office/drawing/2014/main" xmlns="" id="{93236C5A-8AF3-4879-9C8C-A20E70C6EF9C}"/>
              </a:ext>
            </a:extLst>
          </p:cNvPr>
          <p:cNvSpPr/>
          <p:nvPr/>
        </p:nvSpPr>
        <p:spPr>
          <a:xfrm>
            <a:off x="744746" y="4000760"/>
            <a:ext cx="10511835" cy="839510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4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25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19" name="Google Shape;1808;p278">
            <a:extLst>
              <a:ext uri="{FF2B5EF4-FFF2-40B4-BE49-F238E27FC236}">
                <a16:creationId xmlns:a16="http://schemas.microsoft.com/office/drawing/2014/main" xmlns="" id="{379E9271-DD92-41E5-9C71-D92AECDCDBF7}"/>
              </a:ext>
            </a:extLst>
          </p:cNvPr>
          <p:cNvSpPr txBox="1"/>
          <p:nvPr/>
        </p:nvSpPr>
        <p:spPr>
          <a:xfrm>
            <a:off x="762934" y="4962160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" name="Rectangle 40">
            <a:extLst>
              <a:ext uri="{FF2B5EF4-FFF2-40B4-BE49-F238E27FC236}">
                <a16:creationId xmlns:a16="http://schemas.microsoft.com/office/drawing/2014/main" xmlns="" id="{82383D07-BF75-4934-8D6E-4F1406A30126}"/>
              </a:ext>
            </a:extLst>
          </p:cNvPr>
          <p:cNvSpPr/>
          <p:nvPr/>
        </p:nvSpPr>
        <p:spPr>
          <a:xfrm>
            <a:off x="1629685" y="4962160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Δραστηριότητες υπηρεσιών εστιατορίων και κινητών μονάδων εστίασης.</a:t>
            </a:r>
            <a:endParaRPr lang="el-GR" sz="1400" kern="0" dirty="0">
              <a:cs typeface="Arial"/>
            </a:endParaRPr>
          </a:p>
        </p:txBody>
      </p:sp>
      <p:sp>
        <p:nvSpPr>
          <p:cNvPr id="30" name="Google Shape;1808;p278">
            <a:extLst>
              <a:ext uri="{FF2B5EF4-FFF2-40B4-BE49-F238E27FC236}">
                <a16:creationId xmlns:a16="http://schemas.microsoft.com/office/drawing/2014/main" xmlns="" id="{379E9271-DD92-41E5-9C71-D92AECDCDBF7}"/>
              </a:ext>
            </a:extLst>
          </p:cNvPr>
          <p:cNvSpPr txBox="1"/>
          <p:nvPr/>
        </p:nvSpPr>
        <p:spPr>
          <a:xfrm>
            <a:off x="6170957" y="4971096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l-GR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(93.11. 10.04)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1" name="Rectangle 40">
            <a:extLst>
              <a:ext uri="{FF2B5EF4-FFF2-40B4-BE49-F238E27FC236}">
                <a16:creationId xmlns:a16="http://schemas.microsoft.com/office/drawing/2014/main" xmlns="" id="{82383D07-BF75-4934-8D6E-4F1406A30126}"/>
              </a:ext>
            </a:extLst>
          </p:cNvPr>
          <p:cNvSpPr/>
          <p:nvPr/>
        </p:nvSpPr>
        <p:spPr>
          <a:xfrm>
            <a:off x="7037708" y="4971096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πίστας καρτ</a:t>
            </a:r>
            <a:r>
              <a:rPr lang="en-US" sz="1400" kern="0" dirty="0" smtClean="0">
                <a:cs typeface="Arial"/>
              </a:rPr>
              <a:t>.</a:t>
            </a:r>
            <a:endParaRPr lang="el-GR" sz="1400" kern="0" dirty="0">
              <a:cs typeface="Arial"/>
            </a:endParaRPr>
          </a:p>
        </p:txBody>
      </p:sp>
      <p:sp>
        <p:nvSpPr>
          <p:cNvPr id="32" name="Google Shape;1808;p278">
            <a:extLst>
              <a:ext uri="{FF2B5EF4-FFF2-40B4-BE49-F238E27FC236}">
                <a16:creationId xmlns:a16="http://schemas.microsoft.com/office/drawing/2014/main" xmlns="" id="{379E9271-DD92-41E5-9C71-D92AECDCDBF7}"/>
              </a:ext>
            </a:extLst>
          </p:cNvPr>
          <p:cNvSpPr txBox="1"/>
          <p:nvPr/>
        </p:nvSpPr>
        <p:spPr>
          <a:xfrm>
            <a:off x="756324" y="5809941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</a:t>
            </a:r>
            <a:r>
              <a:rPr lang="el-GR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30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3" name="Rectangle 40">
            <a:extLst>
              <a:ext uri="{FF2B5EF4-FFF2-40B4-BE49-F238E27FC236}">
                <a16:creationId xmlns:a16="http://schemas.microsoft.com/office/drawing/2014/main" xmlns="" id="{82383D07-BF75-4934-8D6E-4F1406A30126}"/>
              </a:ext>
            </a:extLst>
          </p:cNvPr>
          <p:cNvSpPr/>
          <p:nvPr/>
        </p:nvSpPr>
        <p:spPr>
          <a:xfrm>
            <a:off x="1629685" y="5809941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Δραστηριότητες παροχής ποτών</a:t>
            </a:r>
            <a:endParaRPr lang="el-GR" sz="1400" kern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322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426128" y="1527153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2060"/>
                </a:solidFill>
              </a:rPr>
              <a:t>Επάνοδος στην Εργασία: </a:t>
            </a:r>
            <a:r>
              <a:rPr lang="el-GR" sz="2000" dirty="0">
                <a:solidFill>
                  <a:srgbClr val="002060"/>
                </a:solidFill>
              </a:rPr>
              <a:t>Απασχολούμενοι &amp; </a:t>
            </a:r>
            <a:r>
              <a:rPr lang="el-GR" sz="2000" dirty="0" smtClean="0">
                <a:solidFill>
                  <a:srgbClr val="002060"/>
                </a:solidFill>
              </a:rPr>
              <a:t>Εμπορικές Επιχειρήσεις</a:t>
            </a:r>
            <a:endParaRPr lang="el-GR" sz="2000" dirty="0">
              <a:solidFill>
                <a:srgbClr val="002060"/>
              </a:solidFill>
            </a:endParaRPr>
          </a:p>
        </p:txBody>
      </p:sp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val="314719267"/>
              </p:ext>
            </p:extLst>
          </p:nvPr>
        </p:nvGraphicFramePr>
        <p:xfrm>
          <a:off x="1127448" y="2289951"/>
          <a:ext cx="5472608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- Διάγραμμα"/>
          <p:cNvGraphicFramePr/>
          <p:nvPr>
            <p:extLst>
              <p:ext uri="{D42A27DB-BD31-4B8C-83A1-F6EECF244321}">
                <p14:modId xmlns:p14="http://schemas.microsoft.com/office/powerpoint/2010/main" val="37306333"/>
              </p:ext>
            </p:extLst>
          </p:nvPr>
        </p:nvGraphicFramePr>
        <p:xfrm>
          <a:off x="5303912" y="2289951"/>
          <a:ext cx="6048672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Rectangle: Diagonal Corners Snipped 7">
            <a:extLst>
              <a:ext uri="{FF2B5EF4-FFF2-40B4-BE49-F238E27FC236}">
                <a16:creationId xmlns:a16="http://schemas.microsoft.com/office/drawing/2014/main" xmlns="" id="{0AA60B97-0603-4BE3-B03A-BF3DADAE05D7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&amp; 4</a:t>
            </a:r>
            <a:r>
              <a:rPr lang="el-GR" sz="2400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Στάδιο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&amp; 25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11B5C4D-30F4-4776-9029-DEE9F22A05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: Diagonal Corners Snipped 7">
            <a:extLst>
              <a:ext uri="{FF2B5EF4-FFF2-40B4-BE49-F238E27FC236}">
                <a16:creationId xmlns:a16="http://schemas.microsoft.com/office/drawing/2014/main" xmlns="" id="{0AA60B97-0603-4BE3-B03A-BF3DADAE05D7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</a:t>
            </a:r>
            <a:r>
              <a:rPr lang="el-GR" sz="2400" baseline="300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Στάδιο, 2</a:t>
            </a:r>
            <a:r>
              <a:rPr lang="el-GR" sz="2400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Στάδιο , 3</a:t>
            </a:r>
            <a:r>
              <a:rPr lang="el-GR" sz="2400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&amp; 4</a:t>
            </a:r>
            <a:r>
              <a:rPr lang="el-GR" sz="2400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</a:t>
            </a:r>
            <a:endParaRPr lang="el-GR" sz="2400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:p14="http://schemas.microsoft.com/office/powerpoint/2010/main" val="2919614736"/>
              </p:ext>
            </p:extLst>
          </p:nvPr>
        </p:nvGraphicFramePr>
        <p:xfrm>
          <a:off x="949766" y="1978550"/>
          <a:ext cx="9382234" cy="143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- Ορθογώνιο"/>
          <p:cNvSpPr/>
          <p:nvPr/>
        </p:nvSpPr>
        <p:spPr>
          <a:xfrm>
            <a:off x="903522" y="4295363"/>
            <a:ext cx="5554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2) Εμπορικές επιχειρήσεις που επαναλειτουργούν</a:t>
            </a:r>
          </a:p>
        </p:txBody>
      </p:sp>
      <p:sp>
        <p:nvSpPr>
          <p:cNvPr id="10" name="9 - Ορθογώνιο"/>
          <p:cNvSpPr/>
          <p:nvPr/>
        </p:nvSpPr>
        <p:spPr>
          <a:xfrm>
            <a:off x="905804" y="3537129"/>
            <a:ext cx="1268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[4 Μαΐου]</a:t>
            </a:r>
          </a:p>
        </p:txBody>
      </p:sp>
      <p:sp>
        <p:nvSpPr>
          <p:cNvPr id="11" name="10 - Ορθογώνιο"/>
          <p:cNvSpPr/>
          <p:nvPr/>
        </p:nvSpPr>
        <p:spPr>
          <a:xfrm>
            <a:off x="2957602" y="3526303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[11 Μαΐου]</a:t>
            </a:r>
          </a:p>
        </p:txBody>
      </p:sp>
      <p:sp>
        <p:nvSpPr>
          <p:cNvPr id="12" name="11 - Ορθογώνιο"/>
          <p:cNvSpPr/>
          <p:nvPr/>
        </p:nvSpPr>
        <p:spPr>
          <a:xfrm>
            <a:off x="4879364" y="3539514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[18 Μαΐου]</a:t>
            </a:r>
          </a:p>
        </p:txBody>
      </p:sp>
      <p:sp>
        <p:nvSpPr>
          <p:cNvPr id="13" name="12 - Ορθογώνιο"/>
          <p:cNvSpPr/>
          <p:nvPr/>
        </p:nvSpPr>
        <p:spPr>
          <a:xfrm>
            <a:off x="1003841" y="6308057"/>
            <a:ext cx="1268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[4 Μαΐου]</a:t>
            </a:r>
          </a:p>
        </p:txBody>
      </p:sp>
      <p:sp>
        <p:nvSpPr>
          <p:cNvPr id="14" name="13 - Ορθογώνιο"/>
          <p:cNvSpPr/>
          <p:nvPr/>
        </p:nvSpPr>
        <p:spPr>
          <a:xfrm>
            <a:off x="2904213" y="6321833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[11 Μαΐου]</a:t>
            </a:r>
          </a:p>
        </p:txBody>
      </p:sp>
      <p:sp>
        <p:nvSpPr>
          <p:cNvPr id="15" name="14 - Ορθογώνιο"/>
          <p:cNvSpPr/>
          <p:nvPr/>
        </p:nvSpPr>
        <p:spPr>
          <a:xfrm>
            <a:off x="4962684" y="6318003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[18 Μαΐου]</a:t>
            </a:r>
          </a:p>
        </p:txBody>
      </p:sp>
      <p:sp>
        <p:nvSpPr>
          <p:cNvPr id="17" name="16 - Ορθογώνιο"/>
          <p:cNvSpPr/>
          <p:nvPr/>
        </p:nvSpPr>
        <p:spPr>
          <a:xfrm>
            <a:off x="903522" y="1578440"/>
            <a:ext cx="57452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1) Απασχολούμενοι που επιστρέφουν στην εργασία</a:t>
            </a:r>
          </a:p>
        </p:txBody>
      </p:sp>
      <p:sp>
        <p:nvSpPr>
          <p:cNvPr id="16" name="15 - Ορθογώνιο"/>
          <p:cNvSpPr/>
          <p:nvPr/>
        </p:nvSpPr>
        <p:spPr>
          <a:xfrm>
            <a:off x="9251072" y="3535159"/>
            <a:ext cx="11290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[Σύνολο]</a:t>
            </a:r>
          </a:p>
        </p:txBody>
      </p:sp>
      <p:sp>
        <p:nvSpPr>
          <p:cNvPr id="18" name="17 - Ορθογώνιο"/>
          <p:cNvSpPr/>
          <p:nvPr/>
        </p:nvSpPr>
        <p:spPr>
          <a:xfrm>
            <a:off x="9251071" y="6318003"/>
            <a:ext cx="11290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[Σύνολο]</a:t>
            </a:r>
          </a:p>
        </p:txBody>
      </p:sp>
      <p:sp>
        <p:nvSpPr>
          <p:cNvPr id="19" name="18 - Ορθογώνιο"/>
          <p:cNvSpPr/>
          <p:nvPr/>
        </p:nvSpPr>
        <p:spPr>
          <a:xfrm>
            <a:off x="7012503" y="3548221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[25 Μαΐου]</a:t>
            </a:r>
          </a:p>
        </p:txBody>
      </p:sp>
      <p:sp>
        <p:nvSpPr>
          <p:cNvPr id="20" name="19 - Ορθογώνιο"/>
          <p:cNvSpPr/>
          <p:nvPr/>
        </p:nvSpPr>
        <p:spPr>
          <a:xfrm>
            <a:off x="7012503" y="6308057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[25 Μαΐου]</a:t>
            </a:r>
          </a:p>
        </p:txBody>
      </p:sp>
      <p:graphicFrame>
        <p:nvGraphicFramePr>
          <p:cNvPr id="21" name="5 - Διάγραμμα"/>
          <p:cNvGraphicFramePr/>
          <p:nvPr>
            <p:extLst>
              <p:ext uri="{D42A27DB-BD31-4B8C-83A1-F6EECF244321}">
                <p14:modId xmlns:p14="http://schemas.microsoft.com/office/powerpoint/2010/main" val="1156659056"/>
              </p:ext>
            </p:extLst>
          </p:nvPr>
        </p:nvGraphicFramePr>
        <p:xfrm>
          <a:off x="903522" y="4749021"/>
          <a:ext cx="9382234" cy="1434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499620" y="1300180"/>
            <a:ext cx="10729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λιανικού εμπορίου – Μέγιστος επιτρεπόμενος πληθυσμός ατόμων.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6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326650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544010" y="2536145"/>
            <a:ext cx="987806" cy="387428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dirty="0" smtClean="0">
              <a:solidFill>
                <a:schemeClr val="bg1"/>
              </a:solidFill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dirty="0" smtClean="0">
                <a:solidFill>
                  <a:schemeClr val="bg1"/>
                </a:solidFill>
              </a:rPr>
              <a:t>εμπορικά κέντρα (</a:t>
            </a:r>
            <a:r>
              <a:rPr lang="en-US" dirty="0" smtClean="0">
                <a:solidFill>
                  <a:schemeClr val="bg1"/>
                </a:solidFill>
              </a:rPr>
              <a:t>malls), </a:t>
            </a:r>
            <a:r>
              <a:rPr lang="el-GR" dirty="0" smtClean="0">
                <a:solidFill>
                  <a:schemeClr val="bg1"/>
                </a:solidFill>
              </a:rPr>
              <a:t>εκπτωτικά χωριά, εκπτωτικά καταστήματα (</a:t>
            </a:r>
            <a:r>
              <a:rPr lang="en-US" dirty="0" smtClean="0">
                <a:solidFill>
                  <a:schemeClr val="bg1"/>
                </a:solidFill>
              </a:rPr>
              <a:t>outlets)</a:t>
            </a: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1589095" y="2565990"/>
            <a:ext cx="6686802" cy="778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Έως 20 τ.μ.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u="sng" dirty="0">
                <a:cs typeface="Times New Roman" panose="02020603050405020304" pitchFamily="18" charset="0"/>
              </a:rPr>
              <a:t>Παράδειγμα</a:t>
            </a:r>
            <a:r>
              <a:rPr lang="el-GR" sz="1300" dirty="0">
                <a:cs typeface="Times New Roman" panose="02020603050405020304" pitchFamily="18" charset="0"/>
              </a:rPr>
              <a:t>: Κατάστημα εμβαδού κυρίως</a:t>
            </a:r>
            <a:r>
              <a:rPr lang="en-US" sz="1300" dirty="0">
                <a:cs typeface="Times New Roman" panose="02020603050405020304" pitchFamily="18" charset="0"/>
              </a:rPr>
              <a:t> </a:t>
            </a:r>
            <a:r>
              <a:rPr lang="el-GR" sz="1300" dirty="0">
                <a:cs typeface="Times New Roman" panose="02020603050405020304" pitchFamily="18" charset="0"/>
              </a:rPr>
              <a:t>χώρου </a:t>
            </a:r>
            <a:r>
              <a:rPr lang="el-GR" sz="1300" dirty="0" smtClean="0">
                <a:cs typeface="Times New Roman" panose="02020603050405020304" pitchFamily="18" charset="0"/>
              </a:rPr>
              <a:t>18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 </a:t>
            </a:r>
            <a:r>
              <a:rPr lang="el-GR" sz="1400" kern="1200" dirty="0">
                <a:solidFill>
                  <a:srgbClr val="002060"/>
                </a:solidFill>
                <a:latin typeface="Arial"/>
                <a:cs typeface="Times New Roman"/>
                <a:sym typeface="Wingdings" pitchFamily="2" charset="2"/>
              </a:rPr>
              <a:t>-</a:t>
            </a:r>
            <a:r>
              <a:rPr lang="el-GR" sz="1300" dirty="0">
                <a:cs typeface="Times New Roman" panose="02020603050405020304" pitchFamily="18" charset="0"/>
              </a:rPr>
              <a:t> </a:t>
            </a:r>
            <a:r>
              <a:rPr lang="el-GR" sz="1300" dirty="0" smtClean="0">
                <a:cs typeface="Times New Roman" panose="02020603050405020304" pitchFamily="18" charset="0"/>
              </a:rPr>
              <a:t>συνολικά </a:t>
            </a:r>
            <a:r>
              <a:rPr lang="en-US" sz="1300" dirty="0" smtClean="0">
                <a:cs typeface="Times New Roman" panose="02020603050405020304" pitchFamily="18" charset="0"/>
              </a:rPr>
              <a:t>4 </a:t>
            </a:r>
            <a:r>
              <a:rPr lang="el-GR" sz="1300" dirty="0" smtClean="0">
                <a:cs typeface="Times New Roman" panose="02020603050405020304" pitchFamily="18" charset="0"/>
              </a:rPr>
              <a:t>άτομα </a:t>
            </a:r>
            <a:r>
              <a:rPr lang="el-GR" sz="1300" dirty="0">
                <a:cs typeface="Times New Roman" panose="02020603050405020304" pitchFamily="18" charset="0"/>
              </a:rPr>
              <a:t>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xmlns="" id="{C131295C-0323-48F1-8CCD-21F8C8C8D11D}"/>
              </a:ext>
            </a:extLst>
          </p:cNvPr>
          <p:cNvSpPr txBox="1"/>
          <p:nvPr/>
        </p:nvSpPr>
        <p:spPr bwMode="auto">
          <a:xfrm>
            <a:off x="8333178" y="2565991"/>
            <a:ext cx="3204825" cy="7650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</a:t>
            </a:r>
          </a:p>
        </p:txBody>
      </p:sp>
      <p:sp>
        <p:nvSpPr>
          <p:cNvPr id="10" name="TextBox 59">
            <a:extLst>
              <a:ext uri="{FF2B5EF4-FFF2-40B4-BE49-F238E27FC236}">
                <a16:creationId xmlns:a16="http://schemas.microsoft.com/office/drawing/2014/main" xmlns="" id="{D2119C86-D972-4A5E-BEE8-C4F70F736D9C}"/>
              </a:ext>
            </a:extLst>
          </p:cNvPr>
          <p:cNvSpPr txBox="1"/>
          <p:nvPr/>
        </p:nvSpPr>
        <p:spPr bwMode="auto">
          <a:xfrm>
            <a:off x="1589096" y="3418148"/>
            <a:ext cx="6686803" cy="8237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Από </a:t>
            </a:r>
            <a:r>
              <a:rPr lang="el-GR" sz="1300" b="1" dirty="0" smtClean="0">
                <a:cs typeface="Times New Roman" panose="02020603050405020304" pitchFamily="18" charset="0"/>
              </a:rPr>
              <a:t>20</a:t>
            </a:r>
            <a:r>
              <a:rPr lang="en-US" sz="1300" b="1" dirty="0" smtClean="0">
                <a:cs typeface="Times New Roman" panose="02020603050405020304" pitchFamily="18" charset="0"/>
              </a:rPr>
              <a:t> </a:t>
            </a:r>
            <a:r>
              <a:rPr lang="el-GR" sz="1300" b="1" dirty="0" err="1">
                <a:cs typeface="Times New Roman" panose="02020603050405020304" pitchFamily="18" charset="0"/>
              </a:rPr>
              <a:t>τ.μ</a:t>
            </a:r>
            <a:r>
              <a:rPr lang="el-GR" sz="1300" b="1" dirty="0">
                <a:cs typeface="Times New Roman" panose="02020603050405020304" pitchFamily="18" charset="0"/>
              </a:rPr>
              <a:t>. έως 100 τ.μ.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u="sng" dirty="0">
                <a:cs typeface="Times New Roman" panose="02020603050405020304" pitchFamily="18" charset="0"/>
              </a:rPr>
              <a:t>Παράδειγμα</a:t>
            </a:r>
            <a:r>
              <a:rPr lang="el-GR" sz="1300" dirty="0">
                <a:cs typeface="Times New Roman" panose="02020603050405020304" pitchFamily="18" charset="0"/>
              </a:rPr>
              <a:t>: Κατάστημα εμβαδού κυρίως χώρου </a:t>
            </a:r>
            <a:r>
              <a:rPr lang="el-GR" sz="1300" dirty="0" smtClean="0">
                <a:cs typeface="Times New Roman" panose="02020603050405020304" pitchFamily="18" charset="0"/>
              </a:rPr>
              <a:t>50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 </a:t>
            </a:r>
            <a:r>
              <a:rPr lang="el-GR" sz="1300" dirty="0">
                <a:cs typeface="Times New Roman" panose="02020603050405020304" pitchFamily="18" charset="0"/>
              </a:rPr>
              <a:t>- </a:t>
            </a:r>
            <a:r>
              <a:rPr lang="el-GR" sz="1300" dirty="0" smtClean="0">
                <a:cs typeface="Times New Roman" panose="02020603050405020304" pitchFamily="18" charset="0"/>
              </a:rPr>
              <a:t>(4 άτομα για την επιφάνεια εως τα </a:t>
            </a:r>
            <a:r>
              <a:rPr lang="el-GR" sz="1300" dirty="0">
                <a:cs typeface="Times New Roman" panose="02020603050405020304" pitchFamily="18" charset="0"/>
              </a:rPr>
              <a:t>20 </a:t>
            </a:r>
            <a:r>
              <a:rPr lang="el-GR" sz="1300" dirty="0" smtClean="0">
                <a:cs typeface="Times New Roman" panose="02020603050405020304" pitchFamily="18" charset="0"/>
              </a:rPr>
              <a:t>τ.μ.+3 άτομα για την επιφάνεια από τα 20 τμ εως </a:t>
            </a:r>
            <a:r>
              <a:rPr lang="el-GR" sz="1300" dirty="0">
                <a:cs typeface="Times New Roman" panose="02020603050405020304" pitchFamily="18" charset="0"/>
              </a:rPr>
              <a:t>τα 50 τμ ) </a:t>
            </a:r>
            <a:r>
              <a:rPr lang="el-GR" sz="1300" dirty="0" smtClean="0">
                <a:cs typeface="Times New Roman" panose="02020603050405020304" pitchFamily="18" charset="0"/>
              </a:rPr>
              <a:t>συνολικά </a:t>
            </a:r>
            <a:r>
              <a:rPr lang="en-US" sz="1300" dirty="0" smtClean="0">
                <a:cs typeface="Times New Roman" panose="02020603050405020304" pitchFamily="18" charset="0"/>
              </a:rPr>
              <a:t>7 </a:t>
            </a:r>
            <a:r>
              <a:rPr lang="el-GR" sz="1300" dirty="0" smtClean="0">
                <a:cs typeface="Times New Roman" panose="02020603050405020304" pitchFamily="18" charset="0"/>
              </a:rPr>
              <a:t>άτομα </a:t>
            </a:r>
            <a:r>
              <a:rPr lang="el-GR" sz="1300" dirty="0">
                <a:cs typeface="Times New Roman" panose="02020603050405020304" pitchFamily="18" charset="0"/>
              </a:rPr>
              <a:t>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1" name="TextBox 60">
            <a:extLst>
              <a:ext uri="{FF2B5EF4-FFF2-40B4-BE49-F238E27FC236}">
                <a16:creationId xmlns:a16="http://schemas.microsoft.com/office/drawing/2014/main" xmlns="" id="{A974DD47-E090-4C9C-BEE0-B583524324E9}"/>
              </a:ext>
            </a:extLst>
          </p:cNvPr>
          <p:cNvSpPr txBox="1"/>
          <p:nvPr/>
        </p:nvSpPr>
        <p:spPr bwMode="auto">
          <a:xfrm>
            <a:off x="1573328" y="4324810"/>
            <a:ext cx="6686804" cy="8350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100 τ.μ.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u="sng" dirty="0">
                <a:cs typeface="Times New Roman" panose="02020603050405020304" pitchFamily="18" charset="0"/>
              </a:rPr>
              <a:t>Παράδειγμα </a:t>
            </a:r>
            <a:r>
              <a:rPr lang="el-GR" sz="1300" dirty="0" smtClean="0">
                <a:cs typeface="Times New Roman" panose="02020603050405020304" pitchFamily="18" charset="0"/>
              </a:rPr>
              <a:t>: </a:t>
            </a:r>
            <a:r>
              <a:rPr lang="el-GR" sz="1300" dirty="0">
                <a:cs typeface="Times New Roman" panose="02020603050405020304" pitchFamily="18" charset="0"/>
              </a:rPr>
              <a:t>Κατάστημα εμβαδού κυρίως χώρου 130 </a:t>
            </a:r>
            <a:r>
              <a:rPr lang="el-GR" sz="1300" dirty="0" smtClean="0">
                <a:cs typeface="Times New Roman" panose="02020603050405020304" pitchFamily="18" charset="0"/>
              </a:rPr>
              <a:t>τ.μ. - </a:t>
            </a:r>
            <a:r>
              <a:rPr lang="el-GR" sz="1300" dirty="0">
                <a:cs typeface="Times New Roman" panose="02020603050405020304" pitchFamily="18" charset="0"/>
              </a:rPr>
              <a:t>(12 άτομα </a:t>
            </a:r>
            <a:r>
              <a:rPr lang="el-GR" sz="1300" dirty="0" smtClean="0">
                <a:cs typeface="Times New Roman" panose="02020603050405020304" pitchFamily="18" charset="0"/>
              </a:rPr>
              <a:t>για την επιφάνεια εως τα 100 τ.μ. </a:t>
            </a:r>
            <a:r>
              <a:rPr lang="el-GR" sz="1300" dirty="0">
                <a:cs typeface="Times New Roman" panose="02020603050405020304" pitchFamily="18" charset="0"/>
              </a:rPr>
              <a:t>+ 2 άτομα για την επιφάνεια από 100 έως 130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.) </a:t>
            </a:r>
            <a:r>
              <a:rPr lang="el-GR" sz="1300" dirty="0">
                <a:cs typeface="Times New Roman" panose="02020603050405020304" pitchFamily="18" charset="0"/>
              </a:rPr>
              <a:t>συνολικά 14 άτομα 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 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2" name="TextBox 61">
            <a:extLst>
              <a:ext uri="{FF2B5EF4-FFF2-40B4-BE49-F238E27FC236}">
                <a16:creationId xmlns:a16="http://schemas.microsoft.com/office/drawing/2014/main" xmlns="" id="{58D2796A-26F2-497D-A619-E048B8A6C6B2}"/>
              </a:ext>
            </a:extLst>
          </p:cNvPr>
          <p:cNvSpPr txBox="1"/>
          <p:nvPr/>
        </p:nvSpPr>
        <p:spPr bwMode="auto">
          <a:xfrm>
            <a:off x="8333177" y="3418150"/>
            <a:ext cx="3204825" cy="8236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 +1 άτομο ανά 10 τ.μ. για την επιφάνεια από 20 έως 100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3" name="TextBox 62">
            <a:extLst>
              <a:ext uri="{FF2B5EF4-FFF2-40B4-BE49-F238E27FC236}">
                <a16:creationId xmlns:a16="http://schemas.microsoft.com/office/drawing/2014/main" xmlns="" id="{18FEACCD-A3CA-40BB-922B-98C0ED80FFB8}"/>
              </a:ext>
            </a:extLst>
          </p:cNvPr>
          <p:cNvSpPr txBox="1"/>
          <p:nvPr/>
        </p:nvSpPr>
        <p:spPr bwMode="auto">
          <a:xfrm>
            <a:off x="8333177" y="4337877"/>
            <a:ext cx="3204825" cy="8219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12 άτομα + 1 άτομο ανά 15 τ.μ. για την επιφάνεια άνω των 100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4" name="TextBox 63">
            <a:extLst>
              <a:ext uri="{FF2B5EF4-FFF2-40B4-BE49-F238E27FC236}">
                <a16:creationId xmlns:a16="http://schemas.microsoft.com/office/drawing/2014/main" xmlns="" id="{B332772C-92D6-441F-94C7-BEED7CEFC21D}"/>
              </a:ext>
            </a:extLst>
          </p:cNvPr>
          <p:cNvSpPr txBox="1"/>
          <p:nvPr/>
        </p:nvSpPr>
        <p:spPr bwMode="auto">
          <a:xfrm>
            <a:off x="1576035" y="5232672"/>
            <a:ext cx="9948905" cy="484206"/>
          </a:xfrm>
          <a:prstGeom prst="rect">
            <a:avLst/>
          </a:prstGeom>
          <a:solidFill>
            <a:srgbClr val="DEECEF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300 τ.μ. που αναπτύσσονται σε επίπεδα ισχύει το κριτήριο επιπέδων, ήτοι 1 άτομο ανά 10 τ.μ. ανά όροφο.</a:t>
            </a:r>
          </a:p>
        </p:txBody>
      </p:sp>
      <p:sp>
        <p:nvSpPr>
          <p:cNvPr id="15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1580814" y="2087094"/>
            <a:ext cx="6686802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Τετραγωνικά μέτρα εμβαδού κυρίως χώρου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(πλην βοηθητικών πχ γραφεία, </a:t>
            </a:r>
            <a:r>
              <a:rPr lang="el-GR" sz="1300" dirty="0" smtClean="0">
                <a:cs typeface="Times New Roman" panose="02020603050405020304" pitchFamily="18" charset="0"/>
              </a:rPr>
              <a:t>αποθήκη, χώροι στάθμευσης)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6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544180" y="2077429"/>
            <a:ext cx="987806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17" name="TextBox 68">
            <a:extLst>
              <a:ext uri="{FF2B5EF4-FFF2-40B4-BE49-F238E27FC236}">
                <a16:creationId xmlns:a16="http://schemas.microsoft.com/office/drawing/2014/main" xmlns="" id="{A379DA81-1D0B-4673-939D-75116FAC8009}"/>
              </a:ext>
            </a:extLst>
          </p:cNvPr>
          <p:cNvSpPr txBox="1"/>
          <p:nvPr/>
        </p:nvSpPr>
        <p:spPr bwMode="auto">
          <a:xfrm>
            <a:off x="8316443" y="2077429"/>
            <a:ext cx="3221556" cy="4245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Πληθυσμός ατόμων 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dirty="0">
                <a:cs typeface="Times New Roman" panose="02020603050405020304" pitchFamily="18" charset="0"/>
              </a:rPr>
              <a:t>(μικτός 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8" name="Freeform 106">
            <a:extLst>
              <a:ext uri="{FF2B5EF4-FFF2-40B4-BE49-F238E27FC236}">
                <a16:creationId xmlns:a16="http://schemas.microsoft.com/office/drawing/2014/main" xmlns="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791614" y="2886888"/>
            <a:ext cx="530517" cy="560355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  <p:sp>
        <p:nvSpPr>
          <p:cNvPr id="19" name="TextBox 63">
            <a:extLst>
              <a:ext uri="{FF2B5EF4-FFF2-40B4-BE49-F238E27FC236}">
                <a16:creationId xmlns:a16="http://schemas.microsoft.com/office/drawing/2014/main" xmlns="" id="{B332772C-92D6-441F-94C7-BEED7CEFC21D}"/>
              </a:ext>
            </a:extLst>
          </p:cNvPr>
          <p:cNvSpPr txBox="1"/>
          <p:nvPr/>
        </p:nvSpPr>
        <p:spPr bwMode="auto">
          <a:xfrm>
            <a:off x="1580814" y="5766254"/>
            <a:ext cx="9948905" cy="64417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cs typeface="Times New Roman" panose="02020603050405020304" pitchFamily="18" charset="0"/>
              </a:rPr>
              <a:t>Ο μέγιστος επιτρεπόμενος αριθμός πελατών εντός των εμπορικών κέντρων </a:t>
            </a:r>
            <a:r>
              <a:rPr lang="el-GR" sz="1400" b="1" dirty="0">
                <a:cs typeface="Times New Roman" panose="02020603050405020304" pitchFamily="18" charset="0"/>
              </a:rPr>
              <a:t>(</a:t>
            </a:r>
            <a:r>
              <a:rPr lang="en-US" sz="1400" b="1" dirty="0">
                <a:cs typeface="Times New Roman" panose="02020603050405020304" pitchFamily="18" charset="0"/>
              </a:rPr>
              <a:t>malls), </a:t>
            </a:r>
            <a:r>
              <a:rPr lang="el-GR" sz="1400" b="1" dirty="0" smtClean="0">
                <a:cs typeface="Times New Roman" panose="02020603050405020304" pitchFamily="18" charset="0"/>
              </a:rPr>
              <a:t>εκπτωτικών χωριών και εκπτωτικών καταστήματων </a:t>
            </a:r>
            <a:r>
              <a:rPr lang="el-GR" sz="1400" b="1" dirty="0">
                <a:cs typeface="Times New Roman" panose="02020603050405020304" pitchFamily="18" charset="0"/>
              </a:rPr>
              <a:t>(</a:t>
            </a:r>
            <a:r>
              <a:rPr lang="en-US" sz="1400" b="1" dirty="0" smtClean="0">
                <a:cs typeface="Times New Roman" panose="02020603050405020304" pitchFamily="18" charset="0"/>
              </a:rPr>
              <a:t>outlets</a:t>
            </a:r>
            <a:r>
              <a:rPr lang="el-GR" sz="1400" b="1" dirty="0" smtClean="0">
                <a:cs typeface="Times New Roman" panose="02020603050405020304" pitchFamily="18" charset="0"/>
              </a:rPr>
              <a:t>)</a:t>
            </a:r>
            <a:r>
              <a:rPr lang="en-US" sz="1400" b="1" dirty="0" smtClean="0">
                <a:cs typeface="Times New Roman" panose="02020603050405020304" pitchFamily="18" charset="0"/>
              </a:rPr>
              <a:t>, </a:t>
            </a:r>
            <a:r>
              <a:rPr lang="el-GR" sz="1400" b="1" dirty="0" smtClean="0">
                <a:cs typeface="Times New Roman" panose="02020603050405020304" pitchFamily="18" charset="0"/>
              </a:rPr>
              <a:t>ορίζεται ως εξής</a:t>
            </a:r>
            <a:r>
              <a:rPr lang="en-US" sz="1400" b="1" dirty="0" smtClean="0">
                <a:cs typeface="Times New Roman" panose="02020603050405020304" pitchFamily="18" charset="0"/>
              </a:rPr>
              <a:t>:</a:t>
            </a:r>
            <a:r>
              <a:rPr lang="el-GR" sz="1400" b="1" dirty="0" smtClean="0"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cs typeface="Times New Roman" panose="02020603050405020304" pitchFamily="18" charset="0"/>
              </a:rPr>
              <a:t> </a:t>
            </a:r>
            <a:r>
              <a:rPr lang="el-GR" sz="1400" b="1" dirty="0" smtClean="0">
                <a:cs typeface="Times New Roman" panose="02020603050405020304" pitchFamily="18" charset="0"/>
              </a:rPr>
              <a:t>Ένας (1) πελάτης ανα 20</a:t>
            </a:r>
            <a:r>
              <a:rPr lang="el-GR" sz="1400" b="1" dirty="0" smtClean="0">
                <a:cs typeface="Times New Roman" panose="02020603050405020304" pitchFamily="18" charset="0"/>
                <a:sym typeface="Wingdings" pitchFamily="2" charset="2"/>
              </a:rPr>
              <a:t> τ.μ. επιφάνειας κυρίως χώρου. </a:t>
            </a:r>
            <a:endParaRPr lang="el-GR" sz="14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dirty="0" smtClean="0">
                <a:solidFill>
                  <a:schemeClr val="bg1"/>
                </a:solidFill>
              </a:rPr>
              <a:t>εμπορικά κέντρα (</a:t>
            </a:r>
            <a:r>
              <a:rPr lang="en-US" sz="1400" dirty="0" smtClean="0">
                <a:solidFill>
                  <a:schemeClr val="bg1"/>
                </a:solidFill>
              </a:rPr>
              <a:t>malls), </a:t>
            </a:r>
            <a:r>
              <a:rPr lang="el-GR" sz="1400" dirty="0" smtClean="0">
                <a:solidFill>
                  <a:schemeClr val="bg1"/>
                </a:solidFill>
              </a:rPr>
              <a:t>εκπτωτικά χωριά, εκπτωτικά καταστήματα (</a:t>
            </a:r>
            <a:r>
              <a:rPr lang="en-US" sz="1400" dirty="0" smtClean="0">
                <a:solidFill>
                  <a:schemeClr val="bg1"/>
                </a:solidFill>
              </a:rPr>
              <a:t>outlets</a:t>
            </a:r>
            <a:r>
              <a:rPr lang="el-GR" sz="1400" dirty="0" smtClean="0">
                <a:solidFill>
                  <a:schemeClr val="bg1"/>
                </a:solidFill>
              </a:rPr>
              <a:t>)</a:t>
            </a: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01206" y="2574626"/>
            <a:ext cx="7357197" cy="72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b="1" dirty="0" smtClean="0">
                <a:cs typeface="Times New Roman" panose="02020603050405020304" pitchFamily="18" charset="0"/>
              </a:rPr>
              <a:t> </a:t>
            </a:r>
            <a:r>
              <a:rPr lang="en-US" sz="1500" b="1" dirty="0" smtClean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Έναρξη λειτουργίας 10 π.μ. </a:t>
            </a:r>
            <a:r>
              <a:rPr lang="el-GR" sz="1500" dirty="0">
                <a:cs typeface="Times New Roman" panose="02020603050405020304" pitchFamily="18" charset="0"/>
              </a:rPr>
              <a:t>και διεύρυνση ωραρίου κατά </a:t>
            </a:r>
            <a:r>
              <a:rPr lang="el-GR" sz="1500" dirty="0" smtClean="0">
                <a:cs typeface="Times New Roman" panose="02020603050405020304" pitchFamily="18" charset="0"/>
              </a:rPr>
              <a:t>περίπτωση.</a:t>
            </a: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xmlns="" id="{D2119C86-D972-4A5E-BEE8-C4F70F736D9C}"/>
              </a:ext>
            </a:extLst>
          </p:cNvPr>
          <p:cNvSpPr txBox="1"/>
          <p:nvPr/>
        </p:nvSpPr>
        <p:spPr bwMode="auto">
          <a:xfrm>
            <a:off x="2701204" y="3345321"/>
            <a:ext cx="7357198" cy="72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None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Τήρηση απόστασης </a:t>
            </a:r>
            <a:r>
              <a:rPr lang="el-GR" sz="1500" b="1" dirty="0" smtClean="0">
                <a:cs typeface="Times New Roman" panose="02020603050405020304" pitchFamily="18" charset="0"/>
              </a:rPr>
              <a:t>1,5 μέτρων </a:t>
            </a:r>
            <a:r>
              <a:rPr lang="el-GR" sz="1500" dirty="0" smtClean="0">
                <a:cs typeface="Times New Roman" panose="02020603050405020304" pitchFamily="18" charset="0"/>
              </a:rPr>
              <a:t>μεταξύ ατόμων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 Υγιεινή χεριών.</a:t>
            </a:r>
            <a:r>
              <a:rPr lang="el-GR" sz="15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xmlns="" id="{A974DD47-E090-4C9C-BEE0-B583524324E9}"/>
              </a:ext>
            </a:extLst>
          </p:cNvPr>
          <p:cNvSpPr txBox="1"/>
          <p:nvPr/>
        </p:nvSpPr>
        <p:spPr bwMode="auto">
          <a:xfrm>
            <a:off x="2701204" y="4116015"/>
            <a:ext cx="7357199" cy="9523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None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u="sng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u="sng" dirty="0" smtClean="0">
                <a:cs typeface="Times New Roman" panose="02020603050405020304" pitchFamily="18" charset="0"/>
              </a:rPr>
              <a:t>Στον κοινόχρηστο χώρο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Ισχυρή σύσταση για </a:t>
            </a:r>
            <a:r>
              <a:rPr lang="el-GR" sz="1500" b="1" dirty="0">
                <a:cs typeface="Times New Roman" panose="02020603050405020304" pitchFamily="18" charset="0"/>
              </a:rPr>
              <a:t>χρήση μάσκας προστασίας </a:t>
            </a:r>
            <a:r>
              <a:rPr lang="el-GR" sz="1500" dirty="0">
                <a:cs typeface="Times New Roman" panose="02020603050405020304" pitchFamily="18" charset="0"/>
              </a:rPr>
              <a:t>από το προσωπικό </a:t>
            </a:r>
            <a:r>
              <a:rPr lang="el-GR" sz="1500" dirty="0" smtClean="0">
                <a:cs typeface="Times New Roman" panose="02020603050405020304" pitchFamily="18" charset="0"/>
              </a:rPr>
              <a:t>εργασίας </a:t>
            </a:r>
            <a:r>
              <a:rPr lang="el-GR" sz="1500" dirty="0">
                <a:cs typeface="Times New Roman" panose="02020603050405020304" pitchFamily="18" charset="0"/>
              </a:rPr>
              <a:t>και τους πελάτες/επισκέπτες/καταναλωτικό </a:t>
            </a:r>
            <a:r>
              <a:rPr lang="el-GR" sz="1500" dirty="0" smtClean="0">
                <a:cs typeface="Times New Roman" panose="02020603050405020304" pitchFamily="18" charset="0"/>
              </a:rPr>
              <a:t>κοινό.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500" u="sng" dirty="0" smtClean="0">
                <a:cs typeface="Times New Roman" panose="02020603050405020304" pitchFamily="18" charset="0"/>
              </a:rPr>
              <a:t>Εντός  των καταστημάτων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l-GR" sz="1500" b="1" dirty="0" smtClean="0">
                <a:cs typeface="Times New Roman" panose="02020603050405020304" pitchFamily="18" charset="0"/>
                <a:sym typeface="Wingdings" pitchFamily="2" charset="2"/>
              </a:rPr>
              <a:t>Υποχρεωτική χρήση μάσκας προστασίας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από το προσωπικό εργασίας και τους πελάτες.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0" name="TextBox 63">
            <a:extLst>
              <a:ext uri="{FF2B5EF4-FFF2-40B4-BE49-F238E27FC236}">
                <a16:creationId xmlns:a16="http://schemas.microsoft.com/office/drawing/2014/main" xmlns="" id="{B332772C-92D6-441F-94C7-BEED7CEFC21D}"/>
              </a:ext>
            </a:extLst>
          </p:cNvPr>
          <p:cNvSpPr txBox="1"/>
          <p:nvPr/>
        </p:nvSpPr>
        <p:spPr bwMode="auto">
          <a:xfrm>
            <a:off x="2709486" y="5146766"/>
            <a:ext cx="7348087" cy="5775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 Συνιστάται </a:t>
            </a:r>
            <a:r>
              <a:rPr lang="el-GR" sz="1500" dirty="0">
                <a:cs typeface="Times New Roman" panose="02020603050405020304" pitchFamily="18" charset="0"/>
              </a:rPr>
              <a:t>η μη χρήση </a:t>
            </a:r>
            <a:r>
              <a:rPr lang="el-GR" sz="1500" b="1" dirty="0">
                <a:cs typeface="Times New Roman" panose="02020603050405020304" pitchFamily="18" charset="0"/>
              </a:rPr>
              <a:t>ανελκυστήρων</a:t>
            </a:r>
            <a:r>
              <a:rPr lang="el-GR" sz="1500" dirty="0">
                <a:cs typeface="Times New Roman" panose="02020603050405020304" pitchFamily="18" charset="0"/>
              </a:rPr>
              <a:t>. Αν η χρήση τους θεωρηθεί αναγκαία, η πληρότητα σε σχέση με το επιτρεπόμενο όριο θα πρέπει να είναι 40%.</a:t>
            </a:r>
          </a:p>
        </p:txBody>
      </p:sp>
      <p:sp>
        <p:nvSpPr>
          <p:cNvPr id="11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364647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rgbClr val="002060"/>
                </a:solidFill>
              </a:rPr>
              <a:t>Ειδικές Ρυθμίσεις </a:t>
            </a:r>
            <a:endParaRPr lang="el-GR" sz="1600" b="1" dirty="0">
              <a:solidFill>
                <a:srgbClr val="002060"/>
              </a:solidFill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2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xmlns="" id="{B98DCC56-C3EF-4CCE-8037-4C2F500D541B}"/>
              </a:ext>
            </a:extLst>
          </p:cNvPr>
          <p:cNvSpPr txBox="1"/>
          <p:nvPr/>
        </p:nvSpPr>
        <p:spPr bwMode="auto">
          <a:xfrm>
            <a:off x="2709486" y="5786846"/>
            <a:ext cx="7348087" cy="5905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Σε </a:t>
            </a:r>
            <a:r>
              <a:rPr lang="el-GR" sz="1500" dirty="0">
                <a:cs typeface="Times New Roman" panose="02020603050405020304" pitchFamily="18" charset="0"/>
              </a:rPr>
              <a:t>περίπτωση ύπαρξης κυλιόμενων κλιμάκων </a:t>
            </a:r>
            <a:r>
              <a:rPr lang="el-GR" sz="1500" b="1" dirty="0">
                <a:cs typeface="Times New Roman" panose="02020603050405020304" pitchFamily="18" charset="0"/>
              </a:rPr>
              <a:t>δεν επιτρέπεται η χρήση ανελκυστήρα παρά μόνο σε </a:t>
            </a:r>
            <a:r>
              <a:rPr lang="el-GR" sz="1500" b="1" dirty="0" err="1">
                <a:cs typeface="Times New Roman" panose="02020603050405020304" pitchFamily="18" charset="0"/>
              </a:rPr>
              <a:t>ΑΜεΑ</a:t>
            </a:r>
            <a:r>
              <a:rPr lang="el-GR" sz="1500" b="1" dirty="0">
                <a:cs typeface="Times New Roman" panose="02020603050405020304" pitchFamily="18" charset="0"/>
              </a:rPr>
              <a:t>, σε ηλικιωμένα άτομα ή για χρήση τροφοδοσίας</a:t>
            </a:r>
            <a:r>
              <a:rPr lang="el-GR" sz="1500" dirty="0">
                <a:cs typeface="Times New Roman" panose="02020603050405020304" pitchFamily="18" charset="0"/>
              </a:rPr>
              <a:t>. </a:t>
            </a:r>
            <a:endParaRPr lang="en-US" sz="1500" dirty="0" smtClean="0">
              <a:cs typeface="Times New Roman" panose="02020603050405020304" pitchFamily="18" charset="0"/>
            </a:endParaRPr>
          </a:p>
        </p:txBody>
      </p:sp>
      <p:sp>
        <p:nvSpPr>
          <p:cNvPr id="14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32815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λιανικού εμπορίου –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6" name="Freeform 106">
            <a:extLst>
              <a:ext uri="{FF2B5EF4-FFF2-40B4-BE49-F238E27FC236}">
                <a16:creationId xmlns:a16="http://schemas.microsoft.com/office/drawing/2014/main" xmlns="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1823580" y="3017518"/>
            <a:ext cx="530517" cy="560355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465317" y="2446667"/>
            <a:ext cx="1105688" cy="38804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96.04.10.02</a:t>
            </a: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96.04.10.06</a:t>
            </a:r>
            <a:endParaRPr lang="en-US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1628177" y="4550034"/>
            <a:ext cx="6686802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Έως 20 τ.μ. </a:t>
            </a: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xmlns="" id="{C131295C-0323-48F1-8CCD-21F8C8C8D11D}"/>
              </a:ext>
            </a:extLst>
          </p:cNvPr>
          <p:cNvSpPr txBox="1"/>
          <p:nvPr/>
        </p:nvSpPr>
        <p:spPr bwMode="auto">
          <a:xfrm>
            <a:off x="8355631" y="4546644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</a:t>
            </a: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xmlns="" id="{D2119C86-D972-4A5E-BEE8-C4F70F736D9C}"/>
              </a:ext>
            </a:extLst>
          </p:cNvPr>
          <p:cNvSpPr txBox="1"/>
          <p:nvPr/>
        </p:nvSpPr>
        <p:spPr bwMode="auto">
          <a:xfrm>
            <a:off x="1628179" y="5011678"/>
            <a:ext cx="6686803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Από 20τ.μ. έως 100 τ.μ.</a:t>
            </a: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xmlns="" id="{A974DD47-E090-4C9C-BEE0-B583524324E9}"/>
              </a:ext>
            </a:extLst>
          </p:cNvPr>
          <p:cNvSpPr txBox="1"/>
          <p:nvPr/>
        </p:nvSpPr>
        <p:spPr bwMode="auto">
          <a:xfrm>
            <a:off x="1628177" y="5473321"/>
            <a:ext cx="6686804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Άνω των 100 τ.μ.</a:t>
            </a:r>
          </a:p>
        </p:txBody>
      </p:sp>
      <p:sp>
        <p:nvSpPr>
          <p:cNvPr id="10" name="TextBox 61">
            <a:extLst>
              <a:ext uri="{FF2B5EF4-FFF2-40B4-BE49-F238E27FC236}">
                <a16:creationId xmlns:a16="http://schemas.microsoft.com/office/drawing/2014/main" xmlns="" id="{58D2796A-26F2-497D-A619-E048B8A6C6B2}"/>
              </a:ext>
            </a:extLst>
          </p:cNvPr>
          <p:cNvSpPr txBox="1"/>
          <p:nvPr/>
        </p:nvSpPr>
        <p:spPr bwMode="auto">
          <a:xfrm>
            <a:off x="8355631" y="5004791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 +1 άτομο ανά 10 τ.μ. για την επιφάνεια από 20 έως 100 </a:t>
            </a:r>
            <a:r>
              <a:rPr lang="el-GR" sz="1300" dirty="0" err="1">
                <a:cs typeface="Times New Roman" panose="02020603050405020304" pitchFamily="18" charset="0"/>
              </a:rPr>
              <a:t>τμ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1" name="TextBox 62">
            <a:extLst>
              <a:ext uri="{FF2B5EF4-FFF2-40B4-BE49-F238E27FC236}">
                <a16:creationId xmlns:a16="http://schemas.microsoft.com/office/drawing/2014/main" xmlns="" id="{18FEACCD-A3CA-40BB-922B-98C0ED80FFB8}"/>
              </a:ext>
            </a:extLst>
          </p:cNvPr>
          <p:cNvSpPr txBox="1"/>
          <p:nvPr/>
        </p:nvSpPr>
        <p:spPr bwMode="auto">
          <a:xfrm>
            <a:off x="8355631" y="5462939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12 άτομα + 1 άτομο ανά 15 τ.μ. για την επιφάνεια άνω των 100 </a:t>
            </a:r>
            <a:r>
              <a:rPr lang="el-GR" sz="1300" dirty="0" err="1">
                <a:cs typeface="Times New Roman" panose="02020603050405020304" pitchFamily="18" charset="0"/>
              </a:rPr>
              <a:t>τμ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2" name="TextBox 63">
            <a:extLst>
              <a:ext uri="{FF2B5EF4-FFF2-40B4-BE49-F238E27FC236}">
                <a16:creationId xmlns:a16="http://schemas.microsoft.com/office/drawing/2014/main" xmlns="" id="{B332772C-92D6-441F-94C7-BEED7CEFC21D}"/>
              </a:ext>
            </a:extLst>
          </p:cNvPr>
          <p:cNvSpPr txBox="1"/>
          <p:nvPr/>
        </p:nvSpPr>
        <p:spPr bwMode="auto">
          <a:xfrm>
            <a:off x="1628179" y="5926963"/>
            <a:ext cx="9948905" cy="4001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300 τ.μ. που αναπτύσσονται σε επίπεδα ισχύει το κριτήριο επιπέδων, ήτοι 1 άτομο ανά 10 τ.μ. ανά όροφο.</a:t>
            </a:r>
          </a:p>
        </p:txBody>
      </p:sp>
      <p:sp>
        <p:nvSpPr>
          <p:cNvPr id="13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1636670" y="4088390"/>
            <a:ext cx="6686802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Τετραγωνικά μέτρα εμβαδού κυρίως χώρου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(πλην βοηθητικών πχ γραφεία, αποθήκη)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465487" y="1987950"/>
            <a:ext cx="1105688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15" name="TextBox 68">
            <a:extLst>
              <a:ext uri="{FF2B5EF4-FFF2-40B4-BE49-F238E27FC236}">
                <a16:creationId xmlns:a16="http://schemas.microsoft.com/office/drawing/2014/main" xmlns="" id="{A379DA81-1D0B-4673-939D-75116FAC8009}"/>
              </a:ext>
            </a:extLst>
          </p:cNvPr>
          <p:cNvSpPr txBox="1"/>
          <p:nvPr/>
        </p:nvSpPr>
        <p:spPr bwMode="auto">
          <a:xfrm>
            <a:off x="8355632" y="4088497"/>
            <a:ext cx="3221556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Πληθυσμός ατόμων 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dirty="0">
                <a:cs typeface="Times New Roman" panose="02020603050405020304" pitchFamily="18" charset="0"/>
              </a:rPr>
              <a:t>(μικτός εργαζόμενοι και πελάτες)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6" name="TextBox 20">
            <a:extLst>
              <a:ext uri="{FF2B5EF4-FFF2-40B4-BE49-F238E27FC236}">
                <a16:creationId xmlns:a16="http://schemas.microsoft.com/office/drawing/2014/main" xmlns="" id="{276D536C-7831-4558-8129-BD91141E148D}"/>
              </a:ext>
            </a:extLst>
          </p:cNvPr>
          <p:cNvSpPr txBox="1"/>
          <p:nvPr/>
        </p:nvSpPr>
        <p:spPr bwMode="auto">
          <a:xfrm>
            <a:off x="1628177" y="2446667"/>
            <a:ext cx="9957292" cy="15856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Απόσταση μεταξύ θέσεων εργασίας: 2 </a:t>
            </a:r>
            <a:r>
              <a:rPr lang="el-GR" sz="1300" dirty="0" smtClean="0">
                <a:cs typeface="Times New Roman" panose="02020603050405020304" pitchFamily="18" charset="0"/>
              </a:rPr>
              <a:t>μέτρα.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Οι πελάτες θα προσέρχονται μόνο κατόπιν ραντεβού μέσω τηλεφώνου και ηλεκτρονικών </a:t>
            </a:r>
            <a:r>
              <a:rPr lang="el-GR" sz="1300" dirty="0" smtClean="0">
                <a:cs typeface="Times New Roman" panose="02020603050405020304" pitchFamily="18" charset="0"/>
              </a:rPr>
              <a:t>μέσων.</a:t>
            </a:r>
            <a:endParaRPr lang="en-US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Οι επιχειρήσεις οφείλουν κατά την ημερήσια έναρξη λειτουργίας τους να συμπληρώνουν κατάλογο με τα ραντεβού των πελατών, ο οποίος θα επιδεικνύεται στα ελεγκτικά </a:t>
            </a:r>
            <a:r>
              <a:rPr lang="el-GR" sz="1300" dirty="0" smtClean="0">
                <a:cs typeface="Times New Roman" panose="02020603050405020304" pitchFamily="18" charset="0"/>
              </a:rPr>
              <a:t>όργανα.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Υποχρεωτική χρήση μάσκας προστασίας για το </a:t>
            </a:r>
            <a:r>
              <a:rPr lang="el-GR" sz="1300" dirty="0" smtClean="0">
                <a:cs typeface="Times New Roman" panose="02020603050405020304" pitchFamily="18" charset="0"/>
              </a:rPr>
              <a:t>προσωπικό</a:t>
            </a:r>
            <a:r>
              <a:rPr lang="en-US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 </a:t>
            </a:r>
            <a:r>
              <a:rPr lang="el-GR" sz="1300" dirty="0" smtClean="0">
                <a:cs typeface="Times New Roman" panose="02020603050405020304" pitchFamily="18" charset="0"/>
              </a:rPr>
              <a:t>Γάντια μίας χρήσης για τους εργαζόμενους</a:t>
            </a:r>
            <a:r>
              <a:rPr lang="en-US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 Ωράριο λειτουργίας καθημερινών </a:t>
            </a:r>
            <a:r>
              <a:rPr lang="el-GR" sz="1300" dirty="0" smtClean="0">
                <a:cs typeface="Times New Roman" panose="02020603050405020304" pitchFamily="18" charset="0"/>
              </a:rPr>
              <a:t>(προαιρετικό</a:t>
            </a:r>
            <a:r>
              <a:rPr lang="el-GR" sz="1300" dirty="0">
                <a:cs typeface="Times New Roman" panose="02020603050405020304" pitchFamily="18" charset="0"/>
              </a:rPr>
              <a:t>) από 7 π.μ. έως 10 μ.μ., Σάββατο: 7 π.μ. έως 9 </a:t>
            </a:r>
            <a:r>
              <a:rPr lang="el-GR" sz="1300" dirty="0" smtClean="0">
                <a:cs typeface="Times New Roman" panose="02020603050405020304" pitchFamily="18" charset="0"/>
              </a:rPr>
              <a:t>μ.μ.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7" name="TextBox 21">
            <a:extLst>
              <a:ext uri="{FF2B5EF4-FFF2-40B4-BE49-F238E27FC236}">
                <a16:creationId xmlns:a16="http://schemas.microsoft.com/office/drawing/2014/main" xmlns="" id="{09131F56-D19D-4154-B9BF-084146ABC72D}"/>
              </a:ext>
            </a:extLst>
          </p:cNvPr>
          <p:cNvSpPr txBox="1"/>
          <p:nvPr/>
        </p:nvSpPr>
        <p:spPr bwMode="auto">
          <a:xfrm>
            <a:off x="1637943" y="1975075"/>
            <a:ext cx="9939141" cy="4245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Ειδικοί όροι λειτουργίας</a:t>
            </a:r>
          </a:p>
        </p:txBody>
      </p:sp>
      <p:sp>
        <p:nvSpPr>
          <p:cNvPr id="18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390618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20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297681"/>
            <a:ext cx="10729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λιανικού εμπορίου και παροχής υπηρεσιών  – Μέγιστος επιτρεπόμενος πληθυσμός ατόμων &amp;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9" name="Freeform 106">
            <a:extLst>
              <a:ext uri="{FF2B5EF4-FFF2-40B4-BE49-F238E27FC236}">
                <a16:creationId xmlns:a16="http://schemas.microsoft.com/office/drawing/2014/main" xmlns="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752902" y="2997623"/>
            <a:ext cx="530517" cy="560355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14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d %1 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m/%y&lt;/m_strFormatTime&gt;&lt;m_yearfmt&gt;&lt;begin val=&quot;4&quot;/&gt;&lt;end val=&quot;4&quot;/&gt;&lt;/m_yearfmt&gt;&lt;/m_precDefaultMonth&gt;&lt;m_precDefaultWeek&gt;&lt;m_bNumberIsYear val=&quot;0&quot;/&gt;&lt;m_strFormatTime&gt;%d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3&quot;&gt;&lt;elem m_fUsage=&quot;4.09510000000000040643E+00&quot;&gt;&lt;m_msothmcolidx val=&quot;0&quot;/&gt;&lt;m_rgb r=&quot;41&quot; g=&quot;7B&quot; b=&quot;85&quot;/&gt;&lt;m_nBrightness endver=&quot;26206&quot; val=&quot;0&quot;/&gt;&lt;/elem&gt;&lt;elem m_fUsage=&quot;3.36303417167100038299E+00&quot;&gt;&lt;m_msothmcolidx val=&quot;0&quot;/&gt;&lt;m_rgb r=&quot;9C&quot; g=&quot;C7&quot; b=&quot;CE&quot;/&gt;&lt;m_nBrightness endver=&quot;26206&quot; val=&quot;0&quot;/&gt;&lt;/elem&gt;&lt;elem m_fUsage=&quot;1.32609928242330776804E+00&quot;&gt;&lt;m_msothmcolidx val=&quot;0&quot;/&gt;&lt;m_rgb r=&quot;34&quot; g=&quot;62&quot; b=&quot;AB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  <p:tag name="LASTSLIDEVIEWED" val="270,8,Slide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w_5ikE5oeZkZtjdZwzpO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a0hMuzXCrqwOMESfUKGN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WEmlU0Gob4GaNcPYiey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w4Z2WcMv9AslLIMb6NDu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8.yVM5vbaR89LfEUMzL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gw9V.vPHmCmQ0w_aCbK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x1qyswX6bVX5g.222Iva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C2pGIE_YopIsCaG3Qki5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SdWmMP31KW7FtFmrHBD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9VNlUPLdn_wTtBb6Yst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E85c2Fwr_Nri9DBDphYA"/>
</p:tagLst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2074</Words>
  <Application>Microsoft Office PowerPoint</Application>
  <PresentationFormat>Προσαρμογή</PresentationFormat>
  <Paragraphs>370</Paragraphs>
  <Slides>22</Slides>
  <Notes>3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4" baseType="lpstr">
      <vt:lpstr>Office Theme</vt:lpstr>
      <vt:lpstr>think-cell Slide</vt:lpstr>
      <vt:lpstr> 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2020-04-28T16:03:45Z</cp:lastPrinted>
  <dcterms:created xsi:type="dcterms:W3CDTF">2019-07-09T09:31:45Z</dcterms:created>
  <dcterms:modified xsi:type="dcterms:W3CDTF">2020-05-17T15:13:15Z</dcterms:modified>
</cp:coreProperties>
</file>