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3" r:id="rId1"/>
  </p:sldMasterIdLst>
  <p:notesMasterIdLst>
    <p:notesMasterId r:id="rId36"/>
  </p:notesMasterIdLst>
  <p:handoutMasterIdLst>
    <p:handoutMasterId r:id="rId37"/>
  </p:handoutMasterIdLst>
  <p:sldIdLst>
    <p:sldId id="256" r:id="rId2"/>
    <p:sldId id="395" r:id="rId3"/>
    <p:sldId id="417" r:id="rId4"/>
    <p:sldId id="418" r:id="rId5"/>
    <p:sldId id="419" r:id="rId6"/>
    <p:sldId id="420" r:id="rId7"/>
    <p:sldId id="422" r:id="rId8"/>
    <p:sldId id="421" r:id="rId9"/>
    <p:sldId id="402" r:id="rId10"/>
    <p:sldId id="423" r:id="rId11"/>
    <p:sldId id="358" r:id="rId12"/>
    <p:sldId id="376" r:id="rId13"/>
    <p:sldId id="369" r:id="rId14"/>
    <p:sldId id="424" r:id="rId15"/>
    <p:sldId id="425" r:id="rId16"/>
    <p:sldId id="426" r:id="rId17"/>
    <p:sldId id="427" r:id="rId18"/>
    <p:sldId id="428" r:id="rId19"/>
    <p:sldId id="412" r:id="rId20"/>
    <p:sldId id="372" r:id="rId21"/>
    <p:sldId id="342" r:id="rId22"/>
    <p:sldId id="379" r:id="rId23"/>
    <p:sldId id="403" r:id="rId24"/>
    <p:sldId id="407" r:id="rId25"/>
    <p:sldId id="404" r:id="rId26"/>
    <p:sldId id="408" r:id="rId27"/>
    <p:sldId id="409" r:id="rId28"/>
    <p:sldId id="413" r:id="rId29"/>
    <p:sldId id="345" r:id="rId30"/>
    <p:sldId id="359" r:id="rId31"/>
    <p:sldId id="414" r:id="rId32"/>
    <p:sldId id="366" r:id="rId33"/>
    <p:sldId id="378" r:id="rId34"/>
    <p:sldId id="337" r:id="rId35"/>
  </p:sldIdLst>
  <p:sldSz cx="9144000" cy="6858000" type="screen4x3"/>
  <p:notesSz cx="6731000" cy="98552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E0000"/>
    <a:srgbClr val="006600"/>
    <a:srgbClr val="4E7DA0"/>
    <a:srgbClr val="7E0000"/>
    <a:srgbClr val="30943A"/>
    <a:srgbClr val="A5498D"/>
    <a:srgbClr val="DDBB11"/>
    <a:srgbClr val="CC6600"/>
    <a:srgbClr val="39B144"/>
    <a:srgbClr val="3AB44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7292A2E-F333-43FB-9621-5CBBE7FDCDCB}" styleName="Φωτεινό στυλ 2 - Έμφαση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57" autoAdjust="0"/>
    <p:restoredTop sz="94752" autoAdjust="0"/>
  </p:normalViewPr>
  <p:slideViewPr>
    <p:cSldViewPr>
      <p:cViewPr>
        <p:scale>
          <a:sx n="80" d="100"/>
          <a:sy n="80" d="100"/>
        </p:scale>
        <p:origin x="-1236" y="-252"/>
      </p:cViewPr>
      <p:guideLst>
        <p:guide orient="horz" pos="2160"/>
        <p:guide pos="2880"/>
      </p:guideLst>
    </p:cSldViewPr>
  </p:slideViewPr>
  <p:outlineViewPr>
    <p:cViewPr>
      <p:scale>
        <a:sx n="33" d="100"/>
        <a:sy n="33" d="100"/>
      </p:scale>
      <p:origin x="0" y="777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__________________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AngAx val="1"/>
    </c:view3D>
    <c:floor>
      <c:spPr>
        <a:noFill/>
      </c:spPr>
    </c:floor>
    <c:sideWall>
      <c:spPr>
        <a:noFill/>
        <a:ln w="25400">
          <a:noFill/>
        </a:ln>
      </c:spPr>
    </c:sideWall>
    <c:backWall>
      <c:spPr>
        <a:noFill/>
        <a:ln w="25400">
          <a:noFill/>
        </a:ln>
      </c:spPr>
    </c:backWall>
    <c:plotArea>
      <c:layout>
        <c:manualLayout>
          <c:layoutTarget val="inner"/>
          <c:xMode val="edge"/>
          <c:yMode val="edge"/>
          <c:x val="1.6427103756973881E-2"/>
          <c:y val="0.10061304035468628"/>
          <c:w val="0.96714579248605304"/>
          <c:h val="0.77987643932508122"/>
        </c:manualLayout>
      </c:layout>
      <c:bar3DChart>
        <c:barDir val="col"/>
        <c:grouping val="percentStacked"/>
        <c:ser>
          <c:idx val="0"/>
          <c:order val="0"/>
          <c:tx>
            <c:strRef>
              <c:f>Φύλλο1!$B$1</c:f>
              <c:strCache>
                <c:ptCount val="1"/>
                <c:pt idx="0">
                  <c:v>Κόστος</c:v>
                </c:pt>
              </c:strCache>
            </c:strRef>
          </c:tx>
          <c:spPr>
            <a:solidFill>
              <a:srgbClr val="4E7DA0"/>
            </a:solidFill>
          </c:spPr>
          <c:dLbls>
            <c:txPr>
              <a:bodyPr/>
              <a:lstStyle/>
              <a:p>
                <a:pPr>
                  <a:defRPr sz="1600" b="1">
                    <a:latin typeface="+mn-lt"/>
                    <a:cs typeface="Arial" pitchFamily="34" charset="0"/>
                  </a:defRPr>
                </a:pPr>
                <a:endParaRPr lang="el-GR"/>
              </a:p>
            </c:txPr>
            <c:showVal val="1"/>
          </c:dLbls>
          <c:cat>
            <c:strRef>
              <c:f>Φύλλο1!$A$2:$A$6</c:f>
              <c:strCache>
                <c:ptCount val="5"/>
                <c:pt idx="0">
                  <c:v>Υφιστάμενη Κατάσταση</c:v>
                </c:pt>
                <c:pt idx="1">
                  <c:v>ΕΣΠΑ 
2014-2020</c:v>
                </c:pt>
                <c:pt idx="2">
                  <c:v>Δανεισμός OTA</c:v>
                </c:pt>
                <c:pt idx="3">
                  <c:v>ΧΑΤ</c:v>
                </c:pt>
                <c:pt idx="4">
                  <c:v>Συνδυασμός Χρηματοδοτήσεων</c:v>
                </c:pt>
              </c:strCache>
            </c:strRef>
          </c:cat>
          <c:val>
            <c:numRef>
              <c:f>Φύλλο1!$B$2:$B$6</c:f>
              <c:numCache>
                <c:formatCode>0%</c:formatCode>
                <c:ptCount val="5"/>
                <c:pt idx="0">
                  <c:v>1</c:v>
                </c:pt>
                <c:pt idx="1">
                  <c:v>0.5</c:v>
                </c:pt>
                <c:pt idx="2">
                  <c:v>0.5</c:v>
                </c:pt>
                <c:pt idx="3">
                  <c:v>0.5</c:v>
                </c:pt>
                <c:pt idx="4">
                  <c:v>0.5</c:v>
                </c:pt>
              </c:numCache>
            </c:numRef>
          </c:val>
        </c:ser>
        <c:ser>
          <c:idx val="1"/>
          <c:order val="1"/>
          <c:tx>
            <c:strRef>
              <c:f>Φύλλο1!$C$1</c:f>
              <c:strCache>
                <c:ptCount val="1"/>
                <c:pt idx="0">
                  <c:v>Εξυπηρέτηση Δανείου</c:v>
                </c:pt>
              </c:strCache>
            </c:strRef>
          </c:tx>
          <c:dLbls>
            <c:txPr>
              <a:bodyPr/>
              <a:lstStyle/>
              <a:p>
                <a:pPr>
                  <a:defRPr sz="1600" b="1">
                    <a:latin typeface="+mn-lt"/>
                  </a:defRPr>
                </a:pPr>
                <a:endParaRPr lang="el-GR"/>
              </a:p>
            </c:txPr>
            <c:showVal val="1"/>
          </c:dLbls>
          <c:cat>
            <c:strRef>
              <c:f>Φύλλο1!$A$2:$A$6</c:f>
              <c:strCache>
                <c:ptCount val="5"/>
                <c:pt idx="0">
                  <c:v>Υφιστάμενη Κατάσταση</c:v>
                </c:pt>
                <c:pt idx="1">
                  <c:v>ΕΣΠΑ 
2014-2020</c:v>
                </c:pt>
                <c:pt idx="2">
                  <c:v>Δανεισμός OTA</c:v>
                </c:pt>
                <c:pt idx="3">
                  <c:v>ΧΑΤ</c:v>
                </c:pt>
                <c:pt idx="4">
                  <c:v>Συνδυασμός Χρηματοδοτήσεων</c:v>
                </c:pt>
              </c:strCache>
            </c:strRef>
          </c:cat>
          <c:val>
            <c:numRef>
              <c:f>Φύλλο1!$C$2:$C$6</c:f>
              <c:numCache>
                <c:formatCode>General</c:formatCode>
                <c:ptCount val="5"/>
                <c:pt idx="2" formatCode="0%">
                  <c:v>0.35000000000000026</c:v>
                </c:pt>
                <c:pt idx="4" formatCode="0%">
                  <c:v>0.15000000000000013</c:v>
                </c:pt>
              </c:numCache>
            </c:numRef>
          </c:val>
        </c:ser>
        <c:ser>
          <c:idx val="2"/>
          <c:order val="2"/>
          <c:tx>
            <c:strRef>
              <c:f>Φύλλο1!$D$1</c:f>
              <c:strCache>
                <c:ptCount val="1"/>
                <c:pt idx="0">
                  <c:v>Αμοιβή Esco / Ιδιώτη</c:v>
                </c:pt>
              </c:strCache>
            </c:strRef>
          </c:tx>
          <c:spPr>
            <a:solidFill>
              <a:schemeClr val="accent1"/>
            </a:solidFill>
          </c:spPr>
          <c:dLbls>
            <c:txPr>
              <a:bodyPr/>
              <a:lstStyle/>
              <a:p>
                <a:pPr>
                  <a:defRPr sz="1600" b="1">
                    <a:latin typeface="+mn-lt"/>
                  </a:defRPr>
                </a:pPr>
                <a:endParaRPr lang="el-GR"/>
              </a:p>
            </c:txPr>
            <c:showVal val="1"/>
          </c:dLbls>
          <c:cat>
            <c:strRef>
              <c:f>Φύλλο1!$A$2:$A$6</c:f>
              <c:strCache>
                <c:ptCount val="5"/>
                <c:pt idx="0">
                  <c:v>Υφιστάμενη Κατάσταση</c:v>
                </c:pt>
                <c:pt idx="1">
                  <c:v>ΕΣΠΑ 
2014-2020</c:v>
                </c:pt>
                <c:pt idx="2">
                  <c:v>Δανεισμός OTA</c:v>
                </c:pt>
                <c:pt idx="3">
                  <c:v>ΧΑΤ</c:v>
                </c:pt>
                <c:pt idx="4">
                  <c:v>Συνδυασμός Χρηματοδοτήσεων</c:v>
                </c:pt>
              </c:strCache>
            </c:strRef>
          </c:cat>
          <c:val>
            <c:numRef>
              <c:f>Φύλλο1!$D$2:$D$6</c:f>
              <c:numCache>
                <c:formatCode>General</c:formatCode>
                <c:ptCount val="5"/>
                <c:pt idx="3" formatCode="0%">
                  <c:v>0.4</c:v>
                </c:pt>
                <c:pt idx="4" formatCode="0%">
                  <c:v>0.15000000000000013</c:v>
                </c:pt>
              </c:numCache>
            </c:numRef>
          </c:val>
        </c:ser>
        <c:ser>
          <c:idx val="3"/>
          <c:order val="3"/>
          <c:tx>
            <c:strRef>
              <c:f>Φύλλο1!$E$1</c:f>
              <c:strCache>
                <c:ptCount val="1"/>
                <c:pt idx="0">
                  <c:v>Όφελος ΟΤΑ</c:v>
                </c:pt>
              </c:strCache>
            </c:strRef>
          </c:tx>
          <c:spPr>
            <a:solidFill>
              <a:schemeClr val="accent6">
                <a:lumMod val="60000"/>
                <a:lumOff val="40000"/>
              </a:schemeClr>
            </a:solidFill>
          </c:spPr>
          <c:dLbls>
            <c:txPr>
              <a:bodyPr/>
              <a:lstStyle/>
              <a:p>
                <a:pPr>
                  <a:defRPr sz="1600" b="1">
                    <a:latin typeface="+mn-lt"/>
                  </a:defRPr>
                </a:pPr>
                <a:endParaRPr lang="el-GR"/>
              </a:p>
            </c:txPr>
            <c:showVal val="1"/>
          </c:dLbls>
          <c:cat>
            <c:strRef>
              <c:f>Φύλλο1!$A$2:$A$6</c:f>
              <c:strCache>
                <c:ptCount val="5"/>
                <c:pt idx="0">
                  <c:v>Υφιστάμενη Κατάσταση</c:v>
                </c:pt>
                <c:pt idx="1">
                  <c:v>ΕΣΠΑ 
2014-2020</c:v>
                </c:pt>
                <c:pt idx="2">
                  <c:v>Δανεισμός OTA</c:v>
                </c:pt>
                <c:pt idx="3">
                  <c:v>ΧΑΤ</c:v>
                </c:pt>
                <c:pt idx="4">
                  <c:v>Συνδυασμός Χρηματοδοτήσεων</c:v>
                </c:pt>
              </c:strCache>
            </c:strRef>
          </c:cat>
          <c:val>
            <c:numRef>
              <c:f>Φύλλο1!$E$2:$E$6</c:f>
              <c:numCache>
                <c:formatCode>0%</c:formatCode>
                <c:ptCount val="5"/>
                <c:pt idx="1">
                  <c:v>0.5</c:v>
                </c:pt>
                <c:pt idx="2">
                  <c:v>0.15000000000000013</c:v>
                </c:pt>
                <c:pt idx="3">
                  <c:v>0.1</c:v>
                </c:pt>
                <c:pt idx="4">
                  <c:v>0.2</c:v>
                </c:pt>
              </c:numCache>
            </c:numRef>
          </c:val>
        </c:ser>
        <c:dLbls>
          <c:showVal val="1"/>
        </c:dLbls>
        <c:gapWidth val="75"/>
        <c:shape val="box"/>
        <c:axId val="83559168"/>
        <c:axId val="83560704"/>
        <c:axId val="0"/>
      </c:bar3DChart>
      <c:catAx>
        <c:axId val="83559168"/>
        <c:scaling>
          <c:orientation val="minMax"/>
        </c:scaling>
        <c:axPos val="b"/>
        <c:majorTickMark val="none"/>
        <c:tickLblPos val="nextTo"/>
        <c:txPr>
          <a:bodyPr/>
          <a:lstStyle/>
          <a:p>
            <a:pPr>
              <a:defRPr sz="1000" b="1">
                <a:latin typeface="+mn-lt"/>
                <a:cs typeface="Arial" pitchFamily="34" charset="0"/>
              </a:defRPr>
            </a:pPr>
            <a:endParaRPr lang="el-GR"/>
          </a:p>
        </c:txPr>
        <c:crossAx val="83560704"/>
        <c:crosses val="autoZero"/>
        <c:auto val="1"/>
        <c:lblAlgn val="ctr"/>
        <c:lblOffset val="100"/>
      </c:catAx>
      <c:valAx>
        <c:axId val="83560704"/>
        <c:scaling>
          <c:orientation val="minMax"/>
        </c:scaling>
        <c:delete val="1"/>
        <c:axPos val="l"/>
        <c:numFmt formatCode="0%" sourceLinked="1"/>
        <c:majorTickMark val="none"/>
        <c:tickLblPos val="none"/>
        <c:crossAx val="83559168"/>
        <c:crosses val="autoZero"/>
        <c:crossBetween val="between"/>
      </c:valAx>
    </c:plotArea>
    <c:legend>
      <c:legendPos val="t"/>
      <c:layout/>
      <c:txPr>
        <a:bodyPr/>
        <a:lstStyle/>
        <a:p>
          <a:pPr>
            <a:defRPr sz="1400" b="1">
              <a:latin typeface="+mn-lt"/>
              <a:cs typeface="Arial" pitchFamily="34" charset="0"/>
            </a:defRPr>
          </a:pPr>
          <a:endParaRPr lang="el-GR"/>
        </a:p>
      </c:txPr>
    </c:legend>
    <c:plotVisOnly val="1"/>
    <c:dispBlanksAs val="gap"/>
  </c:chart>
  <c:txPr>
    <a:bodyPr/>
    <a:lstStyle/>
    <a:p>
      <a:pPr>
        <a:defRPr sz="1800">
          <a:latin typeface="Calibri" panose="020F0502020204030204" pitchFamily="34" charset="0"/>
        </a:defRPr>
      </a:pPr>
      <a:endParaRPr lang="el-GR"/>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0.24813</cdr:x>
      <cdr:y>0.00588</cdr:y>
    </cdr:from>
    <cdr:to>
      <cdr:x>0.24813</cdr:x>
      <cdr:y>1</cdr:y>
    </cdr:to>
    <cdr:cxnSp macro="">
      <cdr:nvCxnSpPr>
        <cdr:cNvPr id="6" name="Ευθεία γραμμή σύνδεσης 5"/>
        <cdr:cNvCxnSpPr/>
      </cdr:nvCxnSpPr>
      <cdr:spPr>
        <a:xfrm xmlns:a="http://schemas.openxmlformats.org/drawingml/2006/main">
          <a:off x="2110135" y="29617"/>
          <a:ext cx="0" cy="5009203"/>
        </a:xfrm>
        <a:prstGeom xmlns:a="http://schemas.openxmlformats.org/drawingml/2006/main" prst="line">
          <a:avLst/>
        </a:prstGeom>
        <a:ln xmlns:a="http://schemas.openxmlformats.org/drawingml/2006/main" w="19050"/>
      </cdr:spPr>
      <cdr:style>
        <a:lnRef xmlns:a="http://schemas.openxmlformats.org/drawingml/2006/main" idx="2">
          <a:schemeClr val="dk1"/>
        </a:lnRef>
        <a:fillRef xmlns:a="http://schemas.openxmlformats.org/drawingml/2006/main" idx="0">
          <a:schemeClr val="dk1"/>
        </a:fillRef>
        <a:effectRef xmlns:a="http://schemas.openxmlformats.org/drawingml/2006/main" idx="1">
          <a:schemeClr val="dk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16767" cy="492760"/>
          </a:xfrm>
          <a:prstGeom prst="rect">
            <a:avLst/>
          </a:prstGeom>
        </p:spPr>
        <p:txBody>
          <a:bodyPr vert="horz" lIns="90672" tIns="45336" rIns="90672" bIns="45336" rtlCol="0"/>
          <a:lstStyle>
            <a:lvl1pPr algn="l">
              <a:defRPr sz="1200"/>
            </a:lvl1pPr>
          </a:lstStyle>
          <a:p>
            <a:endParaRPr lang="el-GR"/>
          </a:p>
        </p:txBody>
      </p:sp>
      <p:sp>
        <p:nvSpPr>
          <p:cNvPr id="3" name="2 - Θέση ημερομηνίας"/>
          <p:cNvSpPr>
            <a:spLocks noGrp="1"/>
          </p:cNvSpPr>
          <p:nvPr>
            <p:ph type="dt" sz="quarter" idx="1"/>
          </p:nvPr>
        </p:nvSpPr>
        <p:spPr>
          <a:xfrm>
            <a:off x="3812676" y="0"/>
            <a:ext cx="2916767" cy="492760"/>
          </a:xfrm>
          <a:prstGeom prst="rect">
            <a:avLst/>
          </a:prstGeom>
        </p:spPr>
        <p:txBody>
          <a:bodyPr vert="horz" lIns="90672" tIns="45336" rIns="90672" bIns="45336" rtlCol="0"/>
          <a:lstStyle>
            <a:lvl1pPr algn="r">
              <a:defRPr sz="1200"/>
            </a:lvl1pPr>
          </a:lstStyle>
          <a:p>
            <a:fld id="{821F916A-A3A4-4F58-84CA-8442041DCA0E}" type="datetimeFigureOut">
              <a:rPr lang="el-GR" smtClean="0"/>
              <a:pPr/>
              <a:t>11/9/2015</a:t>
            </a:fld>
            <a:endParaRPr lang="el-GR"/>
          </a:p>
        </p:txBody>
      </p:sp>
      <p:sp>
        <p:nvSpPr>
          <p:cNvPr id="4" name="3 - Θέση υποσέλιδου"/>
          <p:cNvSpPr>
            <a:spLocks noGrp="1"/>
          </p:cNvSpPr>
          <p:nvPr>
            <p:ph type="ftr" sz="quarter" idx="2"/>
          </p:nvPr>
        </p:nvSpPr>
        <p:spPr>
          <a:xfrm>
            <a:off x="0" y="9360730"/>
            <a:ext cx="2916767" cy="492760"/>
          </a:xfrm>
          <a:prstGeom prst="rect">
            <a:avLst/>
          </a:prstGeom>
        </p:spPr>
        <p:txBody>
          <a:bodyPr vert="horz" lIns="90672" tIns="45336" rIns="90672" bIns="45336"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12676" y="9360730"/>
            <a:ext cx="2916767" cy="492760"/>
          </a:xfrm>
          <a:prstGeom prst="rect">
            <a:avLst/>
          </a:prstGeom>
        </p:spPr>
        <p:txBody>
          <a:bodyPr vert="horz" lIns="90672" tIns="45336" rIns="90672" bIns="45336" rtlCol="0" anchor="b"/>
          <a:lstStyle>
            <a:lvl1pPr algn="r">
              <a:defRPr sz="1200"/>
            </a:lvl1pPr>
          </a:lstStyle>
          <a:p>
            <a:fld id="{07B3935F-85A5-4E82-AA50-77AF2E449676}" type="slidenum">
              <a:rPr lang="el-GR" smtClean="0"/>
              <a:pPr/>
              <a:t>‹#›</a:t>
            </a:fld>
            <a:endParaRPr lang="el-GR"/>
          </a:p>
        </p:txBody>
      </p:sp>
    </p:spTree>
    <p:extLst>
      <p:ext uri="{BB962C8B-B14F-4D97-AF65-F5344CB8AC3E}">
        <p14:creationId xmlns:p14="http://schemas.microsoft.com/office/powerpoint/2010/main" xmlns="" val="8309162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16767" cy="492760"/>
          </a:xfrm>
          <a:prstGeom prst="rect">
            <a:avLst/>
          </a:prstGeom>
          <a:noFill/>
          <a:ln w="9525">
            <a:noFill/>
            <a:miter lim="800000"/>
            <a:headEnd/>
            <a:tailEnd/>
          </a:ln>
          <a:effectLst/>
        </p:spPr>
        <p:txBody>
          <a:bodyPr vert="horz" wrap="square" lIns="90672" tIns="45336" rIns="90672" bIns="45336" numCol="1" anchor="t" anchorCtr="0" compatLnSpc="1">
            <a:prstTxWarp prst="textNoShape">
              <a:avLst/>
            </a:prstTxWarp>
          </a:bodyPr>
          <a:lstStyle>
            <a:lvl1pPr>
              <a:defRPr sz="1200"/>
            </a:lvl1pPr>
          </a:lstStyle>
          <a:p>
            <a:endParaRPr lang="el-GR"/>
          </a:p>
        </p:txBody>
      </p:sp>
      <p:sp>
        <p:nvSpPr>
          <p:cNvPr id="69635" name="Rectangle 3"/>
          <p:cNvSpPr>
            <a:spLocks noGrp="1" noChangeArrowheads="1"/>
          </p:cNvSpPr>
          <p:nvPr>
            <p:ph type="dt" idx="1"/>
          </p:nvPr>
        </p:nvSpPr>
        <p:spPr bwMode="auto">
          <a:xfrm>
            <a:off x="3812676" y="0"/>
            <a:ext cx="2916767" cy="492760"/>
          </a:xfrm>
          <a:prstGeom prst="rect">
            <a:avLst/>
          </a:prstGeom>
          <a:noFill/>
          <a:ln w="9525">
            <a:noFill/>
            <a:miter lim="800000"/>
            <a:headEnd/>
            <a:tailEnd/>
          </a:ln>
          <a:effectLst/>
        </p:spPr>
        <p:txBody>
          <a:bodyPr vert="horz" wrap="square" lIns="90672" tIns="45336" rIns="90672" bIns="45336" numCol="1" anchor="t" anchorCtr="0" compatLnSpc="1">
            <a:prstTxWarp prst="textNoShape">
              <a:avLst/>
            </a:prstTxWarp>
          </a:bodyPr>
          <a:lstStyle>
            <a:lvl1pPr algn="r">
              <a:defRPr sz="1200"/>
            </a:lvl1pPr>
          </a:lstStyle>
          <a:p>
            <a:endParaRPr lang="el-GR"/>
          </a:p>
        </p:txBody>
      </p:sp>
      <p:sp>
        <p:nvSpPr>
          <p:cNvPr id="69636" name="Rectangle 4"/>
          <p:cNvSpPr>
            <a:spLocks noGrp="1" noRot="1" noChangeAspect="1" noChangeArrowheads="1" noTextEdit="1"/>
          </p:cNvSpPr>
          <p:nvPr>
            <p:ph type="sldImg" idx="2"/>
          </p:nvPr>
        </p:nvSpPr>
        <p:spPr bwMode="auto">
          <a:xfrm>
            <a:off x="903288" y="739775"/>
            <a:ext cx="4924425" cy="3694113"/>
          </a:xfrm>
          <a:prstGeom prst="rect">
            <a:avLst/>
          </a:prstGeom>
          <a:noFill/>
          <a:ln w="9525">
            <a:solidFill>
              <a:srgbClr val="000000"/>
            </a:solidFill>
            <a:miter lim="800000"/>
            <a:headEnd/>
            <a:tailEnd/>
          </a:ln>
          <a:effectLst/>
        </p:spPr>
      </p:sp>
      <p:sp>
        <p:nvSpPr>
          <p:cNvPr id="69637" name="Rectangle 5"/>
          <p:cNvSpPr>
            <a:spLocks noGrp="1" noChangeArrowheads="1"/>
          </p:cNvSpPr>
          <p:nvPr>
            <p:ph type="body" sz="quarter" idx="3"/>
          </p:nvPr>
        </p:nvSpPr>
        <p:spPr bwMode="auto">
          <a:xfrm>
            <a:off x="673100" y="4681220"/>
            <a:ext cx="5384800" cy="4434840"/>
          </a:xfrm>
          <a:prstGeom prst="rect">
            <a:avLst/>
          </a:prstGeom>
          <a:noFill/>
          <a:ln w="9525">
            <a:noFill/>
            <a:miter lim="800000"/>
            <a:headEnd/>
            <a:tailEnd/>
          </a:ln>
          <a:effectLst/>
        </p:spPr>
        <p:txBody>
          <a:bodyPr vert="horz" wrap="square" lIns="90672" tIns="45336" rIns="90672" bIns="45336"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69638" name="Rectangle 6"/>
          <p:cNvSpPr>
            <a:spLocks noGrp="1" noChangeArrowheads="1"/>
          </p:cNvSpPr>
          <p:nvPr>
            <p:ph type="ftr" sz="quarter" idx="4"/>
          </p:nvPr>
        </p:nvSpPr>
        <p:spPr bwMode="auto">
          <a:xfrm>
            <a:off x="0" y="9360730"/>
            <a:ext cx="2916767" cy="492760"/>
          </a:xfrm>
          <a:prstGeom prst="rect">
            <a:avLst/>
          </a:prstGeom>
          <a:noFill/>
          <a:ln w="9525">
            <a:noFill/>
            <a:miter lim="800000"/>
            <a:headEnd/>
            <a:tailEnd/>
          </a:ln>
          <a:effectLst/>
        </p:spPr>
        <p:txBody>
          <a:bodyPr vert="horz" wrap="square" lIns="90672" tIns="45336" rIns="90672" bIns="45336" numCol="1" anchor="b" anchorCtr="0" compatLnSpc="1">
            <a:prstTxWarp prst="textNoShape">
              <a:avLst/>
            </a:prstTxWarp>
          </a:bodyPr>
          <a:lstStyle>
            <a:lvl1pPr>
              <a:defRPr sz="1200"/>
            </a:lvl1pPr>
          </a:lstStyle>
          <a:p>
            <a:endParaRPr lang="el-GR"/>
          </a:p>
        </p:txBody>
      </p:sp>
      <p:sp>
        <p:nvSpPr>
          <p:cNvPr id="69639" name="Rectangle 7"/>
          <p:cNvSpPr>
            <a:spLocks noGrp="1" noChangeArrowheads="1"/>
          </p:cNvSpPr>
          <p:nvPr>
            <p:ph type="sldNum" sz="quarter" idx="5"/>
          </p:nvPr>
        </p:nvSpPr>
        <p:spPr bwMode="auto">
          <a:xfrm>
            <a:off x="3812676" y="9360730"/>
            <a:ext cx="2916767" cy="492760"/>
          </a:xfrm>
          <a:prstGeom prst="rect">
            <a:avLst/>
          </a:prstGeom>
          <a:noFill/>
          <a:ln w="9525">
            <a:noFill/>
            <a:miter lim="800000"/>
            <a:headEnd/>
            <a:tailEnd/>
          </a:ln>
          <a:effectLst/>
        </p:spPr>
        <p:txBody>
          <a:bodyPr vert="horz" wrap="square" lIns="90672" tIns="45336" rIns="90672" bIns="45336" numCol="1" anchor="b" anchorCtr="0" compatLnSpc="1">
            <a:prstTxWarp prst="textNoShape">
              <a:avLst/>
            </a:prstTxWarp>
          </a:bodyPr>
          <a:lstStyle>
            <a:lvl1pPr algn="r">
              <a:defRPr sz="1200"/>
            </a:lvl1pPr>
          </a:lstStyle>
          <a:p>
            <a:fld id="{0102B5FB-2203-4EF0-B513-22CE4D7FFBFA}" type="slidenum">
              <a:rPr lang="el-GR"/>
              <a:pPr/>
              <a:t>‹#›</a:t>
            </a:fld>
            <a:endParaRPr lang="el-GR"/>
          </a:p>
        </p:txBody>
      </p:sp>
    </p:spTree>
    <p:extLst>
      <p:ext uri="{BB962C8B-B14F-4D97-AF65-F5344CB8AC3E}">
        <p14:creationId xmlns:p14="http://schemas.microsoft.com/office/powerpoint/2010/main" xmlns="" val="369707883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D9B912-91F6-4DEF-AC42-7BB31A10593A}" type="slidenum">
              <a:rPr lang="el-GR"/>
              <a:pPr/>
              <a:t>1</a:t>
            </a:fld>
            <a:endParaRPr lang="el-G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0102B5FB-2203-4EF0-B513-22CE4D7FFBFA}" type="slidenum">
              <a:rPr lang="el-GR" smtClean="0"/>
              <a:pPr/>
              <a:t>34</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a:p>
        </p:txBody>
      </p:sp>
      <p:sp>
        <p:nvSpPr>
          <p:cNvPr id="17" name="16 - Θέση υποσέλιδου"/>
          <p:cNvSpPr>
            <a:spLocks noGrp="1"/>
          </p:cNvSpPr>
          <p:nvPr>
            <p:ph type="ftr" sz="quarter" idx="11"/>
          </p:nvPr>
        </p:nvSpPr>
        <p:spPr/>
        <p:txBody>
          <a:bodyPr/>
          <a:lstStyle/>
          <a:p>
            <a:endParaRPr lang="el-GR"/>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665BB7A-F184-4B35-A8A1-6A53E1E33ECB}" type="slidenum">
              <a:rPr lang="el-GR" smtClean="0"/>
              <a:pPr/>
              <a:t>‹#›</a:t>
            </a:fld>
            <a:endParaRPr lang="el-GR"/>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28D59BD-FA6A-4783-8159-2A67B03AFDA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B20CE73F-269B-44DA-B2A2-99D6D450954B}" type="slidenum">
              <a:rPr lang="el-GR" smtClean="0"/>
              <a:pPr/>
              <a:t>‹#›</a:t>
            </a:fld>
            <a:endParaRPr lang="el-GR"/>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E0C674D5-ED84-4460-A52A-6D48DF676732}" type="slidenum">
              <a:rPr lang="el-GR" smtClean="0"/>
              <a:pPr/>
              <a:t>‹#›</a:t>
            </a:fld>
            <a:endParaRPr lang="el-GR"/>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a:p>
        </p:txBody>
      </p:sp>
      <p:sp>
        <p:nvSpPr>
          <p:cNvPr id="4" name="3 - Θέση ημερομηνίας"/>
          <p:cNvSpPr>
            <a:spLocks noGrp="1"/>
          </p:cNvSpPr>
          <p:nvPr>
            <p:ph type="dt" sz="half" idx="10"/>
          </p:nvPr>
        </p:nvSpPr>
        <p:spPr/>
        <p:txBody>
          <a:bodyPr/>
          <a:lstStyle/>
          <a:p>
            <a:endParaRPr lang="el-GR"/>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FDF2940-6F2F-4A16-B5E7-96194F27F289}" type="slidenum">
              <a:rPr lang="el-GR" smtClean="0"/>
              <a:pPr/>
              <a:t>‹#›</a:t>
            </a:fld>
            <a:endParaRPr lang="el-GR"/>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2C8D93-CAC3-4E3E-B74C-32F2B1B7803C}" type="slidenum">
              <a:rPr lang="el-GR" smtClean="0"/>
              <a:pPr/>
              <a:t>‹#›</a:t>
            </a:fld>
            <a:endParaRPr lang="el-GR"/>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a:p>
        </p:txBody>
      </p:sp>
      <p:sp>
        <p:nvSpPr>
          <p:cNvPr id="8" name="7 - Θέση υποσέλιδου"/>
          <p:cNvSpPr>
            <a:spLocks noGrp="1"/>
          </p:cNvSpPr>
          <p:nvPr>
            <p:ph type="ftr" sz="quarter" idx="11"/>
          </p:nvPr>
        </p:nvSpPr>
        <p:spPr>
          <a:xfrm>
            <a:off x="304800" y="6409944"/>
            <a:ext cx="3581400" cy="365760"/>
          </a:xfrm>
        </p:spPr>
        <p:txBody>
          <a:bodyPr/>
          <a:lstStyle/>
          <a:p>
            <a:endParaRPr lang="el-GR"/>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B03447A6-A898-47BE-B9ED-1D717A0618A0}" type="slidenum">
              <a:rPr lang="el-GR" smtClean="0"/>
              <a:pPr/>
              <a:t>‹#›</a:t>
            </a:fld>
            <a:endParaRPr lang="el-GR"/>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2F7DEF78-E9DF-4572-B377-DDB90DDEAA3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3844200C-14EC-4906-BECE-3E0D0AA2C66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5DBB9E-7E91-4F60-B1B3-23051DABAB05}" type="slidenum">
              <a:rPr lang="el-GR" smtClean="0"/>
              <a:pPr/>
              <a:t>‹#›</a:t>
            </a:fld>
            <a:endParaRPr lang="el-GR"/>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endParaRPr lang="el-GR"/>
          </a:p>
        </p:txBody>
      </p:sp>
      <p:sp>
        <p:nvSpPr>
          <p:cNvPr id="6" name="5 - Θέση υποσέλιδου"/>
          <p:cNvSpPr>
            <a:spLocks noGrp="1"/>
          </p:cNvSpPr>
          <p:nvPr>
            <p:ph type="ftr" sz="quarter" idx="11"/>
          </p:nvPr>
        </p:nvSpPr>
        <p:spPr>
          <a:xfrm>
            <a:off x="301752" y="6410848"/>
            <a:ext cx="3383280" cy="365760"/>
          </a:xfrm>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EF1E548E-8CC6-4B61-BD43-0E6CC15A4998}" type="slidenum">
              <a:rPr lang="el-GR" smtClean="0"/>
              <a:pPr/>
              <a:t>‹#›</a:t>
            </a:fld>
            <a:endParaRPr lang="el-GR"/>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endParaRPr lang="el-GR"/>
          </a:p>
        </p:txBody>
      </p:sp>
      <p:sp>
        <p:nvSpPr>
          <p:cNvPr id="6" name="5 - Θέση υποσέλιδου"/>
          <p:cNvSpPr>
            <a:spLocks noGrp="1"/>
          </p:cNvSpPr>
          <p:nvPr>
            <p:ph type="ftr" sz="quarter" idx="11"/>
          </p:nvPr>
        </p:nvSpPr>
        <p:spPr>
          <a:xfrm>
            <a:off x="301752" y="6410848"/>
            <a:ext cx="3584448" cy="365760"/>
          </a:xfrm>
        </p:spPr>
        <p:txBody>
          <a:bodyPr/>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endParaRPr lang="el-GR"/>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7120191-BC5B-42AD-B58D-D460AE5049A3}" type="slidenum">
              <a:rPr lang="el-GR" smtClean="0"/>
              <a:pPr/>
              <a:t>‹#›</a:t>
            </a:fld>
            <a:endParaRPr lang="el-GR"/>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info-peta.g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mailto:peta@info-peta.g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23528" y="260648"/>
            <a:ext cx="8496944" cy="1584176"/>
          </a:xfrm>
        </p:spPr>
        <p:txBody>
          <a:bodyPr anchor="ctr">
            <a:noAutofit/>
          </a:bodyPr>
          <a:lstStyle/>
          <a:p>
            <a:r>
              <a:rPr lang="el-GR" sz="3600" b="1" dirty="0" smtClean="0">
                <a:solidFill>
                  <a:schemeClr val="accent1">
                    <a:lumMod val="75000"/>
                  </a:schemeClr>
                </a:solidFill>
                <a:ea typeface="Segoe UI" pitchFamily="34" charset="0"/>
                <a:cs typeface="Arial" pitchFamily="34" charset="0"/>
              </a:rPr>
              <a:t>Χρηματοδοτικά Εργαλεία για την Υλοποίηση Δράσεων Εξοικονόμησης Ενέργειας</a:t>
            </a:r>
          </a:p>
        </p:txBody>
      </p:sp>
      <p:sp>
        <p:nvSpPr>
          <p:cNvPr id="5" name="Subtitle 1"/>
          <p:cNvSpPr txBox="1">
            <a:spLocks/>
          </p:cNvSpPr>
          <p:nvPr/>
        </p:nvSpPr>
        <p:spPr bwMode="auto">
          <a:xfrm>
            <a:off x="251520" y="5157192"/>
            <a:ext cx="5328592" cy="11521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l-GR" b="1" dirty="0" smtClean="0">
                <a:solidFill>
                  <a:schemeClr val="tx2">
                    <a:lumMod val="50000"/>
                  </a:schemeClr>
                </a:solidFill>
                <a:latin typeface="+mn-lt"/>
                <a:cs typeface="Arial" pitchFamily="34" charset="0"/>
              </a:rPr>
              <a:t>Πρωτόγερος Χρήστος</a:t>
            </a:r>
          </a:p>
          <a:p>
            <a:r>
              <a:rPr lang="el-GR" dirty="0" smtClean="0">
                <a:solidFill>
                  <a:schemeClr val="tx2">
                    <a:lumMod val="50000"/>
                  </a:schemeClr>
                </a:solidFill>
                <a:latin typeface="+mn-lt"/>
                <a:cs typeface="Arial" pitchFamily="34" charset="0"/>
              </a:rPr>
              <a:t>Προϊστάμενος Τμήματος Συγχρηματοδοτούμενων και Επενδυτικών Έργων Ο.Τ.Α. </a:t>
            </a:r>
          </a:p>
          <a:p>
            <a:r>
              <a:rPr lang="el-GR" dirty="0" smtClean="0">
                <a:solidFill>
                  <a:schemeClr val="tx2">
                    <a:lumMod val="50000"/>
                  </a:schemeClr>
                </a:solidFill>
                <a:latin typeface="+mn-lt"/>
                <a:cs typeface="Arial" pitchFamily="34" charset="0"/>
              </a:rPr>
              <a:t>Π.Ε.Τ.Α. Α.Ε.</a:t>
            </a:r>
            <a:endParaRPr lang="el-GR" dirty="0">
              <a:solidFill>
                <a:schemeClr val="tx2">
                  <a:lumMod val="50000"/>
                </a:schemeClr>
              </a:solidFill>
              <a:latin typeface="+mn-lt"/>
              <a:cs typeface="Arial" pitchFamily="34" charset="0"/>
            </a:endParaRPr>
          </a:p>
        </p:txBody>
      </p:sp>
      <p:sp>
        <p:nvSpPr>
          <p:cNvPr id="12" name="Subtitle 1"/>
          <p:cNvSpPr txBox="1">
            <a:spLocks/>
          </p:cNvSpPr>
          <p:nvPr/>
        </p:nvSpPr>
        <p:spPr bwMode="auto">
          <a:xfrm>
            <a:off x="251520" y="3645024"/>
            <a:ext cx="8496944" cy="12961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r>
              <a:rPr lang="el-GR" sz="2200" b="1" dirty="0" smtClean="0">
                <a:solidFill>
                  <a:schemeClr val="tx2">
                    <a:lumMod val="50000"/>
                  </a:schemeClr>
                </a:solidFill>
                <a:latin typeface="+mn-lt"/>
              </a:rPr>
              <a:t>Το Σύμφωνο των Δημάρχων και τα οφέλη του για τους πολίτες της Π.Ε. Κορινθίας</a:t>
            </a:r>
            <a:endParaRPr lang="en-US" sz="2200" b="1" dirty="0" smtClean="0">
              <a:solidFill>
                <a:schemeClr val="tx2">
                  <a:lumMod val="50000"/>
                </a:schemeClr>
              </a:solidFill>
              <a:latin typeface="+mn-lt"/>
            </a:endParaRPr>
          </a:p>
          <a:p>
            <a:r>
              <a:rPr lang="el-GR" sz="1600" dirty="0" smtClean="0">
                <a:solidFill>
                  <a:schemeClr val="tx2">
                    <a:lumMod val="75000"/>
                  </a:schemeClr>
                </a:solidFill>
                <a:latin typeface="+mn-lt"/>
                <a:cs typeface="Arial" pitchFamily="34" charset="0"/>
              </a:rPr>
              <a:t>Π.Ε. Αργολίδας, Ναύπλιο </a:t>
            </a:r>
            <a:endParaRPr lang="en-US" sz="1600" dirty="0" smtClean="0">
              <a:solidFill>
                <a:schemeClr val="tx2">
                  <a:lumMod val="75000"/>
                </a:schemeClr>
              </a:solidFill>
              <a:latin typeface="+mn-lt"/>
              <a:cs typeface="Arial" pitchFamily="34" charset="0"/>
            </a:endParaRPr>
          </a:p>
          <a:p>
            <a:r>
              <a:rPr lang="el-GR" sz="1600" dirty="0" smtClean="0">
                <a:solidFill>
                  <a:schemeClr val="tx2">
                    <a:lumMod val="75000"/>
                  </a:schemeClr>
                </a:solidFill>
                <a:latin typeface="+mn-lt"/>
                <a:cs typeface="Arial" pitchFamily="34" charset="0"/>
              </a:rPr>
              <a:t>Δευτέρα 14 Σεπτεμβρίου 2015</a:t>
            </a:r>
          </a:p>
        </p:txBody>
      </p:sp>
      <p:sp>
        <p:nvSpPr>
          <p:cNvPr id="13"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pic>
        <p:nvPicPr>
          <p:cNvPr id="1026" name="Picture 2"/>
          <p:cNvPicPr>
            <a:picLocks noChangeAspect="1" noChangeArrowheads="1"/>
          </p:cNvPicPr>
          <p:nvPr/>
        </p:nvPicPr>
        <p:blipFill>
          <a:blip r:embed="rId3" cstate="print"/>
          <a:srcRect l="18002" t="28282" r="11990" b="32123"/>
          <a:stretch>
            <a:fillRect/>
          </a:stretch>
        </p:blipFill>
        <p:spPr bwMode="auto">
          <a:xfrm>
            <a:off x="251520" y="2781008"/>
            <a:ext cx="1800000" cy="720000"/>
          </a:xfrm>
          <a:prstGeom prst="rect">
            <a:avLst/>
          </a:prstGeom>
          <a:noFill/>
          <a:ln w="9525">
            <a:noFill/>
            <a:miter lim="800000"/>
            <a:headEnd/>
            <a:tailEnd/>
          </a:ln>
          <a:effectLst/>
        </p:spPr>
      </p:pic>
      <p:pic>
        <p:nvPicPr>
          <p:cNvPr id="8" name="Picture 6" descr="peta-logo"/>
          <p:cNvPicPr>
            <a:picLocks noChangeAspect="1" noChangeArrowheads="1"/>
          </p:cNvPicPr>
          <p:nvPr/>
        </p:nvPicPr>
        <p:blipFill>
          <a:blip r:embed="rId4" cstate="print"/>
          <a:srcRect/>
          <a:stretch>
            <a:fillRect/>
          </a:stretch>
        </p:blipFill>
        <p:spPr bwMode="auto">
          <a:xfrm>
            <a:off x="2411760" y="2781008"/>
            <a:ext cx="1277374" cy="720000"/>
          </a:xfrm>
          <a:prstGeom prst="rect">
            <a:avLst/>
          </a:prstGeom>
          <a:noFill/>
        </p:spPr>
      </p:pic>
      <p:pic>
        <p:nvPicPr>
          <p:cNvPr id="9" name="Picture 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3995936" y="2781008"/>
            <a:ext cx="1661864" cy="720000"/>
          </a:xfrm>
          <a:prstGeom prst="rect">
            <a:avLst/>
          </a:prstGeom>
          <a:noFill/>
          <a:ln>
            <a:noFill/>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10</a:t>
            </a:fld>
            <a:endParaRPr lang="el-GR"/>
          </a:p>
        </p:txBody>
      </p:sp>
      <p:sp>
        <p:nvSpPr>
          <p:cNvPr id="4" name="3 - Θέση περιεχομένου"/>
          <p:cNvSpPr>
            <a:spLocks noGrp="1"/>
          </p:cNvSpPr>
          <p:nvPr>
            <p:ph sz="quarter" idx="1"/>
          </p:nvPr>
        </p:nvSpPr>
        <p:spPr/>
        <p:txBody>
          <a:bodyPr/>
          <a:lstStyle/>
          <a:p>
            <a:pPr>
              <a:buNone/>
            </a:pPr>
            <a:endParaRPr lang="el-GR" dirty="0" smtClean="0"/>
          </a:p>
          <a:p>
            <a:pPr>
              <a:buNone/>
            </a:pPr>
            <a:endParaRPr lang="el-GR" sz="2800" b="1" dirty="0" smtClean="0">
              <a:solidFill>
                <a:schemeClr val="bg2">
                  <a:lumMod val="50000"/>
                </a:schemeClr>
              </a:solidFill>
            </a:endParaRPr>
          </a:p>
          <a:p>
            <a:pPr>
              <a:buNone/>
            </a:pPr>
            <a:endParaRPr lang="el-GR" sz="2800" b="1" dirty="0" smtClean="0">
              <a:solidFill>
                <a:schemeClr val="bg2">
                  <a:lumMod val="50000"/>
                </a:schemeClr>
              </a:solidFill>
            </a:endParaRPr>
          </a:p>
          <a:p>
            <a:pPr algn="ctr">
              <a:buNone/>
            </a:pPr>
            <a:r>
              <a:rPr lang="el-GR" sz="3200" b="1" dirty="0" smtClean="0">
                <a:solidFill>
                  <a:schemeClr val="bg2">
                    <a:lumMod val="50000"/>
                  </a:schemeClr>
                </a:solidFill>
              </a:rPr>
              <a:t>Ανάλυση </a:t>
            </a:r>
            <a:r>
              <a:rPr lang="el-GR" sz="3200" b="1" dirty="0" smtClean="0">
                <a:solidFill>
                  <a:schemeClr val="bg2">
                    <a:lumMod val="50000"/>
                  </a:schemeClr>
                </a:solidFill>
              </a:rPr>
              <a:t>Χρηματοδοτικών εργαλείων</a:t>
            </a:r>
            <a:endParaRPr lang="el-GR" sz="3200" dirty="0" smtClean="0">
              <a:solidFill>
                <a:schemeClr val="bg2">
                  <a:lumMod val="50000"/>
                </a:schemeClr>
              </a:solidFill>
            </a:endParaRPr>
          </a:p>
          <a:p>
            <a:pPr>
              <a:buNone/>
            </a:pP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Θέση κειμένου 9"/>
          <p:cNvSpPr>
            <a:spLocks noGrp="1"/>
          </p:cNvSpPr>
          <p:nvPr>
            <p:ph type="body" idx="1"/>
          </p:nvPr>
        </p:nvSpPr>
        <p:spPr>
          <a:xfrm>
            <a:off x="301752" y="1524000"/>
            <a:ext cx="4040188" cy="536848"/>
          </a:xfrm>
        </p:spPr>
        <p:txBody>
          <a:bodyPr/>
          <a:lstStyle/>
          <a:p>
            <a:pPr algn="ctr"/>
            <a:r>
              <a:rPr lang="el-GR" sz="2000" dirty="0" smtClean="0">
                <a:latin typeface="Georgia" pitchFamily="18" charset="0"/>
                <a:cs typeface="Arial" pitchFamily="34" charset="0"/>
              </a:rPr>
              <a:t>ΠΛΕΟΝΕΚΤΗΜΑΤΑ</a:t>
            </a:r>
            <a:endParaRPr lang="el-GR" sz="2000" dirty="0">
              <a:latin typeface="Georgia" pitchFamily="18" charset="0"/>
              <a:cs typeface="Arial" pitchFamily="34" charset="0"/>
            </a:endParaRPr>
          </a:p>
        </p:txBody>
      </p:sp>
      <p:sp>
        <p:nvSpPr>
          <p:cNvPr id="11" name="Θέση κειμένου 10"/>
          <p:cNvSpPr>
            <a:spLocks noGrp="1"/>
          </p:cNvSpPr>
          <p:nvPr>
            <p:ph type="body" sz="half" idx="3"/>
          </p:nvPr>
        </p:nvSpPr>
        <p:spPr>
          <a:xfrm>
            <a:off x="4791330" y="1524000"/>
            <a:ext cx="4041775" cy="536848"/>
          </a:xfrm>
        </p:spPr>
        <p:txBody>
          <a:bodyPr/>
          <a:lstStyle/>
          <a:p>
            <a:pPr algn="ctr"/>
            <a:r>
              <a:rPr lang="el-GR" sz="2000" dirty="0" smtClean="0">
                <a:cs typeface="Arial" pitchFamily="34" charset="0"/>
              </a:rPr>
              <a:t>ΜΕΙΟΝΕΚΤΗΜΑΤΑ</a:t>
            </a:r>
            <a:endParaRPr lang="el-GR" sz="2000" dirty="0">
              <a:cs typeface="Arial" pitchFamily="34" charset="0"/>
            </a:endParaRPr>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11</a:t>
            </a:r>
            <a:endParaRPr lang="el-GR" dirty="0">
              <a:latin typeface="Calibri" panose="020F0502020204030204" pitchFamily="34" charset="0"/>
            </a:endParaRPr>
          </a:p>
        </p:txBody>
      </p:sp>
      <p:sp>
        <p:nvSpPr>
          <p:cNvPr id="2" name="Τίτλος 1"/>
          <p:cNvSpPr>
            <a:spLocks noGrp="1"/>
          </p:cNvSpPr>
          <p:nvPr>
            <p:ph type="title"/>
          </p:nvPr>
        </p:nvSpPr>
        <p:spPr/>
        <p:txBody>
          <a:bodyPr vert="horz" anchor="ctr">
            <a:noAutofit/>
          </a:bodyPr>
          <a:lstStyle/>
          <a:p>
            <a:pPr>
              <a:spcBef>
                <a:spcPts val="672"/>
              </a:spcBef>
            </a:pPr>
            <a:r>
              <a:rPr lang="el-GR" sz="2800" b="1" dirty="0" smtClean="0"/>
              <a:t>Επιχορηγήσεις </a:t>
            </a:r>
            <a:r>
              <a:rPr lang="el-GR" sz="2800" b="1" dirty="0" smtClean="0"/>
              <a:t>ΕΣΠΑ 2014 - 2020</a:t>
            </a:r>
          </a:p>
        </p:txBody>
      </p:sp>
      <p:sp>
        <p:nvSpPr>
          <p:cNvPr id="9"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
        <p:nvSpPr>
          <p:cNvPr id="5" name="Θέση περιεχομένου 4"/>
          <p:cNvSpPr>
            <a:spLocks noGrp="1"/>
          </p:cNvSpPr>
          <p:nvPr>
            <p:ph sz="quarter" idx="2"/>
          </p:nvPr>
        </p:nvSpPr>
        <p:spPr/>
        <p:txBody>
          <a:bodyPr>
            <a:normAutofit/>
          </a:bodyPr>
          <a:lstStyle/>
          <a:p>
            <a:r>
              <a:rPr lang="el-GR" sz="1800" dirty="0" smtClean="0">
                <a:latin typeface="Georgia" pitchFamily="18" charset="0"/>
                <a:cs typeface="Arial" pitchFamily="34" charset="0"/>
              </a:rPr>
              <a:t>Το σύνολο του οφέλους από την απόδοση της επένδυσης (π.χ. εξοικονόμηση) το καρπώνεται ο προϋπολογισμός </a:t>
            </a:r>
            <a:r>
              <a:rPr lang="el-GR" sz="1800" dirty="0">
                <a:latin typeface="Georgia" pitchFamily="18" charset="0"/>
                <a:cs typeface="Arial" pitchFamily="34" charset="0"/>
              </a:rPr>
              <a:t>του </a:t>
            </a:r>
            <a:r>
              <a:rPr lang="el-GR" sz="1800" dirty="0" smtClean="0">
                <a:latin typeface="Georgia" pitchFamily="18" charset="0"/>
                <a:cs typeface="Arial" pitchFamily="34" charset="0"/>
              </a:rPr>
              <a:t>ΟΤΑ</a:t>
            </a:r>
          </a:p>
          <a:p>
            <a:pPr>
              <a:buNone/>
            </a:pPr>
            <a:r>
              <a:rPr lang="el-GR" sz="1800" dirty="0" smtClean="0">
                <a:latin typeface="Georgia" pitchFamily="18" charset="0"/>
                <a:cs typeface="Arial" pitchFamily="34" charset="0"/>
              </a:rPr>
              <a:t> </a:t>
            </a:r>
          </a:p>
          <a:p>
            <a:r>
              <a:rPr lang="el-GR" sz="1800" dirty="0" smtClean="0">
                <a:latin typeface="Georgia" pitchFamily="18" charset="0"/>
                <a:cs typeface="Arial" pitchFamily="34" charset="0"/>
              </a:rPr>
              <a:t>Γνωστές οι διαδικασίες δημοπράτησης και σύναψης συμβάσεων σε σχέση με άλλες μορφές χρηματοδότησης </a:t>
            </a:r>
          </a:p>
          <a:p>
            <a:endParaRPr lang="el-GR" sz="1800" dirty="0" smtClean="0">
              <a:latin typeface="Calibri" panose="020F0502020204030204" pitchFamily="34" charset="0"/>
            </a:endParaRPr>
          </a:p>
          <a:p>
            <a:pPr marL="0" indent="0">
              <a:buNone/>
            </a:pPr>
            <a:endParaRPr lang="el-GR" dirty="0">
              <a:latin typeface="Calibri" panose="020F0502020204030204" pitchFamily="34" charset="0"/>
            </a:endParaRPr>
          </a:p>
        </p:txBody>
      </p:sp>
      <p:sp>
        <p:nvSpPr>
          <p:cNvPr id="8" name="Θέση περιεχομένου 7"/>
          <p:cNvSpPr>
            <a:spLocks noGrp="1"/>
          </p:cNvSpPr>
          <p:nvPr>
            <p:ph sz="quarter" idx="4"/>
          </p:nvPr>
        </p:nvSpPr>
        <p:spPr/>
        <p:txBody>
          <a:bodyPr>
            <a:normAutofit lnSpcReduction="10000"/>
          </a:bodyPr>
          <a:lstStyle/>
          <a:p>
            <a:r>
              <a:rPr lang="el-GR" sz="1800" dirty="0" smtClean="0">
                <a:latin typeface="Georgia" pitchFamily="18" charset="0"/>
                <a:cs typeface="Arial" pitchFamily="34" charset="0"/>
              </a:rPr>
              <a:t>Η πλειοψηφία των κινδύνων που σχετίζονται με τα επιμέρους στάδια του έργου </a:t>
            </a:r>
            <a:r>
              <a:rPr lang="el-GR" sz="1800" u="sng" dirty="0" smtClean="0">
                <a:latin typeface="Georgia" pitchFamily="18" charset="0"/>
                <a:cs typeface="Arial" pitchFamily="34" charset="0"/>
              </a:rPr>
              <a:t>αναλαμβάνονται κυρίως από τον ΟΤΑ.</a:t>
            </a:r>
          </a:p>
          <a:p>
            <a:pPr lvl="1"/>
            <a:r>
              <a:rPr lang="el-GR" sz="1600" i="1" dirty="0" smtClean="0">
                <a:solidFill>
                  <a:schemeClr val="tx1"/>
                </a:solidFill>
                <a:latin typeface="Georgia" pitchFamily="18" charset="0"/>
                <a:cs typeface="Arial" pitchFamily="34" charset="0"/>
              </a:rPr>
              <a:t>Τεχνολογικοί</a:t>
            </a:r>
          </a:p>
          <a:p>
            <a:pPr lvl="1"/>
            <a:r>
              <a:rPr lang="el-GR" sz="1600" i="1" dirty="0" smtClean="0">
                <a:solidFill>
                  <a:schemeClr val="tx1"/>
                </a:solidFill>
                <a:latin typeface="Georgia" pitchFamily="18" charset="0"/>
                <a:cs typeface="Arial" pitchFamily="34" charset="0"/>
              </a:rPr>
              <a:t>Λειτουργίας - απόδοσης κλπ</a:t>
            </a:r>
          </a:p>
          <a:p>
            <a:pPr lvl="1"/>
            <a:endParaRPr lang="el-GR" sz="1600" i="1" dirty="0" smtClean="0">
              <a:solidFill>
                <a:schemeClr val="tx1"/>
              </a:solidFill>
              <a:latin typeface="Georgia" pitchFamily="18" charset="0"/>
              <a:cs typeface="Arial" pitchFamily="34" charset="0"/>
            </a:endParaRPr>
          </a:p>
          <a:p>
            <a:r>
              <a:rPr lang="el-GR" sz="1800" dirty="0">
                <a:latin typeface="Georgia" pitchFamily="18" charset="0"/>
                <a:cs typeface="Arial" pitchFamily="34" charset="0"/>
              </a:rPr>
              <a:t>Περιορισμένοι πόροι που δεν επαρκούν να καλύψουν το σύνολο των αναγκών των ΟΤΑ</a:t>
            </a:r>
            <a:r>
              <a:rPr lang="el-GR" sz="1800" dirty="0" smtClean="0">
                <a:latin typeface="Georgia" pitchFamily="18" charset="0"/>
                <a:cs typeface="Arial" pitchFamily="34" charset="0"/>
              </a:rPr>
              <a:t>.</a:t>
            </a:r>
          </a:p>
          <a:p>
            <a:r>
              <a:rPr lang="el-GR" sz="1800" dirty="0" smtClean="0">
                <a:latin typeface="Georgia" pitchFamily="18" charset="0"/>
                <a:cs typeface="Arial" pitchFamily="34" charset="0"/>
              </a:rPr>
              <a:t>Επαναξιολόγηση δομών των ΟΤΑ για δυνατότητα αξιοποίησης πόρων από το νέο ΕΣΠΑ 2014-2020. </a:t>
            </a:r>
            <a:endParaRPr lang="el-GR" sz="1800" dirty="0">
              <a:latin typeface="Georgia" pitchFamily="18" charset="0"/>
              <a:cs typeface="Arial" pitchFamily="34" charset="0"/>
            </a:endParaRPr>
          </a:p>
          <a:p>
            <a:pPr marL="0" indent="0">
              <a:buNone/>
            </a:pPr>
            <a:endParaRPr lang="el-GR" sz="1800" dirty="0">
              <a:latin typeface="Calibri" panose="020F0502020204030204" pitchFamily="34" charset="0"/>
            </a:endParaRPr>
          </a:p>
        </p:txBody>
      </p:sp>
    </p:spTree>
    <p:extLst>
      <p:ext uri="{BB962C8B-B14F-4D97-AF65-F5344CB8AC3E}">
        <p14:creationId xmlns:p14="http://schemas.microsoft.com/office/powerpoint/2010/main" xmlns="" val="4892125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188640"/>
            <a:ext cx="8712968" cy="720080"/>
          </a:xfrm>
        </p:spPr>
        <p:txBody>
          <a:bodyPr vert="horz" anchor="b">
            <a:noAutofit/>
          </a:bodyPr>
          <a:lstStyle/>
          <a:p>
            <a:pPr lvl="0"/>
            <a:r>
              <a:rPr lang="el-GR" sz="2800" b="1" dirty="0" smtClean="0"/>
              <a:t>Δανεισμός </a:t>
            </a:r>
            <a:r>
              <a:rPr lang="el-GR" sz="2800" b="1" dirty="0"/>
              <a:t>ΟΤΑ από Τ. Π. &amp; Δανείων</a:t>
            </a:r>
            <a:r>
              <a:rPr lang="en-US" sz="2800" b="1" dirty="0"/>
              <a:t> </a:t>
            </a:r>
            <a:r>
              <a:rPr lang="el-GR" sz="2800" b="1" dirty="0"/>
              <a:t>(</a:t>
            </a:r>
            <a:r>
              <a:rPr lang="el-GR" sz="2800" b="1" dirty="0" smtClean="0"/>
              <a:t>1/7)</a:t>
            </a:r>
            <a:endParaRPr lang="el-GR" sz="2800" b="1" dirty="0"/>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12</a:t>
            </a:r>
            <a:endParaRPr lang="el-GR" dirty="0">
              <a:latin typeface="Calibri" panose="020F0502020204030204" pitchFamily="34" charset="0"/>
            </a:endParaRPr>
          </a:p>
        </p:txBody>
      </p:sp>
      <p:sp>
        <p:nvSpPr>
          <p:cNvPr id="8" name="5 - Θέση περιεχομένου"/>
          <p:cNvSpPr>
            <a:spLocks noGrp="1"/>
          </p:cNvSpPr>
          <p:nvPr>
            <p:ph sz="quarter" idx="1"/>
          </p:nvPr>
        </p:nvSpPr>
        <p:spPr>
          <a:xfrm>
            <a:off x="179512" y="1556792"/>
            <a:ext cx="8784976" cy="4824536"/>
          </a:xfrm>
        </p:spPr>
        <p:txBody>
          <a:bodyPr>
            <a:noAutofit/>
          </a:bodyPr>
          <a:lstStyle/>
          <a:p>
            <a:pPr marL="0" indent="0">
              <a:lnSpc>
                <a:spcPts val="2500"/>
              </a:lnSpc>
              <a:spcBef>
                <a:spcPts val="0"/>
              </a:spcBef>
              <a:buNone/>
            </a:pPr>
            <a:r>
              <a:rPr lang="el-GR" sz="2000" b="1" dirty="0" smtClean="0">
                <a:solidFill>
                  <a:srgbClr val="4E7DA0"/>
                </a:solidFill>
                <a:latin typeface="Georgia" pitchFamily="18" charset="0"/>
                <a:cs typeface="Arial" pitchFamily="34" charset="0"/>
              </a:rPr>
              <a:t>Δάνεια σε ΟΤΑ </a:t>
            </a:r>
            <a:r>
              <a:rPr lang="el-GR" sz="2000" b="1" dirty="0" smtClean="0">
                <a:solidFill>
                  <a:schemeClr val="tx2">
                    <a:lumMod val="50000"/>
                  </a:schemeClr>
                </a:solidFill>
                <a:latin typeface="Georgia" pitchFamily="18" charset="0"/>
                <a:cs typeface="Arial" pitchFamily="34" charset="0"/>
              </a:rPr>
              <a:t>για χρηματοδότηση έργων τους από πόρους της Ευρωπαϊκής Τράπεζας Επενδύσεων (</a:t>
            </a:r>
            <a:r>
              <a:rPr lang="el-GR" sz="2000" b="1" dirty="0" err="1" smtClean="0">
                <a:solidFill>
                  <a:schemeClr val="tx2">
                    <a:lumMod val="50000"/>
                  </a:schemeClr>
                </a:solidFill>
                <a:latin typeface="Georgia" pitchFamily="18" charset="0"/>
                <a:cs typeface="Arial" pitchFamily="34" charset="0"/>
              </a:rPr>
              <a:t>ΕΤΕπ</a:t>
            </a:r>
            <a:r>
              <a:rPr lang="el-GR" sz="2000" b="1" dirty="0" smtClean="0">
                <a:solidFill>
                  <a:schemeClr val="tx2">
                    <a:lumMod val="50000"/>
                  </a:schemeClr>
                </a:solidFill>
                <a:latin typeface="Georgia" pitchFamily="18" charset="0"/>
                <a:cs typeface="Arial" pitchFamily="34" charset="0"/>
              </a:rPr>
              <a:t>) και του Τ.Π. &amp; Δανείων</a:t>
            </a:r>
          </a:p>
          <a:p>
            <a:pPr marL="0" indent="0">
              <a:lnSpc>
                <a:spcPts val="2500"/>
              </a:lnSpc>
              <a:spcBef>
                <a:spcPts val="0"/>
              </a:spcBef>
              <a:buNone/>
            </a:pPr>
            <a:endParaRPr lang="el-GR" sz="2000" b="1" dirty="0" smtClean="0">
              <a:solidFill>
                <a:schemeClr val="tx2">
                  <a:lumMod val="50000"/>
                </a:schemeClr>
              </a:solidFill>
              <a:latin typeface="Georgia" pitchFamily="18" charset="0"/>
              <a:cs typeface="Arial" pitchFamily="34" charset="0"/>
            </a:endParaRPr>
          </a:p>
          <a:p>
            <a:pPr algn="just">
              <a:lnSpc>
                <a:spcPct val="150000"/>
              </a:lnSpc>
              <a:spcBef>
                <a:spcPts val="0"/>
              </a:spcBef>
              <a:buFont typeface="Wingdings" panose="05000000000000000000" pitchFamily="2" charset="2"/>
              <a:buChar char="q"/>
            </a:pPr>
            <a:r>
              <a:rPr lang="el-GR" sz="2000" dirty="0" smtClean="0">
                <a:solidFill>
                  <a:schemeClr val="tx2">
                    <a:lumMod val="50000"/>
                  </a:schemeClr>
                </a:solidFill>
                <a:latin typeface="Georgia" pitchFamily="18" charset="0"/>
                <a:cs typeface="Arial" pitchFamily="34" charset="0"/>
              </a:rPr>
              <a:t>Διαθέσιμα κεφάλαια συνολικού ύψους 200 εκ</a:t>
            </a:r>
            <a:r>
              <a:rPr lang="en-US" sz="2000" dirty="0" smtClean="0">
                <a:solidFill>
                  <a:schemeClr val="tx2">
                    <a:lumMod val="50000"/>
                  </a:schemeClr>
                </a:solidFill>
                <a:latin typeface="Georgia" pitchFamily="18" charset="0"/>
                <a:cs typeface="Arial" pitchFamily="34" charset="0"/>
              </a:rPr>
              <a:t>.</a:t>
            </a:r>
            <a:r>
              <a:rPr lang="el-GR" sz="2000" dirty="0" smtClean="0">
                <a:solidFill>
                  <a:schemeClr val="tx2">
                    <a:lumMod val="50000"/>
                  </a:schemeClr>
                </a:solidFill>
                <a:latin typeface="Georgia" pitchFamily="18" charset="0"/>
                <a:cs typeface="Arial" pitchFamily="34" charset="0"/>
              </a:rPr>
              <a:t> €</a:t>
            </a:r>
          </a:p>
          <a:p>
            <a:pPr algn="just">
              <a:lnSpc>
                <a:spcPct val="150000"/>
              </a:lnSpc>
              <a:spcBef>
                <a:spcPts val="0"/>
              </a:spcBef>
              <a:buFont typeface="Wingdings" panose="05000000000000000000" pitchFamily="2" charset="2"/>
              <a:buChar char="q"/>
            </a:pPr>
            <a:r>
              <a:rPr lang="el-GR" sz="2000" dirty="0" smtClean="0">
                <a:solidFill>
                  <a:schemeClr val="tx2">
                    <a:lumMod val="50000"/>
                  </a:schemeClr>
                </a:solidFill>
                <a:latin typeface="Georgia" pitchFamily="18" charset="0"/>
                <a:cs typeface="Arial" pitchFamily="34" charset="0"/>
              </a:rPr>
              <a:t>Επιλέξιμα το σύνολο των έργων ενεργειακής αποδοτικότητας</a:t>
            </a:r>
          </a:p>
          <a:p>
            <a:pPr algn="just">
              <a:lnSpc>
                <a:spcPct val="150000"/>
              </a:lnSpc>
              <a:spcBef>
                <a:spcPts val="0"/>
              </a:spcBef>
              <a:buFont typeface="Wingdings" panose="05000000000000000000" pitchFamily="2" charset="2"/>
              <a:buChar char="q"/>
            </a:pPr>
            <a:r>
              <a:rPr lang="el-GR" sz="2000" dirty="0" smtClean="0">
                <a:solidFill>
                  <a:schemeClr val="tx2">
                    <a:lumMod val="50000"/>
                  </a:schemeClr>
                </a:solidFill>
                <a:latin typeface="Georgia" pitchFamily="18" charset="0"/>
                <a:cs typeface="Arial" pitchFamily="34" charset="0"/>
              </a:rPr>
              <a:t>Χρηματοδότηση έως και 100% του προϋπολογισμού</a:t>
            </a:r>
          </a:p>
          <a:p>
            <a:pPr algn="just">
              <a:lnSpc>
                <a:spcPct val="150000"/>
              </a:lnSpc>
              <a:spcBef>
                <a:spcPts val="0"/>
              </a:spcBef>
              <a:buFont typeface="Wingdings" panose="05000000000000000000" pitchFamily="2" charset="2"/>
              <a:buChar char="q"/>
            </a:pPr>
            <a:r>
              <a:rPr lang="el-GR" sz="2000" dirty="0">
                <a:solidFill>
                  <a:schemeClr val="tx2">
                    <a:lumMod val="50000"/>
                  </a:schemeClr>
                </a:solidFill>
                <a:latin typeface="Georgia" pitchFamily="18" charset="0"/>
                <a:cs typeface="Arial" pitchFamily="34" charset="0"/>
              </a:rPr>
              <a:t>Δ</a:t>
            </a:r>
            <a:r>
              <a:rPr lang="el-GR" sz="2000" dirty="0" smtClean="0">
                <a:solidFill>
                  <a:schemeClr val="tx2">
                    <a:lumMod val="50000"/>
                  </a:schemeClr>
                </a:solidFill>
                <a:latin typeface="Georgia" pitchFamily="18" charset="0"/>
                <a:cs typeface="Arial" pitchFamily="34" charset="0"/>
              </a:rPr>
              <a:t>ιάρκεια αποπληρωμής δανείου (έως 25 έτη)</a:t>
            </a:r>
          </a:p>
          <a:p>
            <a:pPr algn="just">
              <a:lnSpc>
                <a:spcPct val="150000"/>
              </a:lnSpc>
              <a:spcBef>
                <a:spcPts val="0"/>
              </a:spcBef>
              <a:buFont typeface="Wingdings" panose="05000000000000000000" pitchFamily="2" charset="2"/>
              <a:buChar char="q"/>
            </a:pPr>
            <a:r>
              <a:rPr lang="el-GR" sz="2000" dirty="0" smtClean="0">
                <a:solidFill>
                  <a:schemeClr val="tx2">
                    <a:lumMod val="50000"/>
                  </a:schemeClr>
                </a:solidFill>
                <a:latin typeface="Georgia" pitchFamily="18" charset="0"/>
                <a:cs typeface="Arial" pitchFamily="34" charset="0"/>
              </a:rPr>
              <a:t>Δυνατότητα χορήγησης περιόδου χάριτος (έως 3 έτη)</a:t>
            </a:r>
          </a:p>
          <a:p>
            <a:pPr algn="just">
              <a:spcBef>
                <a:spcPts val="0"/>
              </a:spcBef>
              <a:buFont typeface="Wingdings" panose="05000000000000000000" pitchFamily="2" charset="2"/>
              <a:buChar char="q"/>
            </a:pPr>
            <a:r>
              <a:rPr lang="el-GR" sz="2000" dirty="0" smtClean="0">
                <a:solidFill>
                  <a:schemeClr val="tx2">
                    <a:lumMod val="50000"/>
                  </a:schemeClr>
                </a:solidFill>
                <a:latin typeface="Georgia" pitchFamily="18" charset="0"/>
                <a:cs typeface="Arial" pitchFamily="34" charset="0"/>
              </a:rPr>
              <a:t>Δυνατότητα επιλογής επιτοκίου (σταθερό επιτόκιο με ή χωρίς </a:t>
            </a:r>
            <a:r>
              <a:rPr lang="el-GR" sz="2000" dirty="0">
                <a:solidFill>
                  <a:schemeClr val="tx2">
                    <a:lumMod val="50000"/>
                  </a:schemeClr>
                </a:solidFill>
                <a:latin typeface="Georgia" pitchFamily="18" charset="0"/>
                <a:cs typeface="Arial" pitchFamily="34" charset="0"/>
              </a:rPr>
              <a:t>περίοδο </a:t>
            </a:r>
            <a:r>
              <a:rPr lang="el-GR" sz="2000" dirty="0" smtClean="0">
                <a:solidFill>
                  <a:schemeClr val="tx2">
                    <a:lumMod val="50000"/>
                  </a:schemeClr>
                </a:solidFill>
                <a:latin typeface="Georgia" pitchFamily="18" charset="0"/>
                <a:cs typeface="Arial" pitchFamily="34" charset="0"/>
              </a:rPr>
              <a:t>χάριτος</a:t>
            </a:r>
            <a:r>
              <a:rPr lang="el-GR" sz="2000" dirty="0">
                <a:solidFill>
                  <a:schemeClr val="tx2">
                    <a:lumMod val="50000"/>
                  </a:schemeClr>
                </a:solidFill>
                <a:latin typeface="Georgia" pitchFamily="18" charset="0"/>
                <a:cs typeface="Arial" pitchFamily="34" charset="0"/>
              </a:rPr>
              <a:t>, </a:t>
            </a:r>
            <a:r>
              <a:rPr lang="el-GR" sz="2000" dirty="0" smtClean="0">
                <a:solidFill>
                  <a:schemeClr val="tx2">
                    <a:lumMod val="50000"/>
                  </a:schemeClr>
                </a:solidFill>
                <a:latin typeface="Georgia" pitchFamily="18" charset="0"/>
                <a:cs typeface="Arial" pitchFamily="34" charset="0"/>
              </a:rPr>
              <a:t>κυμαινόμενο επιτόκιο με ή χωρίς περίοδο χάριτος)</a:t>
            </a:r>
          </a:p>
          <a:p>
            <a:pPr marL="0" indent="0" algn="just">
              <a:lnSpc>
                <a:spcPts val="2500"/>
              </a:lnSpc>
              <a:spcBef>
                <a:spcPts val="0"/>
              </a:spcBef>
              <a:buNone/>
            </a:pPr>
            <a:endParaRPr lang="el-GR" sz="2400" dirty="0" smtClean="0">
              <a:solidFill>
                <a:schemeClr val="tx2">
                  <a:lumMod val="50000"/>
                </a:schemeClr>
              </a:solidFill>
              <a:latin typeface="Calibri" panose="020F0502020204030204" pitchFamily="34" charset="0"/>
              <a:cs typeface="Arial" pitchFamily="34" charset="0"/>
            </a:endParaRPr>
          </a:p>
        </p:txBody>
      </p:sp>
      <p:sp>
        <p:nvSpPr>
          <p:cNvPr id="9"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Tree>
    <p:extLst>
      <p:ext uri="{BB962C8B-B14F-4D97-AF65-F5344CB8AC3E}">
        <p14:creationId xmlns:p14="http://schemas.microsoft.com/office/powerpoint/2010/main" xmlns="" val="20409786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60648"/>
            <a:ext cx="8784976" cy="720080"/>
          </a:xfrm>
        </p:spPr>
        <p:txBody>
          <a:bodyPr vert="horz" anchor="b">
            <a:noAutofit/>
          </a:bodyPr>
          <a:lstStyle/>
          <a:p>
            <a:pPr lvl="0"/>
            <a:r>
              <a:rPr lang="el-GR" sz="2800" b="1" dirty="0" smtClean="0">
                <a:latin typeface="Georgia" pitchFamily="18" charset="0"/>
                <a:cs typeface="Arial" pitchFamily="34" charset="0"/>
              </a:rPr>
              <a:t>Δανεισμός </a:t>
            </a:r>
            <a:r>
              <a:rPr lang="el-GR" sz="2800" b="1" dirty="0">
                <a:latin typeface="Georgia" pitchFamily="18" charset="0"/>
                <a:cs typeface="Arial" pitchFamily="34" charset="0"/>
              </a:rPr>
              <a:t>ΟΤΑ από Τ. Π. &amp; Δανείων</a:t>
            </a:r>
            <a:r>
              <a:rPr lang="en-US" sz="2800" b="1" dirty="0">
                <a:latin typeface="Georgia" pitchFamily="18" charset="0"/>
                <a:cs typeface="Arial" pitchFamily="34" charset="0"/>
              </a:rPr>
              <a:t> </a:t>
            </a:r>
            <a:r>
              <a:rPr lang="el-GR" sz="2800" b="1" dirty="0" smtClean="0">
                <a:latin typeface="Georgia" pitchFamily="18" charset="0"/>
                <a:cs typeface="Arial" pitchFamily="34" charset="0"/>
              </a:rPr>
              <a:t>(</a:t>
            </a:r>
            <a:r>
              <a:rPr lang="el-GR" sz="2800" b="1" dirty="0" smtClean="0">
                <a:latin typeface="Georgia" pitchFamily="18" charset="0"/>
                <a:cs typeface="Arial" pitchFamily="34" charset="0"/>
              </a:rPr>
              <a:t>2/7)</a:t>
            </a:r>
            <a:endParaRPr lang="el-GR" sz="2800" b="1" dirty="0">
              <a:solidFill>
                <a:schemeClr val="accent4">
                  <a:lumMod val="75000"/>
                </a:schemeClr>
              </a:solidFill>
              <a:latin typeface="Georgia" pitchFamily="18" charset="0"/>
              <a:cs typeface="Arial" pitchFamily="34" charset="0"/>
            </a:endParaRPr>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13</a:t>
            </a:r>
            <a:endParaRPr lang="el-GR" dirty="0">
              <a:latin typeface="Calibri" panose="020F0502020204030204" pitchFamily="34" charset="0"/>
            </a:endParaRPr>
          </a:p>
        </p:txBody>
      </p:sp>
      <p:sp>
        <p:nvSpPr>
          <p:cNvPr id="8" name="5 - Θέση περιεχομένου"/>
          <p:cNvSpPr>
            <a:spLocks noGrp="1"/>
          </p:cNvSpPr>
          <p:nvPr>
            <p:ph sz="quarter" idx="1"/>
          </p:nvPr>
        </p:nvSpPr>
        <p:spPr>
          <a:xfrm>
            <a:off x="179512" y="1556792"/>
            <a:ext cx="8784976" cy="4824536"/>
          </a:xfrm>
        </p:spPr>
        <p:txBody>
          <a:bodyPr>
            <a:noAutofit/>
          </a:bodyPr>
          <a:lstStyle/>
          <a:p>
            <a:pPr marL="0" lvl="0" indent="0">
              <a:lnSpc>
                <a:spcPts val="2500"/>
              </a:lnSpc>
              <a:spcBef>
                <a:spcPts val="0"/>
              </a:spcBef>
              <a:buNone/>
            </a:pPr>
            <a:r>
              <a:rPr lang="el-GR" sz="2000" b="1" dirty="0">
                <a:solidFill>
                  <a:schemeClr val="tx2">
                    <a:lumMod val="75000"/>
                  </a:schemeClr>
                </a:solidFill>
                <a:latin typeface="Georgia" pitchFamily="18" charset="0"/>
                <a:cs typeface="Arial" pitchFamily="34" charset="0"/>
              </a:rPr>
              <a:t>Όροι – Προϋποθέσεις </a:t>
            </a:r>
            <a:r>
              <a:rPr lang="el-GR" sz="2000" b="1" dirty="0" smtClean="0">
                <a:solidFill>
                  <a:schemeClr val="tx2">
                    <a:lumMod val="75000"/>
                  </a:schemeClr>
                </a:solidFill>
                <a:latin typeface="Georgia" pitchFamily="18" charset="0"/>
                <a:cs typeface="Arial" pitchFamily="34" charset="0"/>
              </a:rPr>
              <a:t>Χρηματοδότησης</a:t>
            </a:r>
            <a:endParaRPr lang="el-GR" sz="2000" b="1" dirty="0" smtClean="0">
              <a:solidFill>
                <a:srgbClr val="0070C0"/>
              </a:solidFill>
              <a:latin typeface="Georgia" pitchFamily="18" charset="0"/>
              <a:cs typeface="Arial" pitchFamily="34" charset="0"/>
            </a:endParaRPr>
          </a:p>
          <a:p>
            <a:pPr lvl="0" algn="just">
              <a:lnSpc>
                <a:spcPts val="2500"/>
              </a:lnSpc>
              <a:spcBef>
                <a:spcPts val="0"/>
              </a:spcBef>
            </a:pPr>
            <a:endParaRPr lang="el-GR" sz="2000" b="1" dirty="0">
              <a:solidFill>
                <a:srgbClr val="0070C0"/>
              </a:solidFill>
              <a:latin typeface="Georgia" pitchFamily="18" charset="0"/>
              <a:cs typeface="Arial" pitchFamily="34" charset="0"/>
            </a:endParaRPr>
          </a:p>
          <a:p>
            <a:pPr lvl="0" algn="just">
              <a:lnSpc>
                <a:spcPts val="2500"/>
              </a:lnSpc>
              <a:spcBef>
                <a:spcPts val="0"/>
              </a:spcBef>
            </a:pPr>
            <a:r>
              <a:rPr lang="el-GR" sz="2000" b="1" dirty="0" smtClean="0">
                <a:solidFill>
                  <a:srgbClr val="0070C0"/>
                </a:solidFill>
                <a:latin typeface="Georgia" pitchFamily="18" charset="0"/>
                <a:cs typeface="Arial" pitchFamily="34" charset="0"/>
              </a:rPr>
              <a:t>Να δύναται ο ΟΤΑ </a:t>
            </a:r>
            <a:r>
              <a:rPr lang="el-GR" sz="2000" b="1" dirty="0">
                <a:solidFill>
                  <a:srgbClr val="0070C0"/>
                </a:solidFill>
                <a:latin typeface="Georgia" pitchFamily="18" charset="0"/>
                <a:cs typeface="Arial" pitchFamily="34" charset="0"/>
              </a:rPr>
              <a:t>να </a:t>
            </a:r>
            <a:r>
              <a:rPr lang="el-GR" sz="2000" b="1" dirty="0" smtClean="0">
                <a:solidFill>
                  <a:srgbClr val="0070C0"/>
                </a:solidFill>
                <a:latin typeface="Georgia" pitchFamily="18" charset="0"/>
                <a:cs typeface="Arial" pitchFamily="34" charset="0"/>
              </a:rPr>
              <a:t>δανειστεί (</a:t>
            </a:r>
            <a:r>
              <a:rPr lang="el-GR" sz="2000" b="1" dirty="0">
                <a:solidFill>
                  <a:srgbClr val="0070C0"/>
                </a:solidFill>
                <a:latin typeface="Georgia" pitchFamily="18" charset="0"/>
                <a:cs typeface="Arial" pitchFamily="34" charset="0"/>
              </a:rPr>
              <a:t>άρθρο 264 </a:t>
            </a:r>
            <a:r>
              <a:rPr lang="el-GR" sz="2000" b="1" dirty="0" smtClean="0">
                <a:solidFill>
                  <a:srgbClr val="0070C0"/>
                </a:solidFill>
                <a:latin typeface="Georgia" pitchFamily="18" charset="0"/>
                <a:cs typeface="Arial" pitchFamily="34" charset="0"/>
              </a:rPr>
              <a:t>του </a:t>
            </a:r>
            <a:r>
              <a:rPr lang="el-GR" sz="2000" b="1" dirty="0">
                <a:solidFill>
                  <a:srgbClr val="0070C0"/>
                </a:solidFill>
                <a:latin typeface="Georgia" pitchFamily="18" charset="0"/>
                <a:cs typeface="Arial" pitchFamily="34" charset="0"/>
              </a:rPr>
              <a:t>Ν.3852/2010</a:t>
            </a:r>
            <a:r>
              <a:rPr lang="el-GR" sz="2000" b="1" dirty="0" smtClean="0">
                <a:solidFill>
                  <a:srgbClr val="0070C0"/>
                </a:solidFill>
                <a:latin typeface="Georgia" pitchFamily="18" charset="0"/>
                <a:cs typeface="Arial" pitchFamily="34" charset="0"/>
              </a:rPr>
              <a:t>).</a:t>
            </a:r>
          </a:p>
          <a:p>
            <a:pPr lvl="1" algn="just">
              <a:lnSpc>
                <a:spcPts val="2500"/>
              </a:lnSpc>
              <a:spcBef>
                <a:spcPts val="0"/>
              </a:spcBef>
            </a:pPr>
            <a:r>
              <a:rPr lang="el-GR" sz="2000" dirty="0">
                <a:solidFill>
                  <a:schemeClr val="tx2">
                    <a:lumMod val="50000"/>
                  </a:schemeClr>
                </a:solidFill>
                <a:latin typeface="Georgia" pitchFamily="18" charset="0"/>
                <a:cs typeface="Arial" pitchFamily="34" charset="0"/>
              </a:rPr>
              <a:t>το ετήσιο κόστος εξυπηρέτησης της δημόσιας πίστης κάθε δήμου ή περιφέρειας δεν υπερβαίνει το 20% των ετήσιων τακτικών του εσόδων.</a:t>
            </a:r>
          </a:p>
          <a:p>
            <a:pPr lvl="1" algn="just">
              <a:lnSpc>
                <a:spcPts val="2500"/>
              </a:lnSpc>
              <a:spcBef>
                <a:spcPts val="0"/>
              </a:spcBef>
            </a:pPr>
            <a:r>
              <a:rPr lang="el-GR" sz="2000" dirty="0" smtClean="0">
                <a:solidFill>
                  <a:schemeClr val="tx2">
                    <a:lumMod val="50000"/>
                  </a:schemeClr>
                </a:solidFill>
                <a:latin typeface="Georgia" pitchFamily="18" charset="0"/>
                <a:cs typeface="Arial" pitchFamily="34" charset="0"/>
              </a:rPr>
              <a:t>το </a:t>
            </a:r>
            <a:r>
              <a:rPr lang="el-GR" sz="2000" dirty="0">
                <a:solidFill>
                  <a:schemeClr val="tx2">
                    <a:lumMod val="50000"/>
                  </a:schemeClr>
                </a:solidFill>
                <a:latin typeface="Georgia" pitchFamily="18" charset="0"/>
                <a:cs typeface="Arial" pitchFamily="34" charset="0"/>
              </a:rPr>
              <a:t>συνολικό χρέος του δήμου και της περιφέρειας που προβαίνει σε δανεισμό δεν </a:t>
            </a:r>
            <a:r>
              <a:rPr lang="el-GR" sz="2000" dirty="0" smtClean="0">
                <a:solidFill>
                  <a:schemeClr val="tx2">
                    <a:lumMod val="50000"/>
                  </a:schemeClr>
                </a:solidFill>
                <a:latin typeface="Georgia" pitchFamily="18" charset="0"/>
                <a:cs typeface="Arial" pitchFamily="34" charset="0"/>
              </a:rPr>
              <a:t>υπερβαίνει </a:t>
            </a:r>
            <a:r>
              <a:rPr lang="el-GR" sz="2000" dirty="0">
                <a:solidFill>
                  <a:schemeClr val="tx2">
                    <a:lumMod val="50000"/>
                  </a:schemeClr>
                </a:solidFill>
                <a:latin typeface="Georgia" pitchFamily="18" charset="0"/>
                <a:cs typeface="Arial" pitchFamily="34" charset="0"/>
              </a:rPr>
              <a:t>το 60% των </a:t>
            </a:r>
            <a:r>
              <a:rPr lang="el-GR" sz="2000" b="1" dirty="0">
                <a:solidFill>
                  <a:schemeClr val="tx2">
                    <a:lumMod val="50000"/>
                  </a:schemeClr>
                </a:solidFill>
                <a:latin typeface="Georgia" pitchFamily="18" charset="0"/>
                <a:cs typeface="Arial" pitchFamily="34" charset="0"/>
              </a:rPr>
              <a:t>συνολικών εσόδων </a:t>
            </a:r>
            <a:r>
              <a:rPr lang="el-GR" sz="2000" dirty="0">
                <a:solidFill>
                  <a:schemeClr val="tx2">
                    <a:lumMod val="50000"/>
                  </a:schemeClr>
                </a:solidFill>
                <a:latin typeface="Georgia" pitchFamily="18" charset="0"/>
                <a:cs typeface="Arial" pitchFamily="34" charset="0"/>
              </a:rPr>
              <a:t>του</a:t>
            </a:r>
            <a:r>
              <a:rPr lang="el-GR" sz="2000" dirty="0" smtClean="0">
                <a:solidFill>
                  <a:schemeClr val="tx2">
                    <a:lumMod val="50000"/>
                  </a:schemeClr>
                </a:solidFill>
                <a:latin typeface="Georgia" pitchFamily="18" charset="0"/>
                <a:cs typeface="Arial" pitchFamily="34" charset="0"/>
              </a:rPr>
              <a:t>.</a:t>
            </a:r>
            <a:endParaRPr lang="en-US" sz="2000" dirty="0" smtClean="0">
              <a:solidFill>
                <a:schemeClr val="tx2">
                  <a:lumMod val="50000"/>
                </a:schemeClr>
              </a:solidFill>
              <a:latin typeface="Georgia" pitchFamily="18" charset="0"/>
              <a:cs typeface="Arial" pitchFamily="34" charset="0"/>
            </a:endParaRPr>
          </a:p>
          <a:p>
            <a:pPr lvl="1" algn="just">
              <a:lnSpc>
                <a:spcPts val="2500"/>
              </a:lnSpc>
              <a:spcBef>
                <a:spcPts val="0"/>
              </a:spcBef>
            </a:pPr>
            <a:endParaRPr lang="el-GR" sz="2000" dirty="0" smtClean="0">
              <a:solidFill>
                <a:schemeClr val="tx2">
                  <a:lumMod val="50000"/>
                </a:schemeClr>
              </a:solidFill>
              <a:latin typeface="Georgia" pitchFamily="18" charset="0"/>
              <a:cs typeface="Arial" pitchFamily="34" charset="0"/>
            </a:endParaRPr>
          </a:p>
          <a:p>
            <a:pPr algn="just">
              <a:lnSpc>
                <a:spcPts val="2500"/>
              </a:lnSpc>
              <a:spcBef>
                <a:spcPts val="0"/>
              </a:spcBef>
            </a:pPr>
            <a:r>
              <a:rPr lang="el-GR" sz="2000" b="1" dirty="0" smtClean="0">
                <a:solidFill>
                  <a:srgbClr val="0070C0"/>
                </a:solidFill>
                <a:latin typeface="Georgia" pitchFamily="18" charset="0"/>
                <a:cs typeface="Arial" pitchFamily="34" charset="0"/>
              </a:rPr>
              <a:t>Για τη σύναψη του δανείου το έργο να είναι ώριμο και έτοιμο προς δημοπράτηση</a:t>
            </a:r>
            <a:r>
              <a:rPr lang="en-US" sz="2000" b="1" dirty="0" smtClean="0">
                <a:solidFill>
                  <a:srgbClr val="0070C0"/>
                </a:solidFill>
                <a:latin typeface="Georgia" pitchFamily="18" charset="0"/>
                <a:cs typeface="Arial" pitchFamily="34" charset="0"/>
              </a:rPr>
              <a:t>.</a:t>
            </a:r>
            <a:endParaRPr lang="el-GR" sz="2000" b="1" dirty="0">
              <a:solidFill>
                <a:srgbClr val="0070C0"/>
              </a:solidFill>
              <a:latin typeface="Georgia" pitchFamily="18" charset="0"/>
              <a:cs typeface="Arial" pitchFamily="34" charset="0"/>
            </a:endParaRPr>
          </a:p>
        </p:txBody>
      </p:sp>
      <p:sp>
        <p:nvSpPr>
          <p:cNvPr id="9"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Tree>
    <p:extLst>
      <p:ext uri="{BB962C8B-B14F-4D97-AF65-F5344CB8AC3E}">
        <p14:creationId xmlns:p14="http://schemas.microsoft.com/office/powerpoint/2010/main" xmlns="" val="10721174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188640"/>
            <a:ext cx="8534400" cy="864096"/>
          </a:xfrm>
        </p:spPr>
        <p:txBody>
          <a:bodyPr>
            <a:noAutofit/>
          </a:bodyPr>
          <a:lstStyle/>
          <a:p>
            <a:r>
              <a:rPr lang="el-GR" sz="2800" b="1" dirty="0" smtClean="0">
                <a:cs typeface="Arial" pitchFamily="34" charset="0"/>
              </a:rPr>
              <a:t>Δανεισμός ΟΤΑ από Τ. Π. &amp; Δανείων (</a:t>
            </a:r>
            <a:r>
              <a:rPr lang="el-GR" sz="2800" b="1" dirty="0" smtClean="0">
                <a:cs typeface="Arial" pitchFamily="34" charset="0"/>
              </a:rPr>
              <a:t>3/7)</a:t>
            </a:r>
            <a:r>
              <a:rPr lang="en-US" sz="2800" b="1" dirty="0" smtClean="0">
                <a:cs typeface="Arial" pitchFamily="34" charset="0"/>
              </a:rPr>
              <a:t/>
            </a:r>
            <a:br>
              <a:rPr lang="en-US" sz="2800" b="1" dirty="0" smtClean="0">
                <a:cs typeface="Arial" pitchFamily="34" charset="0"/>
              </a:rPr>
            </a:br>
            <a:r>
              <a:rPr lang="el-GR" sz="2800" b="1" dirty="0" smtClean="0">
                <a:cs typeface="Arial" pitchFamily="34" charset="0"/>
              </a:rPr>
              <a:t>Σενάρια </a:t>
            </a:r>
            <a:r>
              <a:rPr lang="el-GR" sz="2800" b="1" dirty="0" smtClean="0">
                <a:cs typeface="Arial" pitchFamily="34" charset="0"/>
              </a:rPr>
              <a:t>τοκοχρεολυτικής </a:t>
            </a:r>
            <a:r>
              <a:rPr lang="el-GR" sz="2800" b="1" dirty="0" smtClean="0">
                <a:cs typeface="Arial" pitchFamily="34" charset="0"/>
              </a:rPr>
              <a:t>δόσης δανείου</a:t>
            </a:r>
            <a:endParaRPr lang="el-GR" sz="2800"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14</a:t>
            </a:fld>
            <a:endParaRPr lang="el-GR"/>
          </a:p>
        </p:txBody>
      </p:sp>
      <p:sp>
        <p:nvSpPr>
          <p:cNvPr id="4" name="3 - Θέση περιεχομένου"/>
          <p:cNvSpPr>
            <a:spLocks noGrp="1"/>
          </p:cNvSpPr>
          <p:nvPr>
            <p:ph sz="quarter" idx="1"/>
          </p:nvPr>
        </p:nvSpPr>
        <p:spPr>
          <a:xfrm>
            <a:off x="301752" y="1527048"/>
            <a:ext cx="8503920" cy="4710264"/>
          </a:xfrm>
        </p:spPr>
        <p:txBody>
          <a:bodyPr>
            <a:normAutofit/>
          </a:bodyPr>
          <a:lstStyle/>
          <a:p>
            <a:pPr marL="0" algn="ctr">
              <a:buNone/>
            </a:pPr>
            <a:r>
              <a:rPr lang="el-GR" sz="2200" b="1" dirty="0" smtClean="0">
                <a:solidFill>
                  <a:srgbClr val="002060"/>
                </a:solidFill>
              </a:rPr>
              <a:t>ΣΕΝΑΡΙΟ 1: Επιτόκιο σταθερό / χωρίς περίοδο χάριτος</a:t>
            </a:r>
          </a:p>
          <a:p>
            <a:pPr marL="0" algn="ctr">
              <a:buNone/>
            </a:pPr>
            <a:r>
              <a:rPr lang="el-GR" sz="2000" b="1" dirty="0" smtClean="0">
                <a:solidFill>
                  <a:srgbClr val="002060"/>
                </a:solidFill>
              </a:rPr>
              <a:t>2,40% (</a:t>
            </a:r>
            <a:r>
              <a:rPr lang="el-GR" sz="2000" b="1" dirty="0" err="1" smtClean="0">
                <a:solidFill>
                  <a:srgbClr val="002060"/>
                </a:solidFill>
              </a:rPr>
              <a:t>ΕΤΕπ</a:t>
            </a:r>
            <a:r>
              <a:rPr lang="el-GR" sz="2000" b="1" dirty="0" smtClean="0">
                <a:solidFill>
                  <a:srgbClr val="002060"/>
                </a:solidFill>
              </a:rPr>
              <a:t>) + 1% (εγγύηση) + 0,32% (κόστος ΤΠΔ)</a:t>
            </a:r>
            <a:endParaRPr lang="el-GR" sz="2000" b="1" dirty="0" smtClean="0"/>
          </a:p>
          <a:p>
            <a:pPr marL="0" algn="ctr">
              <a:buNone/>
            </a:pPr>
            <a:endParaRPr lang="el-GR" sz="2000" b="1" dirty="0" smtClean="0"/>
          </a:p>
          <a:p>
            <a:pPr marL="0" algn="ctr">
              <a:buNone/>
            </a:pPr>
            <a:endParaRPr lang="el-GR" sz="2000" b="1" dirty="0" smtClean="0"/>
          </a:p>
          <a:p>
            <a:pPr marL="0" algn="ctr">
              <a:buNone/>
            </a:pPr>
            <a:endParaRPr lang="el-GR" sz="2000" b="1" dirty="0"/>
          </a:p>
        </p:txBody>
      </p:sp>
      <p:graphicFrame>
        <p:nvGraphicFramePr>
          <p:cNvPr id="7" name="6 - Πίνακας"/>
          <p:cNvGraphicFramePr>
            <a:graphicFrameLocks noGrp="1"/>
          </p:cNvGraphicFramePr>
          <p:nvPr/>
        </p:nvGraphicFramePr>
        <p:xfrm>
          <a:off x="467544" y="2780928"/>
          <a:ext cx="8208912" cy="3024335"/>
        </p:xfrm>
        <a:graphic>
          <a:graphicData uri="http://schemas.openxmlformats.org/drawingml/2006/table">
            <a:tbl>
              <a:tblPr firstRow="1" bandRow="1">
                <a:tableStyleId>{5C22544A-7EE6-4342-B048-85BDC9FD1C3A}</a:tableStyleId>
              </a:tblPr>
              <a:tblGrid>
                <a:gridCol w="4498874"/>
                <a:gridCol w="3710038"/>
              </a:tblGrid>
              <a:tr h="627166">
                <a:tc>
                  <a:txBody>
                    <a:bodyPr/>
                    <a:lstStyle/>
                    <a:p>
                      <a:pPr algn="l"/>
                      <a:r>
                        <a:rPr lang="el-GR" dirty="0" smtClean="0"/>
                        <a:t>Ύψος</a:t>
                      </a:r>
                      <a:r>
                        <a:rPr lang="el-GR" baseline="0" dirty="0" smtClean="0"/>
                        <a:t> δανείου</a:t>
                      </a:r>
                      <a:endParaRPr lang="el-GR" dirty="0"/>
                    </a:p>
                  </a:txBody>
                  <a:tcPr anchor="ctr">
                    <a:solidFill>
                      <a:srgbClr val="002060"/>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dirty="0" smtClean="0"/>
                        <a:t>1.000.000 </a:t>
                      </a:r>
                      <a:r>
                        <a:rPr kumimoji="0" lang="el-GR" sz="1800" b="1" kern="1200" dirty="0" smtClean="0">
                          <a:solidFill>
                            <a:schemeClr val="lt1"/>
                          </a:solidFill>
                          <a:latin typeface="+mn-lt"/>
                          <a:ea typeface="+mn-ea"/>
                          <a:cs typeface="+mn-cs"/>
                        </a:rPr>
                        <a:t>€</a:t>
                      </a:r>
                      <a:endParaRPr lang="el-GR" dirty="0"/>
                    </a:p>
                  </a:txBody>
                  <a:tcPr anchor="ctr">
                    <a:solidFill>
                      <a:srgbClr val="002060"/>
                    </a:solidFill>
                  </a:tcPr>
                </a:tc>
              </a:tr>
              <a:tr h="529607">
                <a:tc>
                  <a:txBody>
                    <a:bodyPr/>
                    <a:lstStyle/>
                    <a:p>
                      <a:pPr>
                        <a:lnSpc>
                          <a:spcPct val="115000"/>
                        </a:lnSpc>
                        <a:spcAft>
                          <a:spcPts val="0"/>
                        </a:spcAft>
                      </a:pPr>
                      <a:r>
                        <a:rPr lang="el-GR" sz="1800" b="1" dirty="0" smtClean="0">
                          <a:solidFill>
                            <a:srgbClr val="002060"/>
                          </a:solidFill>
                          <a:latin typeface="+mn-lt"/>
                          <a:ea typeface="Times New Roman"/>
                          <a:cs typeface="Arial Greek"/>
                        </a:rPr>
                        <a:t>Επιτόκιο</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n-US" sz="1800" b="1" dirty="0">
                          <a:solidFill>
                            <a:srgbClr val="002060"/>
                          </a:solidFill>
                          <a:latin typeface="+mn-lt"/>
                          <a:ea typeface="Times New Roman"/>
                          <a:cs typeface="Arial Greek"/>
                        </a:rPr>
                        <a:t>3</a:t>
                      </a:r>
                      <a:r>
                        <a:rPr lang="el-GR" sz="1800" b="1" dirty="0">
                          <a:solidFill>
                            <a:srgbClr val="002060"/>
                          </a:solidFill>
                          <a:latin typeface="+mn-lt"/>
                          <a:ea typeface="Times New Roman"/>
                          <a:cs typeface="Arial Greek"/>
                        </a:rPr>
                        <a:t>,</a:t>
                      </a:r>
                      <a:r>
                        <a:rPr lang="en-US" sz="1800" b="1" dirty="0">
                          <a:solidFill>
                            <a:srgbClr val="002060"/>
                          </a:solidFill>
                          <a:latin typeface="+mn-lt"/>
                          <a:ea typeface="Times New Roman"/>
                          <a:cs typeface="Arial Greek"/>
                        </a:rPr>
                        <a:t>72</a:t>
                      </a:r>
                      <a:r>
                        <a:rPr lang="el-GR" sz="1800" b="1" dirty="0">
                          <a:solidFill>
                            <a:srgbClr val="002060"/>
                          </a:solidFill>
                          <a:latin typeface="+mn-lt"/>
                          <a:ea typeface="Times New Roman"/>
                          <a:cs typeface="Arial Greek"/>
                        </a:rPr>
                        <a:t>%</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r>
              <a:tr h="585355">
                <a:tc>
                  <a:txBody>
                    <a:bodyPr/>
                    <a:lstStyle/>
                    <a:p>
                      <a:pPr>
                        <a:lnSpc>
                          <a:spcPct val="115000"/>
                        </a:lnSpc>
                        <a:spcAft>
                          <a:spcPts val="0"/>
                        </a:spcAft>
                      </a:pPr>
                      <a:r>
                        <a:rPr lang="el-GR" sz="1800" b="1" dirty="0" smtClean="0">
                          <a:solidFill>
                            <a:srgbClr val="002060"/>
                          </a:solidFill>
                          <a:latin typeface="+mn-lt"/>
                          <a:ea typeface="Times New Roman"/>
                          <a:cs typeface="Arial Greek"/>
                        </a:rPr>
                        <a:t>Διάρκεια εξυπηρέτησης</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800" b="1" dirty="0">
                          <a:solidFill>
                            <a:srgbClr val="002060"/>
                          </a:solidFill>
                          <a:latin typeface="+mn-lt"/>
                          <a:ea typeface="Times New Roman"/>
                          <a:cs typeface="Arial Greek"/>
                        </a:rPr>
                        <a:t>(έως) 25 ΕΤΗ</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r>
              <a:tr h="557481">
                <a:tc>
                  <a:txBody>
                    <a:bodyPr/>
                    <a:lstStyle/>
                    <a:p>
                      <a:pPr>
                        <a:lnSpc>
                          <a:spcPct val="115000"/>
                        </a:lnSpc>
                        <a:spcAft>
                          <a:spcPts val="0"/>
                        </a:spcAft>
                      </a:pPr>
                      <a:r>
                        <a:rPr lang="el-GR" sz="1800" b="1" dirty="0" smtClean="0">
                          <a:solidFill>
                            <a:srgbClr val="002060"/>
                          </a:solidFill>
                          <a:latin typeface="+mn-lt"/>
                          <a:ea typeface="Calibri"/>
                          <a:cs typeface="Arial Greek"/>
                        </a:rPr>
                        <a:t>Ετήσια</a:t>
                      </a:r>
                      <a:r>
                        <a:rPr lang="el-GR" sz="1800" b="1" baseline="0" dirty="0" smtClean="0">
                          <a:solidFill>
                            <a:srgbClr val="002060"/>
                          </a:solidFill>
                          <a:latin typeface="+mn-lt"/>
                          <a:ea typeface="Calibri"/>
                          <a:cs typeface="Arial Greek"/>
                        </a:rPr>
                        <a:t> τοκοχρεολυτική δόση</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800" b="1" dirty="0">
                          <a:solidFill>
                            <a:srgbClr val="002060"/>
                          </a:solidFill>
                          <a:latin typeface="+mn-lt"/>
                          <a:ea typeface="Times New Roman"/>
                          <a:cs typeface="Arial Greek"/>
                        </a:rPr>
                        <a:t>62.131,57 €</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r>
              <a:tr h="724726">
                <a:tc>
                  <a:txBody>
                    <a:bodyPr/>
                    <a:lstStyle/>
                    <a:p>
                      <a:pPr>
                        <a:lnSpc>
                          <a:spcPct val="115000"/>
                        </a:lnSpc>
                        <a:spcAft>
                          <a:spcPts val="0"/>
                        </a:spcAft>
                      </a:pPr>
                      <a:r>
                        <a:rPr lang="el-GR" sz="1800" b="1" dirty="0" smtClean="0">
                          <a:solidFill>
                            <a:srgbClr val="002060"/>
                          </a:solidFill>
                          <a:latin typeface="+mn-lt"/>
                          <a:ea typeface="Times New Roman"/>
                          <a:cs typeface="Arial Greek"/>
                        </a:rPr>
                        <a:t>Μηνιαία δόση</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800" b="1" dirty="0">
                          <a:solidFill>
                            <a:srgbClr val="002060"/>
                          </a:solidFill>
                          <a:latin typeface="+mn-lt"/>
                          <a:ea typeface="Times New Roman"/>
                          <a:cs typeface="Arial Greek"/>
                        </a:rPr>
                        <a:t>5.177,63 €</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188640"/>
            <a:ext cx="8534400" cy="936104"/>
          </a:xfrm>
        </p:spPr>
        <p:txBody>
          <a:bodyPr>
            <a:normAutofit fontScale="90000"/>
          </a:bodyPr>
          <a:lstStyle/>
          <a:p>
            <a:r>
              <a:rPr lang="el-GR" sz="3100" b="1" dirty="0" smtClean="0">
                <a:cs typeface="Arial" pitchFamily="34" charset="0"/>
              </a:rPr>
              <a:t>Δανεισμός ΟΤΑ από Τ. Π. &amp; Δανείων </a:t>
            </a:r>
            <a:r>
              <a:rPr lang="el-GR" sz="3100" b="1" dirty="0" smtClean="0">
                <a:cs typeface="Arial" pitchFamily="34" charset="0"/>
              </a:rPr>
              <a:t>(</a:t>
            </a:r>
            <a:r>
              <a:rPr lang="el-GR" sz="3100" b="1" dirty="0" smtClean="0">
                <a:cs typeface="Arial" pitchFamily="34" charset="0"/>
              </a:rPr>
              <a:t>4</a:t>
            </a:r>
            <a:r>
              <a:rPr lang="el-GR" sz="3100" b="1" dirty="0" smtClean="0">
                <a:cs typeface="Arial" pitchFamily="34" charset="0"/>
              </a:rPr>
              <a:t>/7)</a:t>
            </a:r>
            <a:r>
              <a:rPr lang="en-US" sz="3100" b="1" dirty="0" smtClean="0">
                <a:cs typeface="Arial" pitchFamily="34" charset="0"/>
              </a:rPr>
              <a:t/>
            </a:r>
            <a:br>
              <a:rPr lang="en-US" sz="3100" b="1" dirty="0" smtClean="0">
                <a:cs typeface="Arial" pitchFamily="34" charset="0"/>
              </a:rPr>
            </a:br>
            <a:r>
              <a:rPr lang="el-GR" sz="3100" b="1" dirty="0" smtClean="0">
                <a:cs typeface="Arial" pitchFamily="34" charset="0"/>
              </a:rPr>
              <a:t>Σενάρια τοκοχρεολυτικής δόσης δανείο</a:t>
            </a:r>
            <a:r>
              <a:rPr lang="el-GR" sz="3600" b="1" dirty="0" smtClean="0">
                <a:cs typeface="Arial" pitchFamily="34" charset="0"/>
              </a:rPr>
              <a:t>υ</a:t>
            </a:r>
            <a:endParaRPr lang="el-GR"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15</a:t>
            </a:fld>
            <a:endParaRPr lang="el-GR" dirty="0"/>
          </a:p>
        </p:txBody>
      </p:sp>
      <p:sp>
        <p:nvSpPr>
          <p:cNvPr id="4" name="3 - Θέση περιεχομένου"/>
          <p:cNvSpPr>
            <a:spLocks noGrp="1"/>
          </p:cNvSpPr>
          <p:nvPr>
            <p:ph sz="quarter" idx="1"/>
          </p:nvPr>
        </p:nvSpPr>
        <p:spPr>
          <a:xfrm>
            <a:off x="251520" y="1527048"/>
            <a:ext cx="8640960" cy="4854280"/>
          </a:xfrm>
        </p:spPr>
        <p:txBody>
          <a:bodyPr/>
          <a:lstStyle/>
          <a:p>
            <a:pPr marL="0" algn="ctr">
              <a:buNone/>
            </a:pPr>
            <a:r>
              <a:rPr lang="el-GR" sz="2200" b="1" dirty="0" smtClean="0">
                <a:solidFill>
                  <a:srgbClr val="002060"/>
                </a:solidFill>
              </a:rPr>
              <a:t>ΣΕΝΑΡΙΟ 2: Επιτόκιο </a:t>
            </a:r>
            <a:r>
              <a:rPr lang="el-GR" sz="2200" b="1" dirty="0" smtClean="0">
                <a:solidFill>
                  <a:srgbClr val="002060"/>
                </a:solidFill>
              </a:rPr>
              <a:t>Κυμαινόμενο / χωρίς </a:t>
            </a:r>
            <a:r>
              <a:rPr lang="el-GR" sz="2200" b="1" dirty="0" smtClean="0">
                <a:solidFill>
                  <a:srgbClr val="002060"/>
                </a:solidFill>
              </a:rPr>
              <a:t>περίοδο </a:t>
            </a:r>
            <a:r>
              <a:rPr lang="el-GR" sz="2200" b="1" dirty="0" smtClean="0">
                <a:solidFill>
                  <a:srgbClr val="002060"/>
                </a:solidFill>
              </a:rPr>
              <a:t>χάριτος</a:t>
            </a:r>
          </a:p>
          <a:p>
            <a:pPr marL="0" algn="ctr">
              <a:buNone/>
            </a:pPr>
            <a:r>
              <a:rPr lang="el-GR" sz="2000" b="1" dirty="0" err="1" smtClean="0">
                <a:solidFill>
                  <a:srgbClr val="002060"/>
                </a:solidFill>
              </a:rPr>
              <a:t>Euribor</a:t>
            </a:r>
            <a:r>
              <a:rPr lang="el-GR" sz="2000" b="1" dirty="0" smtClean="0">
                <a:solidFill>
                  <a:srgbClr val="002060"/>
                </a:solidFill>
              </a:rPr>
              <a:t> 12μήνου* + 1% (περιθώριο </a:t>
            </a:r>
            <a:r>
              <a:rPr lang="el-GR" sz="2000" b="1" dirty="0" err="1" smtClean="0">
                <a:solidFill>
                  <a:srgbClr val="002060"/>
                </a:solidFill>
              </a:rPr>
              <a:t>ΕΤΕπ</a:t>
            </a:r>
            <a:r>
              <a:rPr lang="el-GR" sz="2000" b="1" dirty="0" smtClean="0">
                <a:solidFill>
                  <a:srgbClr val="002060"/>
                </a:solidFill>
              </a:rPr>
              <a:t>) + 1% (εγγύηση) + 0,32% (κόστος ΤΠΔ</a:t>
            </a:r>
            <a:r>
              <a:rPr lang="el-GR" sz="2000" b="1" dirty="0" smtClean="0">
                <a:solidFill>
                  <a:srgbClr val="002060"/>
                </a:solidFill>
              </a:rPr>
              <a:t>)</a:t>
            </a:r>
          </a:p>
          <a:p>
            <a:pPr marL="0" algn="ctr">
              <a:buNone/>
            </a:pPr>
            <a:r>
              <a:rPr lang="el-GR" sz="1800" b="1" dirty="0" smtClean="0">
                <a:solidFill>
                  <a:srgbClr val="002060"/>
                </a:solidFill>
              </a:rPr>
              <a:t>*</a:t>
            </a:r>
            <a:r>
              <a:rPr lang="el-GR" sz="1800" dirty="0" smtClean="0">
                <a:solidFill>
                  <a:srgbClr val="002060"/>
                </a:solidFill>
              </a:rPr>
              <a:t> </a:t>
            </a:r>
            <a:r>
              <a:rPr lang="en-US" sz="1800" dirty="0" err="1" smtClean="0">
                <a:solidFill>
                  <a:srgbClr val="002060"/>
                </a:solidFill>
              </a:rPr>
              <a:t>Euribor</a:t>
            </a:r>
            <a:r>
              <a:rPr lang="el-GR" sz="1800" dirty="0" smtClean="0">
                <a:solidFill>
                  <a:srgbClr val="002060"/>
                </a:solidFill>
              </a:rPr>
              <a:t> 12μήνου στις 31.07.2015: 0,17%</a:t>
            </a:r>
          </a:p>
          <a:p>
            <a:pPr marL="0" algn="ctr">
              <a:buNone/>
            </a:pPr>
            <a:endParaRPr lang="el-GR" sz="2000" b="1" dirty="0" smtClean="0">
              <a:solidFill>
                <a:srgbClr val="002060"/>
              </a:solidFill>
            </a:endParaRPr>
          </a:p>
          <a:p>
            <a:pPr marL="0" algn="ctr">
              <a:buNone/>
            </a:pPr>
            <a:endParaRPr lang="el-GR" sz="2000" b="1" dirty="0" smtClean="0">
              <a:solidFill>
                <a:srgbClr val="002060"/>
              </a:solidFill>
            </a:endParaRPr>
          </a:p>
          <a:p>
            <a:pPr marL="0" algn="ctr">
              <a:buNone/>
            </a:pPr>
            <a:endParaRPr lang="el-GR" sz="2000" b="1" dirty="0" smtClean="0">
              <a:solidFill>
                <a:srgbClr val="002060"/>
              </a:solidFill>
            </a:endParaRPr>
          </a:p>
          <a:p>
            <a:pPr marL="0" algn="ctr">
              <a:buNone/>
            </a:pPr>
            <a:endParaRPr lang="el-GR" sz="2000" b="1" dirty="0" smtClean="0"/>
          </a:p>
          <a:p>
            <a:pPr>
              <a:buNone/>
            </a:pPr>
            <a:endParaRPr lang="el-GR" dirty="0"/>
          </a:p>
        </p:txBody>
      </p:sp>
      <p:graphicFrame>
        <p:nvGraphicFramePr>
          <p:cNvPr id="5" name="4 - Πίνακας"/>
          <p:cNvGraphicFramePr>
            <a:graphicFrameLocks noGrp="1"/>
          </p:cNvGraphicFramePr>
          <p:nvPr/>
        </p:nvGraphicFramePr>
        <p:xfrm>
          <a:off x="467544" y="3140969"/>
          <a:ext cx="8208912" cy="3024335"/>
        </p:xfrm>
        <a:graphic>
          <a:graphicData uri="http://schemas.openxmlformats.org/drawingml/2006/table">
            <a:tbl>
              <a:tblPr firstRow="1" bandRow="1">
                <a:tableStyleId>{5C22544A-7EE6-4342-B048-85BDC9FD1C3A}</a:tableStyleId>
              </a:tblPr>
              <a:tblGrid>
                <a:gridCol w="4498874"/>
                <a:gridCol w="3710038"/>
              </a:tblGrid>
              <a:tr h="627166">
                <a:tc>
                  <a:txBody>
                    <a:bodyPr/>
                    <a:lstStyle/>
                    <a:p>
                      <a:pPr algn="l"/>
                      <a:r>
                        <a:rPr lang="el-GR" dirty="0" smtClean="0"/>
                        <a:t>Ύψος</a:t>
                      </a:r>
                      <a:r>
                        <a:rPr lang="el-GR" baseline="0" dirty="0" smtClean="0"/>
                        <a:t> δανείου</a:t>
                      </a:r>
                      <a:endParaRPr lang="el-GR" dirty="0"/>
                    </a:p>
                  </a:txBody>
                  <a:tcPr anchor="ctr">
                    <a:solidFill>
                      <a:srgbClr val="002060"/>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l-GR" dirty="0" smtClean="0"/>
                        <a:t>1.000.000 </a:t>
                      </a:r>
                      <a:r>
                        <a:rPr kumimoji="0" lang="el-GR" sz="1800" b="1" kern="1200" dirty="0" smtClean="0">
                          <a:solidFill>
                            <a:schemeClr val="lt1"/>
                          </a:solidFill>
                          <a:latin typeface="+mn-lt"/>
                          <a:ea typeface="+mn-ea"/>
                          <a:cs typeface="+mn-cs"/>
                        </a:rPr>
                        <a:t>€</a:t>
                      </a:r>
                      <a:endParaRPr lang="el-GR" dirty="0"/>
                    </a:p>
                  </a:txBody>
                  <a:tcPr anchor="ctr">
                    <a:solidFill>
                      <a:srgbClr val="002060"/>
                    </a:solidFill>
                  </a:tcPr>
                </a:tc>
              </a:tr>
              <a:tr h="529607">
                <a:tc>
                  <a:txBody>
                    <a:bodyPr/>
                    <a:lstStyle/>
                    <a:p>
                      <a:pPr>
                        <a:lnSpc>
                          <a:spcPct val="115000"/>
                        </a:lnSpc>
                        <a:spcAft>
                          <a:spcPts val="0"/>
                        </a:spcAft>
                      </a:pPr>
                      <a:r>
                        <a:rPr lang="el-GR" sz="1800" b="1" dirty="0" smtClean="0">
                          <a:solidFill>
                            <a:srgbClr val="002060"/>
                          </a:solidFill>
                          <a:latin typeface="+mn-lt"/>
                          <a:ea typeface="Times New Roman"/>
                          <a:cs typeface="Arial Greek"/>
                        </a:rPr>
                        <a:t>Επιτόκιο</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800" b="1" dirty="0" smtClean="0">
                          <a:solidFill>
                            <a:srgbClr val="002060"/>
                          </a:solidFill>
                          <a:latin typeface="+mn-lt"/>
                          <a:ea typeface="Times New Roman"/>
                          <a:cs typeface="Arial Greek"/>
                        </a:rPr>
                        <a:t>2,49%</a:t>
                      </a:r>
                    </a:p>
                  </a:txBody>
                  <a:tcPr marL="68580" marR="68580" marT="0" marB="0" anchor="ctr">
                    <a:solidFill>
                      <a:schemeClr val="bg1">
                        <a:lumMod val="95000"/>
                      </a:schemeClr>
                    </a:solidFill>
                  </a:tcPr>
                </a:tc>
              </a:tr>
              <a:tr h="585355">
                <a:tc>
                  <a:txBody>
                    <a:bodyPr/>
                    <a:lstStyle/>
                    <a:p>
                      <a:pPr>
                        <a:lnSpc>
                          <a:spcPct val="115000"/>
                        </a:lnSpc>
                        <a:spcAft>
                          <a:spcPts val="0"/>
                        </a:spcAft>
                      </a:pPr>
                      <a:r>
                        <a:rPr lang="el-GR" sz="1800" b="1" dirty="0" smtClean="0">
                          <a:solidFill>
                            <a:srgbClr val="002060"/>
                          </a:solidFill>
                          <a:latin typeface="+mn-lt"/>
                          <a:ea typeface="Times New Roman"/>
                          <a:cs typeface="Arial Greek"/>
                        </a:rPr>
                        <a:t>Διάρκεια εξυπηρέτησης</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800" b="1" dirty="0" smtClean="0">
                          <a:solidFill>
                            <a:srgbClr val="002060"/>
                          </a:solidFill>
                          <a:latin typeface="+mn-lt"/>
                          <a:ea typeface="Times New Roman"/>
                          <a:cs typeface="Arial Greek"/>
                        </a:rPr>
                        <a:t>(έως) 25 ΕΤΗ</a:t>
                      </a:r>
                    </a:p>
                  </a:txBody>
                  <a:tcPr marL="68580" marR="68580" marT="0" marB="0" anchor="ctr">
                    <a:solidFill>
                      <a:schemeClr val="bg1">
                        <a:lumMod val="95000"/>
                      </a:schemeClr>
                    </a:solidFill>
                  </a:tcPr>
                </a:tc>
              </a:tr>
              <a:tr h="557481">
                <a:tc>
                  <a:txBody>
                    <a:bodyPr/>
                    <a:lstStyle/>
                    <a:p>
                      <a:pPr>
                        <a:lnSpc>
                          <a:spcPct val="115000"/>
                        </a:lnSpc>
                        <a:spcAft>
                          <a:spcPts val="0"/>
                        </a:spcAft>
                      </a:pPr>
                      <a:r>
                        <a:rPr lang="el-GR" sz="1800" b="1" dirty="0" smtClean="0">
                          <a:solidFill>
                            <a:srgbClr val="002060"/>
                          </a:solidFill>
                          <a:latin typeface="+mn-lt"/>
                          <a:ea typeface="Calibri"/>
                          <a:cs typeface="Arial Greek"/>
                        </a:rPr>
                        <a:t>Ετήσια</a:t>
                      </a:r>
                      <a:r>
                        <a:rPr lang="el-GR" sz="1800" b="1" baseline="0" dirty="0" smtClean="0">
                          <a:solidFill>
                            <a:srgbClr val="002060"/>
                          </a:solidFill>
                          <a:latin typeface="+mn-lt"/>
                          <a:ea typeface="Calibri"/>
                          <a:cs typeface="Arial Greek"/>
                        </a:rPr>
                        <a:t> τοκοχρεολυτική δόση</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800" b="1" dirty="0" smtClean="0">
                          <a:solidFill>
                            <a:srgbClr val="002060"/>
                          </a:solidFill>
                          <a:latin typeface="+mn-lt"/>
                          <a:ea typeface="Times New Roman"/>
                          <a:cs typeface="Arial Greek"/>
                        </a:rPr>
                        <a:t>54.213,86 €</a:t>
                      </a:r>
                    </a:p>
                  </a:txBody>
                  <a:tcPr marL="68580" marR="68580" marT="0" marB="0" anchor="ctr">
                    <a:solidFill>
                      <a:schemeClr val="bg1">
                        <a:lumMod val="95000"/>
                      </a:schemeClr>
                    </a:solidFill>
                  </a:tcPr>
                </a:tc>
              </a:tr>
              <a:tr h="724726">
                <a:tc>
                  <a:txBody>
                    <a:bodyPr/>
                    <a:lstStyle/>
                    <a:p>
                      <a:pPr>
                        <a:lnSpc>
                          <a:spcPct val="115000"/>
                        </a:lnSpc>
                        <a:spcAft>
                          <a:spcPts val="0"/>
                        </a:spcAft>
                      </a:pPr>
                      <a:r>
                        <a:rPr lang="el-GR" sz="1800" b="1" dirty="0" smtClean="0">
                          <a:solidFill>
                            <a:srgbClr val="002060"/>
                          </a:solidFill>
                          <a:latin typeface="+mn-lt"/>
                          <a:ea typeface="Times New Roman"/>
                          <a:cs typeface="Arial Greek"/>
                        </a:rPr>
                        <a:t>Μηνιαία δόση</a:t>
                      </a:r>
                      <a:endParaRPr lang="el-GR" sz="1800" b="1"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800" b="1" dirty="0" smtClean="0">
                          <a:solidFill>
                            <a:srgbClr val="002060"/>
                          </a:solidFill>
                          <a:latin typeface="+mn-lt"/>
                          <a:ea typeface="Times New Roman"/>
                          <a:cs typeface="Arial Greek"/>
                        </a:rPr>
                        <a:t>4.517,82 €</a:t>
                      </a:r>
                      <a:endParaRPr lang="el-GR" sz="1800" b="1" dirty="0">
                        <a:solidFill>
                          <a:srgbClr val="002060"/>
                        </a:solidFill>
                        <a:latin typeface="+mn-lt"/>
                        <a:ea typeface="Times New Roman"/>
                        <a:cs typeface="Arial Greek"/>
                      </a:endParaRPr>
                    </a:p>
                  </a:txBody>
                  <a:tcPr marL="68580" marR="68580" marT="0" marB="0" anchor="ctr">
                    <a:solidFill>
                      <a:schemeClr val="bg1">
                        <a:lumMod val="95000"/>
                      </a:schemeClr>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188640"/>
            <a:ext cx="8534400" cy="864096"/>
          </a:xfrm>
        </p:spPr>
        <p:txBody>
          <a:bodyPr>
            <a:noAutofit/>
          </a:bodyPr>
          <a:lstStyle/>
          <a:p>
            <a:r>
              <a:rPr lang="el-GR" sz="2800" b="1" dirty="0" smtClean="0">
                <a:cs typeface="Arial" pitchFamily="34" charset="0"/>
              </a:rPr>
              <a:t>Δανεισμός ΟΤΑ από Τ. Π. &amp; Δανείων </a:t>
            </a:r>
            <a:r>
              <a:rPr lang="el-GR" sz="2800" b="1" dirty="0" smtClean="0">
                <a:cs typeface="Arial" pitchFamily="34" charset="0"/>
              </a:rPr>
              <a:t>(5/7)</a:t>
            </a:r>
            <a:r>
              <a:rPr lang="en-US" sz="2800" b="1" dirty="0" smtClean="0">
                <a:cs typeface="Arial" pitchFamily="34" charset="0"/>
              </a:rPr>
              <a:t/>
            </a:r>
            <a:br>
              <a:rPr lang="en-US" sz="2800" b="1" dirty="0" smtClean="0">
                <a:cs typeface="Arial" pitchFamily="34" charset="0"/>
              </a:rPr>
            </a:br>
            <a:r>
              <a:rPr lang="el-GR" sz="2800" b="1" dirty="0" smtClean="0">
                <a:cs typeface="Arial" pitchFamily="34" charset="0"/>
              </a:rPr>
              <a:t>Σενάρια τοκοχρεολυτικής δόσης δανείου</a:t>
            </a:r>
            <a:endParaRPr lang="el-GR" sz="2800"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16</a:t>
            </a:fld>
            <a:endParaRPr lang="el-GR"/>
          </a:p>
        </p:txBody>
      </p:sp>
      <p:sp>
        <p:nvSpPr>
          <p:cNvPr id="4" name="3 - Θέση περιεχομένου"/>
          <p:cNvSpPr>
            <a:spLocks noGrp="1"/>
          </p:cNvSpPr>
          <p:nvPr>
            <p:ph sz="quarter" idx="1"/>
          </p:nvPr>
        </p:nvSpPr>
        <p:spPr>
          <a:xfrm>
            <a:off x="179512" y="1412776"/>
            <a:ext cx="8784976" cy="5256584"/>
          </a:xfrm>
        </p:spPr>
        <p:txBody>
          <a:bodyPr/>
          <a:lstStyle/>
          <a:p>
            <a:pPr marL="0" algn="ctr">
              <a:buNone/>
            </a:pPr>
            <a:r>
              <a:rPr lang="el-GR" sz="2200" b="1" dirty="0" smtClean="0">
                <a:solidFill>
                  <a:srgbClr val="002060"/>
                </a:solidFill>
              </a:rPr>
              <a:t>ΣΕΝΑΡΙΟ 3:  Επιτόκιο Μικτό με περίοδο </a:t>
            </a:r>
            <a:r>
              <a:rPr lang="el-GR" sz="2200" b="1" dirty="0" smtClean="0">
                <a:solidFill>
                  <a:srgbClr val="002060"/>
                </a:solidFill>
              </a:rPr>
              <a:t>χάριτος</a:t>
            </a:r>
          </a:p>
          <a:p>
            <a:pPr marL="0" algn="ctr">
              <a:buNone/>
            </a:pPr>
            <a:r>
              <a:rPr lang="el-GR" sz="1800" dirty="0" smtClean="0">
                <a:solidFill>
                  <a:srgbClr val="002060"/>
                </a:solidFill>
              </a:rPr>
              <a:t>*</a:t>
            </a:r>
            <a:r>
              <a:rPr lang="el-GR" sz="1800" dirty="0" err="1" smtClean="0">
                <a:solidFill>
                  <a:srgbClr val="002060"/>
                </a:solidFill>
              </a:rPr>
              <a:t>Euribor</a:t>
            </a:r>
            <a:r>
              <a:rPr lang="el-GR" sz="1800" dirty="0" smtClean="0">
                <a:solidFill>
                  <a:srgbClr val="002060"/>
                </a:solidFill>
              </a:rPr>
              <a:t> </a:t>
            </a:r>
            <a:r>
              <a:rPr lang="el-GR" sz="1800" dirty="0" smtClean="0">
                <a:solidFill>
                  <a:srgbClr val="002060"/>
                </a:solidFill>
              </a:rPr>
              <a:t>6μήνου στις 31.07.2015: 0,048</a:t>
            </a:r>
            <a:r>
              <a:rPr lang="el-GR" sz="1800" dirty="0" smtClean="0">
                <a:solidFill>
                  <a:srgbClr val="002060"/>
                </a:solidFill>
              </a:rPr>
              <a:t>%</a:t>
            </a:r>
          </a:p>
          <a:p>
            <a:pPr marL="0" algn="ctr">
              <a:buNone/>
            </a:pPr>
            <a:endParaRPr lang="el-GR" sz="2000" b="1" dirty="0" smtClean="0">
              <a:solidFill>
                <a:srgbClr val="002060"/>
              </a:solidFill>
            </a:endParaRPr>
          </a:p>
          <a:p>
            <a:pPr marL="0" algn="ctr">
              <a:buNone/>
            </a:pPr>
            <a:endParaRPr lang="el-GR" sz="2000" b="1" dirty="0" smtClean="0">
              <a:solidFill>
                <a:srgbClr val="002060"/>
              </a:solidFill>
            </a:endParaRPr>
          </a:p>
          <a:p>
            <a:pPr marL="0" algn="ctr">
              <a:buNone/>
            </a:pPr>
            <a:endParaRPr lang="el-GR" sz="2000" b="1" dirty="0" smtClean="0">
              <a:solidFill>
                <a:srgbClr val="002060"/>
              </a:solidFill>
            </a:endParaRPr>
          </a:p>
          <a:p>
            <a:pPr marL="0" algn="ctr">
              <a:buNone/>
            </a:pPr>
            <a:endParaRPr lang="el-GR" sz="2000" b="1" dirty="0" smtClean="0">
              <a:solidFill>
                <a:srgbClr val="002060"/>
              </a:solidFill>
            </a:endParaRPr>
          </a:p>
          <a:p>
            <a:pPr>
              <a:buNone/>
            </a:pPr>
            <a:endParaRPr lang="el-GR" dirty="0"/>
          </a:p>
        </p:txBody>
      </p:sp>
      <p:graphicFrame>
        <p:nvGraphicFramePr>
          <p:cNvPr id="6" name="5 - Πίνακας"/>
          <p:cNvGraphicFramePr>
            <a:graphicFrameLocks noGrp="1"/>
          </p:cNvGraphicFramePr>
          <p:nvPr/>
        </p:nvGraphicFramePr>
        <p:xfrm>
          <a:off x="251520" y="2276873"/>
          <a:ext cx="8640962" cy="4145088"/>
        </p:xfrm>
        <a:graphic>
          <a:graphicData uri="http://schemas.openxmlformats.org/drawingml/2006/table">
            <a:tbl>
              <a:tblPr firstRow="1" bandRow="1">
                <a:tableStyleId>{5C22544A-7EE6-4342-B048-85BDC9FD1C3A}</a:tableStyleId>
              </a:tblPr>
              <a:tblGrid>
                <a:gridCol w="1204070"/>
                <a:gridCol w="2053998"/>
                <a:gridCol w="1274896"/>
                <a:gridCol w="920758"/>
                <a:gridCol w="920758"/>
                <a:gridCol w="1274896"/>
                <a:gridCol w="991586"/>
              </a:tblGrid>
              <a:tr h="576063">
                <a:tc>
                  <a:txBody>
                    <a:bodyPr/>
                    <a:lstStyle/>
                    <a:p>
                      <a:r>
                        <a:rPr lang="el-GR" sz="1200" dirty="0" smtClean="0">
                          <a:latin typeface="+mn-lt"/>
                        </a:rPr>
                        <a:t>Επιτόκιο μικτό</a:t>
                      </a:r>
                      <a:endParaRPr lang="el-GR" sz="1200" dirty="0">
                        <a:latin typeface="+mn-lt"/>
                      </a:endParaRPr>
                    </a:p>
                  </a:txBody>
                  <a:tcPr anchor="ctr">
                    <a:solidFill>
                      <a:schemeClr val="tx1">
                        <a:lumMod val="65000"/>
                        <a:lumOff val="35000"/>
                      </a:schemeClr>
                    </a:solidFill>
                  </a:tcPr>
                </a:tc>
                <a:tc>
                  <a:txBody>
                    <a:bodyPr/>
                    <a:lstStyle/>
                    <a:p>
                      <a:r>
                        <a:rPr lang="el-GR" sz="1200" dirty="0" smtClean="0">
                          <a:latin typeface="+mn-lt"/>
                        </a:rPr>
                        <a:t>Διάρκεια- επιτόκιο</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Ποσό δανείου</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Διάρκεια</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Επιτόκιο</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Ετήσια</a:t>
                      </a:r>
                      <a:r>
                        <a:rPr lang="el-GR" sz="1200" baseline="0" dirty="0" smtClean="0">
                          <a:latin typeface="+mn-lt"/>
                        </a:rPr>
                        <a:t> </a:t>
                      </a:r>
                      <a:r>
                        <a:rPr lang="el-GR" sz="1200" baseline="0" dirty="0" err="1" smtClean="0">
                          <a:latin typeface="+mn-lt"/>
                        </a:rPr>
                        <a:t>τοκοχρ</a:t>
                      </a:r>
                      <a:r>
                        <a:rPr lang="el-GR" sz="1200" baseline="0" dirty="0" smtClean="0">
                          <a:latin typeface="+mn-lt"/>
                        </a:rPr>
                        <a:t>. δόση</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Μηνιαία</a:t>
                      </a:r>
                      <a:r>
                        <a:rPr lang="el-GR" sz="1200" baseline="0" dirty="0" smtClean="0">
                          <a:latin typeface="+mn-lt"/>
                        </a:rPr>
                        <a:t> δόση</a:t>
                      </a:r>
                      <a:endParaRPr lang="el-GR" sz="1200" dirty="0">
                        <a:latin typeface="+mn-lt"/>
                      </a:endParaRPr>
                    </a:p>
                  </a:txBody>
                  <a:tcPr anchor="ctr">
                    <a:solidFill>
                      <a:schemeClr val="tx1">
                        <a:lumMod val="65000"/>
                        <a:lumOff val="35000"/>
                      </a:schemeClr>
                    </a:solidFill>
                  </a:tcPr>
                </a:tc>
              </a:tr>
              <a:tr h="625215">
                <a:tc>
                  <a:txBody>
                    <a:bodyPr/>
                    <a:lstStyle/>
                    <a:p>
                      <a:r>
                        <a:rPr lang="el-GR" sz="1200" b="1" dirty="0" smtClean="0">
                          <a:solidFill>
                            <a:srgbClr val="002060"/>
                          </a:solidFill>
                          <a:latin typeface="+mn-lt"/>
                        </a:rPr>
                        <a:t>Σταθερό</a:t>
                      </a:r>
                      <a:endParaRPr lang="el-GR" sz="1200" b="1" dirty="0">
                        <a:solidFill>
                          <a:srgbClr val="002060"/>
                        </a:solidFill>
                        <a:latin typeface="+mn-lt"/>
                      </a:endParaRPr>
                    </a:p>
                  </a:txBody>
                  <a:tcPr anchor="ctr">
                    <a:solidFill>
                      <a:schemeClr val="bg1">
                        <a:lumMod val="95000"/>
                      </a:schemeClr>
                    </a:solidFill>
                  </a:tcPr>
                </a:tc>
                <a:tc>
                  <a:txBody>
                    <a:bodyPr/>
                    <a:lstStyle/>
                    <a:p>
                      <a:r>
                        <a:rPr lang="el-GR" sz="1200" b="0" dirty="0" smtClean="0">
                          <a:solidFill>
                            <a:srgbClr val="002060"/>
                          </a:solidFill>
                          <a:latin typeface="+mn-lt"/>
                        </a:rPr>
                        <a:t>Για τα τρία (3) πρώτα έτη: 5,02%</a:t>
                      </a:r>
                      <a:endParaRPr lang="el-GR" sz="1200" b="0" dirty="0">
                        <a:solidFill>
                          <a:srgbClr val="002060"/>
                        </a:solidFill>
                        <a:latin typeface="+mn-lt"/>
                      </a:endParaRPr>
                    </a:p>
                  </a:txBody>
                  <a:tcPr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1.000.000 €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3 έτη</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5,02%</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71.094,75 €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5.924,56 €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r>
              <a:tr h="517135">
                <a:tc>
                  <a:txBody>
                    <a:bodyPr/>
                    <a:lstStyle/>
                    <a:p>
                      <a:endParaRPr lang="el-GR" sz="1200" b="1" dirty="0">
                        <a:solidFill>
                          <a:srgbClr val="002060"/>
                        </a:solidFill>
                        <a:latin typeface="+mn-lt"/>
                      </a:endParaRPr>
                    </a:p>
                  </a:txBody>
                  <a:tcPr anchor="ctr">
                    <a:solidFill>
                      <a:schemeClr val="bg1">
                        <a:lumMod val="95000"/>
                      </a:schemeClr>
                    </a:solidFill>
                  </a:tcPr>
                </a:tc>
                <a:tc>
                  <a:txBody>
                    <a:bodyPr/>
                    <a:lstStyle/>
                    <a:p>
                      <a:r>
                        <a:rPr lang="el-GR" sz="1200" b="0" dirty="0" smtClean="0">
                          <a:solidFill>
                            <a:srgbClr val="002060"/>
                          </a:solidFill>
                          <a:latin typeface="+mn-lt"/>
                        </a:rPr>
                        <a:t>Για τα επτά (7) επόμενα έτη: 6,02%</a:t>
                      </a:r>
                      <a:endParaRPr lang="el-GR" sz="1200" b="0" dirty="0">
                        <a:solidFill>
                          <a:srgbClr val="002060"/>
                        </a:solidFill>
                        <a:latin typeface="+mn-lt"/>
                      </a:endParaRPr>
                    </a:p>
                  </a:txBody>
                  <a:tcPr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934.116,34 €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7 έτη</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6,02%</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77.709,18 €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6.475,77 €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r>
              <a:tr h="2426675">
                <a:tc>
                  <a:txBody>
                    <a:bodyPr/>
                    <a:lstStyle/>
                    <a:p>
                      <a:r>
                        <a:rPr lang="el-GR" sz="1200" b="1" dirty="0" smtClean="0">
                          <a:solidFill>
                            <a:srgbClr val="002060"/>
                          </a:solidFill>
                          <a:latin typeface="+mn-lt"/>
                        </a:rPr>
                        <a:t>Κυμαινόμενο</a:t>
                      </a:r>
                      <a:endParaRPr lang="el-GR" sz="1200" b="1" dirty="0">
                        <a:solidFill>
                          <a:srgbClr val="002060"/>
                        </a:solidFill>
                        <a:latin typeface="+mn-lt"/>
                      </a:endParaRPr>
                    </a:p>
                  </a:txBody>
                  <a:tcPr anchor="ctr">
                    <a:solidFill>
                      <a:schemeClr val="bg1">
                        <a:lumMod val="95000"/>
                      </a:schemeClr>
                    </a:solidFill>
                  </a:tcPr>
                </a:tc>
                <a:tc>
                  <a:txBody>
                    <a:bodyPr/>
                    <a:lstStyle/>
                    <a:p>
                      <a:r>
                        <a:rPr lang="el-GR" sz="1200" b="0" dirty="0" smtClean="0">
                          <a:solidFill>
                            <a:srgbClr val="002060"/>
                          </a:solidFill>
                          <a:latin typeface="+mn-lt"/>
                        </a:rPr>
                        <a:t>Για το υπόλοιπο μέχρι τη λήξη διάρκειας εξυπηρέτησης του δανείου, κυμαινόμενο επιτόκιο με βάση το </a:t>
                      </a:r>
                      <a:r>
                        <a:rPr lang="el-GR" sz="1200" b="0" dirty="0" err="1" smtClean="0">
                          <a:solidFill>
                            <a:srgbClr val="002060"/>
                          </a:solidFill>
                          <a:latin typeface="+mn-lt"/>
                        </a:rPr>
                        <a:t>Euribor</a:t>
                      </a:r>
                      <a:r>
                        <a:rPr lang="el-GR" sz="1200" b="0" dirty="0" smtClean="0">
                          <a:solidFill>
                            <a:srgbClr val="002060"/>
                          </a:solidFill>
                          <a:latin typeface="+mn-lt"/>
                        </a:rPr>
                        <a:t> 6μήνου + περιθώριο 4,30% αναπροσαρμοζόμενο την 1/1 και 1/7 εκάστου έτους</a:t>
                      </a:r>
                      <a:endParaRPr lang="el-GR" sz="1200" b="0" dirty="0">
                        <a:solidFill>
                          <a:srgbClr val="002060"/>
                        </a:solidFill>
                        <a:latin typeface="+mn-lt"/>
                      </a:endParaRPr>
                    </a:p>
                  </a:txBody>
                  <a:tcPr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753.745,53 €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15 έτη</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4,35%</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69.452,65 €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r">
                        <a:lnSpc>
                          <a:spcPct val="115000"/>
                        </a:lnSpc>
                        <a:spcAft>
                          <a:spcPts val="0"/>
                        </a:spcAft>
                      </a:pPr>
                      <a:r>
                        <a:rPr lang="el-GR" sz="1200" b="1" dirty="0">
                          <a:solidFill>
                            <a:srgbClr val="002060"/>
                          </a:solidFill>
                          <a:latin typeface="+mn-lt"/>
                          <a:ea typeface="Times New Roman"/>
                          <a:cs typeface="Arial Greek"/>
                        </a:rPr>
                        <a:t>5.787,72 €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896144"/>
          </a:xfrm>
        </p:spPr>
        <p:txBody>
          <a:bodyPr>
            <a:noAutofit/>
          </a:bodyPr>
          <a:lstStyle/>
          <a:p>
            <a:r>
              <a:rPr lang="el-GR" sz="2800" b="1" dirty="0" smtClean="0">
                <a:cs typeface="Arial" pitchFamily="34" charset="0"/>
              </a:rPr>
              <a:t>Δανεισμός ΟΤΑ από Τ. Π. &amp; Δανείων </a:t>
            </a:r>
            <a:r>
              <a:rPr lang="el-GR" sz="2800" b="1" dirty="0" smtClean="0">
                <a:cs typeface="Arial" pitchFamily="34" charset="0"/>
              </a:rPr>
              <a:t>(6/7)</a:t>
            </a:r>
            <a:r>
              <a:rPr lang="en-US" sz="2800" b="1" dirty="0" smtClean="0">
                <a:cs typeface="Arial" pitchFamily="34" charset="0"/>
              </a:rPr>
              <a:t/>
            </a:r>
            <a:br>
              <a:rPr lang="en-US" sz="2800" b="1" dirty="0" smtClean="0">
                <a:cs typeface="Arial" pitchFamily="34" charset="0"/>
              </a:rPr>
            </a:br>
            <a:r>
              <a:rPr lang="el-GR" sz="2800" b="1" dirty="0" smtClean="0">
                <a:cs typeface="Arial" pitchFamily="34" charset="0"/>
              </a:rPr>
              <a:t>Σενάρια τοκοχρεολυτικής δόσης δανείου</a:t>
            </a:r>
            <a:endParaRPr lang="el-GR" sz="2800"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17</a:t>
            </a:fld>
            <a:endParaRPr lang="el-GR"/>
          </a:p>
        </p:txBody>
      </p:sp>
      <p:sp>
        <p:nvSpPr>
          <p:cNvPr id="4" name="3 - Θέση περιεχομένου"/>
          <p:cNvSpPr>
            <a:spLocks noGrp="1"/>
          </p:cNvSpPr>
          <p:nvPr>
            <p:ph sz="quarter" idx="1"/>
          </p:nvPr>
        </p:nvSpPr>
        <p:spPr/>
        <p:txBody>
          <a:bodyPr/>
          <a:lstStyle/>
          <a:p>
            <a:pPr algn="ctr">
              <a:buNone/>
            </a:pPr>
            <a:r>
              <a:rPr lang="el-GR" sz="2000" b="1" dirty="0" smtClean="0">
                <a:solidFill>
                  <a:srgbClr val="002060"/>
                </a:solidFill>
              </a:rPr>
              <a:t>ΣΕΝΑΡΙΟ 4:  Επιτόκιο </a:t>
            </a:r>
            <a:r>
              <a:rPr lang="el-GR" sz="2000" b="1" dirty="0" smtClean="0">
                <a:solidFill>
                  <a:srgbClr val="002060"/>
                </a:solidFill>
              </a:rPr>
              <a:t>Κυμαινόμενο (</a:t>
            </a:r>
            <a:r>
              <a:rPr lang="el-GR" sz="2000" b="1" dirty="0" err="1" smtClean="0">
                <a:solidFill>
                  <a:srgbClr val="002060"/>
                </a:solidFill>
              </a:rPr>
              <a:t>Euribor</a:t>
            </a:r>
            <a:r>
              <a:rPr lang="el-GR" sz="2000" b="1" dirty="0" smtClean="0">
                <a:solidFill>
                  <a:srgbClr val="002060"/>
                </a:solidFill>
              </a:rPr>
              <a:t> 6μήνου)</a:t>
            </a:r>
          </a:p>
          <a:p>
            <a:pPr algn="ctr">
              <a:buNone/>
            </a:pPr>
            <a:r>
              <a:rPr lang="el-GR" sz="1800" dirty="0" smtClean="0">
                <a:solidFill>
                  <a:srgbClr val="002060"/>
                </a:solidFill>
              </a:rPr>
              <a:t>*</a:t>
            </a:r>
            <a:r>
              <a:rPr lang="el-GR" sz="1800" dirty="0" err="1" smtClean="0">
                <a:solidFill>
                  <a:srgbClr val="002060"/>
                </a:solidFill>
              </a:rPr>
              <a:t>Euribor</a:t>
            </a:r>
            <a:r>
              <a:rPr lang="el-GR" sz="1800" dirty="0" smtClean="0">
                <a:solidFill>
                  <a:srgbClr val="002060"/>
                </a:solidFill>
              </a:rPr>
              <a:t> 6μήνου στις 31.07.2015: 0,048%</a:t>
            </a:r>
          </a:p>
          <a:p>
            <a:pPr algn="ctr">
              <a:buNone/>
            </a:pPr>
            <a:endParaRPr lang="el-GR" sz="2000" b="1" dirty="0" smtClean="0">
              <a:solidFill>
                <a:srgbClr val="002060"/>
              </a:solidFill>
            </a:endParaRPr>
          </a:p>
        </p:txBody>
      </p:sp>
      <p:graphicFrame>
        <p:nvGraphicFramePr>
          <p:cNvPr id="5" name="4 - Πίνακας"/>
          <p:cNvGraphicFramePr>
            <a:graphicFrameLocks noGrp="1"/>
          </p:cNvGraphicFramePr>
          <p:nvPr/>
        </p:nvGraphicFramePr>
        <p:xfrm>
          <a:off x="251520" y="2639229"/>
          <a:ext cx="8640962" cy="2301939"/>
        </p:xfrm>
        <a:graphic>
          <a:graphicData uri="http://schemas.openxmlformats.org/drawingml/2006/table">
            <a:tbl>
              <a:tblPr firstRow="1" bandRow="1">
                <a:tableStyleId>{5C22544A-7EE6-4342-B048-85BDC9FD1C3A}</a:tableStyleId>
              </a:tblPr>
              <a:tblGrid>
                <a:gridCol w="1204070"/>
                <a:gridCol w="2053998"/>
                <a:gridCol w="1274896"/>
                <a:gridCol w="920758"/>
                <a:gridCol w="920758"/>
                <a:gridCol w="1274896"/>
                <a:gridCol w="991586"/>
              </a:tblGrid>
              <a:tr h="437919">
                <a:tc>
                  <a:txBody>
                    <a:bodyPr/>
                    <a:lstStyle/>
                    <a:p>
                      <a:r>
                        <a:rPr lang="el-GR" sz="1200" dirty="0" smtClean="0">
                          <a:latin typeface="+mn-lt"/>
                        </a:rPr>
                        <a:t>Επιτόκιο μικτό</a:t>
                      </a:r>
                      <a:endParaRPr lang="el-GR" sz="1200" dirty="0">
                        <a:latin typeface="+mn-lt"/>
                      </a:endParaRPr>
                    </a:p>
                  </a:txBody>
                  <a:tcPr anchor="ctr">
                    <a:solidFill>
                      <a:schemeClr val="tx1">
                        <a:lumMod val="65000"/>
                        <a:lumOff val="35000"/>
                      </a:schemeClr>
                    </a:solidFill>
                  </a:tcPr>
                </a:tc>
                <a:tc>
                  <a:txBody>
                    <a:bodyPr/>
                    <a:lstStyle/>
                    <a:p>
                      <a:r>
                        <a:rPr lang="el-GR" sz="1200" dirty="0" smtClean="0">
                          <a:latin typeface="+mn-lt"/>
                        </a:rPr>
                        <a:t>Διάρκεια- επιτόκιο</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Ποσό δανείου</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Διάρκεια</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Επιτόκιο</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Ετήσια</a:t>
                      </a:r>
                      <a:r>
                        <a:rPr lang="el-GR" sz="1200" baseline="0" dirty="0" smtClean="0">
                          <a:latin typeface="+mn-lt"/>
                        </a:rPr>
                        <a:t> </a:t>
                      </a:r>
                      <a:r>
                        <a:rPr lang="el-GR" sz="1200" baseline="0" dirty="0" err="1" smtClean="0">
                          <a:latin typeface="+mn-lt"/>
                        </a:rPr>
                        <a:t>τοκοχρ</a:t>
                      </a:r>
                      <a:r>
                        <a:rPr lang="el-GR" sz="1200" baseline="0" dirty="0" smtClean="0">
                          <a:latin typeface="+mn-lt"/>
                        </a:rPr>
                        <a:t>. δόση</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Μηνιαία</a:t>
                      </a:r>
                      <a:r>
                        <a:rPr lang="el-GR" sz="1200" baseline="0" dirty="0" smtClean="0">
                          <a:latin typeface="+mn-lt"/>
                        </a:rPr>
                        <a:t> δόση</a:t>
                      </a:r>
                      <a:endParaRPr lang="el-GR" sz="1200" dirty="0">
                        <a:latin typeface="+mn-lt"/>
                      </a:endParaRPr>
                    </a:p>
                  </a:txBody>
                  <a:tcPr anchor="ctr">
                    <a:solidFill>
                      <a:schemeClr val="tx1">
                        <a:lumMod val="65000"/>
                        <a:lumOff val="35000"/>
                      </a:schemeClr>
                    </a:solidFill>
                  </a:tcPr>
                </a:tc>
              </a:tr>
              <a:tr h="1844739">
                <a:tc>
                  <a:txBody>
                    <a:bodyPr/>
                    <a:lstStyle/>
                    <a:p>
                      <a:r>
                        <a:rPr lang="el-GR" sz="1200" b="1" dirty="0" smtClean="0">
                          <a:solidFill>
                            <a:srgbClr val="002060"/>
                          </a:solidFill>
                          <a:latin typeface="+mn-lt"/>
                        </a:rPr>
                        <a:t>Κυμαινόμενο</a:t>
                      </a:r>
                      <a:endParaRPr lang="el-GR" sz="1200" b="1" dirty="0">
                        <a:solidFill>
                          <a:srgbClr val="002060"/>
                        </a:solidFill>
                        <a:latin typeface="+mn-lt"/>
                      </a:endParaRPr>
                    </a:p>
                  </a:txBody>
                  <a:tcPr anchor="ctr">
                    <a:solidFill>
                      <a:schemeClr val="bg1">
                        <a:lumMod val="95000"/>
                      </a:schemeClr>
                    </a:solidFill>
                  </a:tcPr>
                </a:tc>
                <a:tc>
                  <a:txBody>
                    <a:bodyPr/>
                    <a:lstStyle/>
                    <a:p>
                      <a:r>
                        <a:rPr lang="el-GR" sz="1200" b="0" dirty="0" err="1" smtClean="0">
                          <a:solidFill>
                            <a:srgbClr val="002060"/>
                          </a:solidFill>
                          <a:latin typeface="+mn-lt"/>
                        </a:rPr>
                        <a:t>Euribor</a:t>
                      </a:r>
                      <a:r>
                        <a:rPr lang="el-GR" sz="1200" b="0" dirty="0" smtClean="0">
                          <a:solidFill>
                            <a:srgbClr val="002060"/>
                          </a:solidFill>
                          <a:latin typeface="+mn-lt"/>
                        </a:rPr>
                        <a:t> 6μήνου + περιθώριο 4,30% αναπροσαρμοζόμενο την 1/1 και 1/7 εκάστου έτους</a:t>
                      </a:r>
                      <a:endParaRPr lang="el-GR" sz="1200" b="0" dirty="0">
                        <a:solidFill>
                          <a:srgbClr val="002060"/>
                        </a:solidFill>
                        <a:latin typeface="+mn-lt"/>
                      </a:endParaRPr>
                    </a:p>
                  </a:txBody>
                  <a:tcPr anchor="ctr">
                    <a:solidFill>
                      <a:schemeClr val="bg1">
                        <a:lumMod val="95000"/>
                      </a:schemeClr>
                    </a:solidFill>
                  </a:tcPr>
                </a:tc>
                <a:tc>
                  <a:txBody>
                    <a:bodyPr/>
                    <a:lstStyle/>
                    <a:p>
                      <a:pPr algn="ctr">
                        <a:lnSpc>
                          <a:spcPct val="115000"/>
                        </a:lnSpc>
                        <a:spcAft>
                          <a:spcPts val="0"/>
                        </a:spcAft>
                      </a:pPr>
                      <a:r>
                        <a:rPr lang="el-GR" sz="1200" b="1" dirty="0">
                          <a:solidFill>
                            <a:srgbClr val="002060"/>
                          </a:solidFill>
                          <a:latin typeface="+mn-lt"/>
                          <a:ea typeface="Times New Roman"/>
                          <a:cs typeface="Arial Greek"/>
                        </a:rPr>
                        <a:t>1.000.000 €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200" b="1" dirty="0">
                          <a:solidFill>
                            <a:srgbClr val="002060"/>
                          </a:solidFill>
                          <a:latin typeface="+mn-lt"/>
                          <a:ea typeface="Times New Roman"/>
                          <a:cs typeface="Arial Greek"/>
                        </a:rPr>
                        <a:t>25 έτη</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200" b="1" dirty="0">
                          <a:solidFill>
                            <a:srgbClr val="002060"/>
                          </a:solidFill>
                          <a:latin typeface="+mn-lt"/>
                          <a:ea typeface="Times New Roman"/>
                          <a:cs typeface="Arial Greek"/>
                        </a:rPr>
                        <a:t>4,35%</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200" b="1" dirty="0">
                          <a:solidFill>
                            <a:srgbClr val="002060"/>
                          </a:solidFill>
                          <a:latin typeface="+mn-lt"/>
                          <a:ea typeface="Times New Roman"/>
                          <a:cs typeface="Arial Greek"/>
                        </a:rPr>
                        <a:t>66.387,93 €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200" b="1" dirty="0">
                          <a:solidFill>
                            <a:srgbClr val="002060"/>
                          </a:solidFill>
                          <a:latin typeface="+mn-lt"/>
                          <a:ea typeface="Times New Roman"/>
                          <a:cs typeface="Arial Greek"/>
                        </a:rPr>
                        <a:t>5.532,33 €</a:t>
                      </a:r>
                      <a:endParaRPr lang="el-GR" sz="1200" dirty="0">
                        <a:solidFill>
                          <a:srgbClr val="002060"/>
                        </a:solidFill>
                        <a:latin typeface="+mn-lt"/>
                        <a:ea typeface="Calibri"/>
                        <a:cs typeface="Times New Roman"/>
                      </a:endParaRPr>
                    </a:p>
                  </a:txBody>
                  <a:tcPr marL="68580" marR="68580" marT="0" marB="0" anchor="ctr">
                    <a:solidFill>
                      <a:schemeClr val="bg1">
                        <a:lumMod val="95000"/>
                      </a:schemeClr>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188640"/>
            <a:ext cx="8534400" cy="896144"/>
          </a:xfrm>
        </p:spPr>
        <p:txBody>
          <a:bodyPr>
            <a:noAutofit/>
          </a:bodyPr>
          <a:lstStyle/>
          <a:p>
            <a:r>
              <a:rPr lang="el-GR" sz="2800" b="1" dirty="0" smtClean="0">
                <a:cs typeface="Arial" pitchFamily="34" charset="0"/>
              </a:rPr>
              <a:t>Δανεισμός ΟΤΑ από Τ. Π. &amp; Δανείων </a:t>
            </a:r>
            <a:r>
              <a:rPr lang="el-GR" sz="2800" b="1" dirty="0" smtClean="0">
                <a:cs typeface="Arial" pitchFamily="34" charset="0"/>
              </a:rPr>
              <a:t>(7/7)</a:t>
            </a:r>
            <a:r>
              <a:rPr lang="en-US" sz="2800" b="1" dirty="0" smtClean="0">
                <a:cs typeface="Arial" pitchFamily="34" charset="0"/>
              </a:rPr>
              <a:t/>
            </a:r>
            <a:br>
              <a:rPr lang="en-US" sz="2800" b="1" dirty="0" smtClean="0">
                <a:cs typeface="Arial" pitchFamily="34" charset="0"/>
              </a:rPr>
            </a:br>
            <a:r>
              <a:rPr lang="el-GR" sz="2800" b="1" dirty="0" smtClean="0">
                <a:cs typeface="Arial" pitchFamily="34" charset="0"/>
              </a:rPr>
              <a:t>Σενάρια τοκοχρεολυτικής δόσης δανείου</a:t>
            </a:r>
            <a:endParaRPr lang="el-GR" sz="2800"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18</a:t>
            </a:fld>
            <a:endParaRPr lang="el-GR"/>
          </a:p>
        </p:txBody>
      </p:sp>
      <p:sp>
        <p:nvSpPr>
          <p:cNvPr id="4" name="3 - Θέση περιεχομένου"/>
          <p:cNvSpPr>
            <a:spLocks noGrp="1"/>
          </p:cNvSpPr>
          <p:nvPr>
            <p:ph sz="quarter" idx="1"/>
          </p:nvPr>
        </p:nvSpPr>
        <p:spPr/>
        <p:txBody>
          <a:bodyPr>
            <a:normAutofit/>
          </a:bodyPr>
          <a:lstStyle/>
          <a:p>
            <a:pPr algn="ctr">
              <a:buNone/>
            </a:pPr>
            <a:r>
              <a:rPr lang="el-GR" sz="2000" b="1" dirty="0" smtClean="0">
                <a:solidFill>
                  <a:srgbClr val="002060"/>
                </a:solidFill>
              </a:rPr>
              <a:t>ΣΕΝΑΡΙΟ 5: Επιτόκιο κυμαινόμενο (</a:t>
            </a:r>
            <a:r>
              <a:rPr lang="el-GR" sz="2000" b="1" dirty="0" err="1" smtClean="0">
                <a:solidFill>
                  <a:srgbClr val="002060"/>
                </a:solidFill>
              </a:rPr>
              <a:t>Euribor</a:t>
            </a:r>
            <a:r>
              <a:rPr lang="el-GR" sz="2000" b="1" dirty="0" smtClean="0">
                <a:solidFill>
                  <a:srgbClr val="002060"/>
                </a:solidFill>
              </a:rPr>
              <a:t> 12μήνου</a:t>
            </a:r>
            <a:r>
              <a:rPr lang="el-GR" sz="2000" b="1" dirty="0" smtClean="0">
                <a:solidFill>
                  <a:srgbClr val="002060"/>
                </a:solidFill>
              </a:rPr>
              <a:t>)</a:t>
            </a:r>
          </a:p>
          <a:p>
            <a:pPr algn="ctr">
              <a:buNone/>
            </a:pPr>
            <a:r>
              <a:rPr lang="el-GR" sz="1800" b="1" dirty="0" smtClean="0">
                <a:solidFill>
                  <a:srgbClr val="002060"/>
                </a:solidFill>
              </a:rPr>
              <a:t>*</a:t>
            </a:r>
            <a:r>
              <a:rPr lang="el-GR" sz="1800" dirty="0" smtClean="0">
                <a:solidFill>
                  <a:srgbClr val="002060"/>
                </a:solidFill>
              </a:rPr>
              <a:t> </a:t>
            </a:r>
            <a:r>
              <a:rPr lang="en-US" sz="1800" dirty="0" err="1" smtClean="0">
                <a:solidFill>
                  <a:srgbClr val="002060"/>
                </a:solidFill>
              </a:rPr>
              <a:t>Euribor</a:t>
            </a:r>
            <a:r>
              <a:rPr lang="el-GR" sz="1800" dirty="0" smtClean="0">
                <a:solidFill>
                  <a:srgbClr val="002060"/>
                </a:solidFill>
              </a:rPr>
              <a:t> 12μήνου στις 31.07.2015: 0,17%</a:t>
            </a:r>
          </a:p>
          <a:p>
            <a:pPr algn="ctr">
              <a:buNone/>
            </a:pPr>
            <a:endParaRPr lang="el-GR" sz="2000" b="1" dirty="0" smtClean="0">
              <a:solidFill>
                <a:srgbClr val="002060"/>
              </a:solidFill>
            </a:endParaRPr>
          </a:p>
        </p:txBody>
      </p:sp>
      <p:graphicFrame>
        <p:nvGraphicFramePr>
          <p:cNvPr id="5" name="4 - Πίνακας"/>
          <p:cNvGraphicFramePr>
            <a:graphicFrameLocks noGrp="1"/>
          </p:cNvGraphicFramePr>
          <p:nvPr/>
        </p:nvGraphicFramePr>
        <p:xfrm>
          <a:off x="251520" y="2639229"/>
          <a:ext cx="8640962" cy="2301939"/>
        </p:xfrm>
        <a:graphic>
          <a:graphicData uri="http://schemas.openxmlformats.org/drawingml/2006/table">
            <a:tbl>
              <a:tblPr firstRow="1" bandRow="1">
                <a:tableStyleId>{5C22544A-7EE6-4342-B048-85BDC9FD1C3A}</a:tableStyleId>
              </a:tblPr>
              <a:tblGrid>
                <a:gridCol w="1204070"/>
                <a:gridCol w="2053998"/>
                <a:gridCol w="1274896"/>
                <a:gridCol w="920758"/>
                <a:gridCol w="920758"/>
                <a:gridCol w="1274896"/>
                <a:gridCol w="991586"/>
              </a:tblGrid>
              <a:tr h="437919">
                <a:tc>
                  <a:txBody>
                    <a:bodyPr/>
                    <a:lstStyle/>
                    <a:p>
                      <a:r>
                        <a:rPr lang="el-GR" sz="1200" dirty="0" smtClean="0">
                          <a:latin typeface="+mn-lt"/>
                        </a:rPr>
                        <a:t>Επιτόκιο μικτό</a:t>
                      </a:r>
                      <a:endParaRPr lang="el-GR" sz="1200" dirty="0">
                        <a:latin typeface="+mn-lt"/>
                      </a:endParaRPr>
                    </a:p>
                  </a:txBody>
                  <a:tcPr anchor="ctr">
                    <a:solidFill>
                      <a:schemeClr val="tx1">
                        <a:lumMod val="65000"/>
                        <a:lumOff val="35000"/>
                      </a:schemeClr>
                    </a:solidFill>
                  </a:tcPr>
                </a:tc>
                <a:tc>
                  <a:txBody>
                    <a:bodyPr/>
                    <a:lstStyle/>
                    <a:p>
                      <a:r>
                        <a:rPr lang="el-GR" sz="1200" dirty="0" smtClean="0">
                          <a:latin typeface="+mn-lt"/>
                        </a:rPr>
                        <a:t>Διάρκεια- επιτόκιο</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Ποσό δανείου</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Διάρκεια</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Επιτόκιο</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Ετήσια</a:t>
                      </a:r>
                      <a:r>
                        <a:rPr lang="el-GR" sz="1200" baseline="0" dirty="0" smtClean="0">
                          <a:latin typeface="+mn-lt"/>
                        </a:rPr>
                        <a:t> </a:t>
                      </a:r>
                      <a:r>
                        <a:rPr lang="el-GR" sz="1200" baseline="0" dirty="0" err="1" smtClean="0">
                          <a:latin typeface="+mn-lt"/>
                        </a:rPr>
                        <a:t>τοκοχρ</a:t>
                      </a:r>
                      <a:r>
                        <a:rPr lang="el-GR" sz="1200" baseline="0" dirty="0" smtClean="0">
                          <a:latin typeface="+mn-lt"/>
                        </a:rPr>
                        <a:t>. δόση</a:t>
                      </a:r>
                      <a:endParaRPr lang="el-GR" sz="1200" dirty="0">
                        <a:latin typeface="+mn-lt"/>
                      </a:endParaRPr>
                    </a:p>
                  </a:txBody>
                  <a:tcPr anchor="ctr">
                    <a:solidFill>
                      <a:schemeClr val="tx1">
                        <a:lumMod val="65000"/>
                        <a:lumOff val="35000"/>
                      </a:schemeClr>
                    </a:solidFill>
                  </a:tcPr>
                </a:tc>
                <a:tc>
                  <a:txBody>
                    <a:bodyPr/>
                    <a:lstStyle/>
                    <a:p>
                      <a:pPr algn="r"/>
                      <a:r>
                        <a:rPr lang="el-GR" sz="1200" dirty="0" smtClean="0">
                          <a:latin typeface="+mn-lt"/>
                        </a:rPr>
                        <a:t>Μηνιαία</a:t>
                      </a:r>
                      <a:r>
                        <a:rPr lang="el-GR" sz="1200" baseline="0" dirty="0" smtClean="0">
                          <a:latin typeface="+mn-lt"/>
                        </a:rPr>
                        <a:t> δόση</a:t>
                      </a:r>
                      <a:endParaRPr lang="el-GR" sz="1200" dirty="0">
                        <a:latin typeface="+mn-lt"/>
                      </a:endParaRPr>
                    </a:p>
                  </a:txBody>
                  <a:tcPr anchor="ctr">
                    <a:solidFill>
                      <a:schemeClr val="tx1">
                        <a:lumMod val="65000"/>
                        <a:lumOff val="35000"/>
                      </a:schemeClr>
                    </a:solidFill>
                  </a:tcPr>
                </a:tc>
              </a:tr>
              <a:tr h="1844739">
                <a:tc>
                  <a:txBody>
                    <a:bodyPr/>
                    <a:lstStyle/>
                    <a:p>
                      <a:r>
                        <a:rPr lang="el-GR" sz="1200" b="1" dirty="0" smtClean="0">
                          <a:solidFill>
                            <a:srgbClr val="002060"/>
                          </a:solidFill>
                          <a:latin typeface="+mn-lt"/>
                        </a:rPr>
                        <a:t>Κυμαινόμενο</a:t>
                      </a:r>
                      <a:endParaRPr lang="el-GR" sz="1200" b="1" dirty="0">
                        <a:solidFill>
                          <a:srgbClr val="002060"/>
                        </a:solidFill>
                        <a:latin typeface="+mn-lt"/>
                      </a:endParaRPr>
                    </a:p>
                  </a:txBody>
                  <a:tcPr anchor="ctr">
                    <a:solidFill>
                      <a:schemeClr val="bg1">
                        <a:lumMod val="95000"/>
                      </a:schemeClr>
                    </a:solidFill>
                  </a:tcPr>
                </a:tc>
                <a:tc>
                  <a:txBody>
                    <a:bodyPr/>
                    <a:lstStyle/>
                    <a:p>
                      <a:r>
                        <a:rPr lang="el-GR" sz="1200" b="0" dirty="0" err="1" smtClean="0">
                          <a:solidFill>
                            <a:srgbClr val="002060"/>
                          </a:solidFill>
                          <a:latin typeface="+mn-lt"/>
                        </a:rPr>
                        <a:t>Euribor</a:t>
                      </a:r>
                      <a:r>
                        <a:rPr lang="el-GR" sz="1200" b="0" dirty="0" smtClean="0">
                          <a:solidFill>
                            <a:srgbClr val="002060"/>
                          </a:solidFill>
                          <a:latin typeface="+mn-lt"/>
                        </a:rPr>
                        <a:t> 12μήνου + περιθώριο 4,30% αναπροσαρμοζόμενο την 1/1 και 1/7 εκάστου έτους</a:t>
                      </a:r>
                      <a:endParaRPr lang="el-GR" sz="1200" b="0" dirty="0">
                        <a:solidFill>
                          <a:srgbClr val="002060"/>
                        </a:solidFill>
                        <a:latin typeface="+mn-lt"/>
                      </a:endParaRPr>
                    </a:p>
                  </a:txBody>
                  <a:tcPr anchor="ctr">
                    <a:solidFill>
                      <a:schemeClr val="bg1">
                        <a:lumMod val="95000"/>
                      </a:schemeClr>
                    </a:solidFill>
                  </a:tcPr>
                </a:tc>
                <a:tc>
                  <a:txBody>
                    <a:bodyPr/>
                    <a:lstStyle/>
                    <a:p>
                      <a:pPr algn="ctr">
                        <a:lnSpc>
                          <a:spcPct val="115000"/>
                        </a:lnSpc>
                        <a:spcAft>
                          <a:spcPts val="0"/>
                        </a:spcAft>
                      </a:pPr>
                      <a:r>
                        <a:rPr lang="el-GR" sz="1100" b="1">
                          <a:solidFill>
                            <a:srgbClr val="002060"/>
                          </a:solidFill>
                          <a:latin typeface="+mn-lt"/>
                          <a:ea typeface="Times New Roman"/>
                          <a:cs typeface="Arial Greek"/>
                        </a:rPr>
                        <a:t>1.000.000 €</a:t>
                      </a:r>
                      <a:endParaRPr lang="el-GR" sz="110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100" b="1">
                          <a:solidFill>
                            <a:srgbClr val="002060"/>
                          </a:solidFill>
                          <a:latin typeface="+mn-lt"/>
                          <a:ea typeface="Times New Roman"/>
                          <a:cs typeface="Arial Greek"/>
                        </a:rPr>
                        <a:t>25 έτη</a:t>
                      </a:r>
                      <a:endParaRPr lang="el-GR" sz="110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100" b="1" dirty="0">
                          <a:solidFill>
                            <a:srgbClr val="002060"/>
                          </a:solidFill>
                          <a:latin typeface="+mn-lt"/>
                          <a:ea typeface="Times New Roman"/>
                          <a:cs typeface="Arial Greek"/>
                        </a:rPr>
                        <a:t>4,47%</a:t>
                      </a:r>
                      <a:endParaRPr lang="el-GR" sz="1100" dirty="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100" b="1">
                          <a:solidFill>
                            <a:srgbClr val="002060"/>
                          </a:solidFill>
                          <a:latin typeface="+mn-lt"/>
                          <a:ea typeface="Times New Roman"/>
                          <a:cs typeface="Arial Greek"/>
                        </a:rPr>
                        <a:t>67.230,94 €</a:t>
                      </a:r>
                      <a:endParaRPr lang="el-GR" sz="1100">
                        <a:solidFill>
                          <a:srgbClr val="002060"/>
                        </a:solidFill>
                        <a:latin typeface="+mn-lt"/>
                        <a:ea typeface="Calibri"/>
                        <a:cs typeface="Times New Roman"/>
                      </a:endParaRPr>
                    </a:p>
                  </a:txBody>
                  <a:tcPr marL="68580" marR="68580" marT="0" marB="0" anchor="ctr">
                    <a:solidFill>
                      <a:schemeClr val="bg1">
                        <a:lumMod val="95000"/>
                      </a:schemeClr>
                    </a:solidFill>
                  </a:tcPr>
                </a:tc>
                <a:tc>
                  <a:txBody>
                    <a:bodyPr/>
                    <a:lstStyle/>
                    <a:p>
                      <a:pPr algn="ctr">
                        <a:lnSpc>
                          <a:spcPct val="115000"/>
                        </a:lnSpc>
                        <a:spcAft>
                          <a:spcPts val="0"/>
                        </a:spcAft>
                      </a:pPr>
                      <a:r>
                        <a:rPr lang="el-GR" sz="1100" b="1" dirty="0">
                          <a:solidFill>
                            <a:srgbClr val="002060"/>
                          </a:solidFill>
                          <a:latin typeface="+mn-lt"/>
                          <a:ea typeface="Times New Roman"/>
                          <a:cs typeface="Arial Greek"/>
                        </a:rPr>
                        <a:t>5.602,58 €</a:t>
                      </a:r>
                      <a:endParaRPr lang="el-GR" sz="1100" dirty="0">
                        <a:solidFill>
                          <a:srgbClr val="002060"/>
                        </a:solidFill>
                        <a:latin typeface="+mn-lt"/>
                        <a:ea typeface="Calibri"/>
                        <a:cs typeface="Times New Roman"/>
                      </a:endParaRPr>
                    </a:p>
                  </a:txBody>
                  <a:tcPr marL="68580" marR="68580" marT="0" marB="0" anchor="ctr">
                    <a:solidFill>
                      <a:schemeClr val="bg1">
                        <a:lumMod val="95000"/>
                      </a:schemeClr>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p:cNvSpPr>
            <a:spLocks noGrp="1"/>
          </p:cNvSpPr>
          <p:nvPr>
            <p:ph type="sldNum" sz="quarter" idx="12"/>
          </p:nvPr>
        </p:nvSpPr>
        <p:spPr/>
        <p:txBody>
          <a:bodyPr/>
          <a:lstStyle/>
          <a:p>
            <a:fld id="{E0C674D5-ED84-4460-A52A-6D48DF676732}" type="slidenum">
              <a:rPr lang="el-GR" smtClean="0"/>
              <a:pPr/>
              <a:t>19</a:t>
            </a:fld>
            <a:endParaRPr lang="el-GR"/>
          </a:p>
        </p:txBody>
      </p:sp>
      <p:sp>
        <p:nvSpPr>
          <p:cNvPr id="4" name="Θέση περιεχομένου 3"/>
          <p:cNvSpPr>
            <a:spLocks noGrp="1"/>
          </p:cNvSpPr>
          <p:nvPr>
            <p:ph sz="quarter" idx="1"/>
          </p:nvPr>
        </p:nvSpPr>
        <p:spPr/>
        <p:txBody>
          <a:bodyPr>
            <a:normAutofit/>
          </a:bodyPr>
          <a:lstStyle/>
          <a:p>
            <a:pPr algn="ctr">
              <a:buNone/>
            </a:pPr>
            <a:endParaRPr lang="el-GR" sz="3200" b="1" dirty="0" smtClean="0">
              <a:solidFill>
                <a:srgbClr val="0070C0"/>
              </a:solidFill>
              <a:latin typeface="Calibri" panose="020F0502020204030204" pitchFamily="34" charset="0"/>
            </a:endParaRPr>
          </a:p>
          <a:p>
            <a:pPr algn="ctr"/>
            <a:endParaRPr lang="el-GR" sz="3200" b="1" dirty="0">
              <a:solidFill>
                <a:srgbClr val="0070C0"/>
              </a:solidFill>
              <a:latin typeface="Calibri" panose="020F0502020204030204" pitchFamily="34" charset="0"/>
            </a:endParaRPr>
          </a:p>
          <a:p>
            <a:pPr marL="0" indent="0" algn="ctr">
              <a:buNone/>
            </a:pPr>
            <a:r>
              <a:rPr lang="el-GR" sz="3600" b="1" dirty="0" smtClean="0">
                <a:solidFill>
                  <a:schemeClr val="accent3">
                    <a:shade val="75000"/>
                  </a:schemeClr>
                </a:solidFill>
                <a:latin typeface="+mj-lt"/>
                <a:ea typeface="+mj-ea"/>
                <a:cs typeface="Arial" pitchFamily="34" charset="0"/>
              </a:rPr>
              <a:t>Ευρωπαϊκά προγράμματα</a:t>
            </a:r>
            <a:endParaRPr lang="el-GR" sz="3600" b="1" dirty="0">
              <a:solidFill>
                <a:schemeClr val="accent3">
                  <a:shade val="75000"/>
                </a:schemeClr>
              </a:solidFill>
              <a:latin typeface="+mj-lt"/>
              <a:ea typeface="+mj-ea"/>
              <a:cs typeface="Arial" pitchFamily="34" charset="0"/>
            </a:endParaRPr>
          </a:p>
        </p:txBody>
      </p:sp>
    </p:spTree>
    <p:extLst>
      <p:ext uri="{BB962C8B-B14F-4D97-AF65-F5344CB8AC3E}">
        <p14:creationId xmlns:p14="http://schemas.microsoft.com/office/powerpoint/2010/main" xmlns="" val="3925485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188640"/>
            <a:ext cx="8534400" cy="720080"/>
          </a:xfrm>
        </p:spPr>
        <p:txBody>
          <a:bodyPr>
            <a:noAutofit/>
          </a:bodyPr>
          <a:lstStyle/>
          <a:p>
            <a:r>
              <a:rPr lang="el-GR" b="1" dirty="0"/>
              <a:t>Η εταιρεία </a:t>
            </a:r>
            <a:r>
              <a:rPr lang="el-GR" b="1" dirty="0" smtClean="0"/>
              <a:t>Π</a:t>
            </a:r>
            <a:r>
              <a:rPr lang="en-US" b="1" dirty="0" smtClean="0"/>
              <a:t>.</a:t>
            </a:r>
            <a:r>
              <a:rPr lang="el-GR" b="1" dirty="0" smtClean="0"/>
              <a:t>Ε</a:t>
            </a:r>
            <a:r>
              <a:rPr lang="en-US" b="1" dirty="0" smtClean="0"/>
              <a:t>.</a:t>
            </a:r>
            <a:r>
              <a:rPr lang="el-GR" b="1" dirty="0" smtClean="0"/>
              <a:t>Τ</a:t>
            </a:r>
            <a:r>
              <a:rPr lang="en-US" b="1" dirty="0" smtClean="0"/>
              <a:t>.</a:t>
            </a:r>
            <a:r>
              <a:rPr lang="el-GR" b="1" dirty="0" smtClean="0"/>
              <a:t>Α</a:t>
            </a:r>
            <a:r>
              <a:rPr lang="en-US" b="1" dirty="0" smtClean="0"/>
              <a:t>.</a:t>
            </a:r>
            <a:r>
              <a:rPr lang="el-GR" b="1" dirty="0" smtClean="0"/>
              <a:t> Α</a:t>
            </a:r>
            <a:r>
              <a:rPr lang="en-US" b="1" dirty="0" smtClean="0"/>
              <a:t>.</a:t>
            </a:r>
            <a:r>
              <a:rPr lang="el-GR" b="1" dirty="0" smtClean="0"/>
              <a:t>Ε</a:t>
            </a:r>
            <a:r>
              <a:rPr lang="en-US" b="1" dirty="0" smtClean="0"/>
              <a:t>.</a:t>
            </a:r>
            <a:endParaRPr lang="el-GR" b="1" dirty="0"/>
          </a:p>
        </p:txBody>
      </p:sp>
      <p:sp>
        <p:nvSpPr>
          <p:cNvPr id="3" name="Θέση αριθμού διαφάνειας 2"/>
          <p:cNvSpPr>
            <a:spLocks noGrp="1"/>
          </p:cNvSpPr>
          <p:nvPr>
            <p:ph type="sldNum" sz="quarter" idx="12"/>
          </p:nvPr>
        </p:nvSpPr>
        <p:spPr/>
        <p:txBody>
          <a:bodyPr/>
          <a:lstStyle/>
          <a:p>
            <a:fld id="{E0C674D5-ED84-4460-A52A-6D48DF676732}" type="slidenum">
              <a:rPr lang="el-GR" smtClean="0"/>
              <a:pPr/>
              <a:t>2</a:t>
            </a:fld>
            <a:endParaRPr lang="el-GR"/>
          </a:p>
        </p:txBody>
      </p:sp>
      <p:sp>
        <p:nvSpPr>
          <p:cNvPr id="4" name="Θέση περιεχομένου 3"/>
          <p:cNvSpPr>
            <a:spLocks noGrp="1"/>
          </p:cNvSpPr>
          <p:nvPr>
            <p:ph sz="quarter" idx="1"/>
          </p:nvPr>
        </p:nvSpPr>
        <p:spPr>
          <a:xfrm>
            <a:off x="301752" y="1527048"/>
            <a:ext cx="8503920" cy="4854280"/>
          </a:xfrm>
        </p:spPr>
        <p:txBody>
          <a:bodyPr>
            <a:noAutofit/>
          </a:bodyPr>
          <a:lstStyle/>
          <a:p>
            <a:pPr marL="0" indent="0" algn="just">
              <a:lnSpc>
                <a:spcPts val="2500"/>
              </a:lnSpc>
              <a:spcBef>
                <a:spcPts val="0"/>
              </a:spcBef>
              <a:buNone/>
            </a:pPr>
            <a:r>
              <a:rPr lang="el-GR" sz="2000" dirty="0"/>
              <a:t>Η </a:t>
            </a:r>
            <a:r>
              <a:rPr lang="el-GR" sz="2000" b="1" dirty="0"/>
              <a:t>«Πληροφόρηση - Επιμόρφωση - Τοπική Ανάπτυξη» (Π.Ε.Τ.Α.) Α.Ε</a:t>
            </a:r>
            <a:r>
              <a:rPr lang="el-GR" sz="2000" dirty="0"/>
              <a:t>. είναι η Αναπτυξιακή εταιρεία της Αυτοδιοίκησης που εξειδικεύεται στην παροχή συμβουλευτικών, μελετητικών και υποστηρικτικών υπηρεσιών με επίκεντρο την τοπική ανάπτυξη. </a:t>
            </a:r>
            <a:r>
              <a:rPr lang="el-GR" sz="2000" dirty="0" smtClean="0"/>
              <a:t> Ιδρύθηκε </a:t>
            </a:r>
            <a:r>
              <a:rPr lang="el-GR" sz="2000" dirty="0"/>
              <a:t>το 1990 από φορείς της Αυτοδιοίκησης. </a:t>
            </a:r>
            <a:r>
              <a:rPr lang="el-GR" sz="2000" b="1" dirty="0" smtClean="0"/>
              <a:t>Κύριοι μέτοχοι της εταιρείας είναι</a:t>
            </a:r>
            <a:r>
              <a:rPr lang="en-US" sz="2000" b="1" dirty="0" smtClean="0"/>
              <a:t>:</a:t>
            </a:r>
            <a:endParaRPr lang="el-GR" sz="2000" b="1" dirty="0" smtClean="0"/>
          </a:p>
          <a:p>
            <a:pPr marL="0" indent="0" algn="just">
              <a:lnSpc>
                <a:spcPts val="2500"/>
              </a:lnSpc>
              <a:spcBef>
                <a:spcPts val="0"/>
              </a:spcBef>
              <a:buNone/>
            </a:pPr>
            <a:endParaRPr lang="en-US" sz="2000" b="1" dirty="0"/>
          </a:p>
          <a:p>
            <a:pPr lvl="0">
              <a:lnSpc>
                <a:spcPts val="2500"/>
              </a:lnSpc>
            </a:pPr>
            <a:r>
              <a:rPr lang="el-GR" sz="2000" dirty="0" smtClean="0"/>
              <a:t>Κεντρική </a:t>
            </a:r>
            <a:r>
              <a:rPr lang="el-GR" sz="2000" dirty="0"/>
              <a:t>Ένωση Δήμων Ελλάδας (</a:t>
            </a:r>
            <a:r>
              <a:rPr lang="en-US" sz="2000" dirty="0"/>
              <a:t>KE</a:t>
            </a:r>
            <a:r>
              <a:rPr lang="el-GR" sz="2000" dirty="0"/>
              <a:t>Δ</a:t>
            </a:r>
            <a:r>
              <a:rPr lang="en-US" sz="2000" dirty="0"/>
              <a:t>E</a:t>
            </a:r>
            <a:r>
              <a:rPr lang="el-GR" sz="2000" dirty="0"/>
              <a:t>)</a:t>
            </a:r>
          </a:p>
          <a:p>
            <a:pPr lvl="0">
              <a:lnSpc>
                <a:spcPts val="2500"/>
              </a:lnSpc>
            </a:pPr>
            <a:r>
              <a:rPr lang="el-GR" sz="2000" dirty="0"/>
              <a:t>Ένωση Περιφερειών Ελλάδας (ΕΝΠΕ) </a:t>
            </a:r>
          </a:p>
          <a:p>
            <a:pPr lvl="0">
              <a:lnSpc>
                <a:spcPts val="2500"/>
              </a:lnSpc>
            </a:pPr>
            <a:r>
              <a:rPr lang="el-GR" sz="2000" dirty="0"/>
              <a:t>Ταμείο Παρακαταθηκών και Δανείων (Τ.Π. &amp; Δ.)</a:t>
            </a:r>
          </a:p>
          <a:p>
            <a:pPr lvl="0">
              <a:lnSpc>
                <a:spcPts val="2500"/>
              </a:lnSpc>
            </a:pPr>
            <a:r>
              <a:rPr lang="el-GR" sz="2000" dirty="0"/>
              <a:t>Περιφερειακή Ένωση Δήμων Αττικής (ΠΕΔΑ)</a:t>
            </a:r>
          </a:p>
          <a:p>
            <a:pPr lvl="0">
              <a:lnSpc>
                <a:spcPts val="2500"/>
              </a:lnSpc>
            </a:pPr>
            <a:r>
              <a:rPr lang="el-GR" sz="2000" dirty="0"/>
              <a:t>Περιφερειακή Ένωση Δήμων Κεντρικής Μακεδονίας (ΠΕΔΚΜ)</a:t>
            </a:r>
          </a:p>
          <a:p>
            <a:pPr lvl="0">
              <a:lnSpc>
                <a:spcPts val="2500"/>
              </a:lnSpc>
            </a:pPr>
            <a:r>
              <a:rPr lang="el-GR" sz="2000" dirty="0"/>
              <a:t>Περιφερειακή Ένωση Δήμων Νοτίου Αιγαίου.  </a:t>
            </a:r>
          </a:p>
          <a:p>
            <a:pPr lvl="0">
              <a:lnSpc>
                <a:spcPts val="2500"/>
              </a:lnSpc>
            </a:pPr>
            <a:r>
              <a:rPr lang="en-US" sz="2000" dirty="0"/>
              <a:t>47 </a:t>
            </a:r>
            <a:r>
              <a:rPr lang="el-GR" sz="2000" dirty="0"/>
              <a:t>Ανώνυμες Αναπτυξιακές Εταιρείες </a:t>
            </a:r>
            <a:r>
              <a:rPr lang="el-GR" sz="2000" dirty="0" smtClean="0"/>
              <a:t>ΟΤΑ</a:t>
            </a:r>
            <a:endParaRPr lang="el-GR" sz="2000" dirty="0"/>
          </a:p>
        </p:txBody>
      </p:sp>
    </p:spTree>
    <p:extLst>
      <p:ext uri="{BB962C8B-B14F-4D97-AF65-F5344CB8AC3E}">
        <p14:creationId xmlns:p14="http://schemas.microsoft.com/office/powerpoint/2010/main" xmlns="" val="37220140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301752" y="116632"/>
            <a:ext cx="8518720" cy="936104"/>
          </a:xfrm>
        </p:spPr>
        <p:txBody>
          <a:bodyPr>
            <a:noAutofit/>
          </a:bodyPr>
          <a:lstStyle/>
          <a:p>
            <a:r>
              <a:rPr lang="el-GR" sz="2800" b="1" dirty="0" smtClean="0">
                <a:latin typeface="+mn-lt"/>
                <a:cs typeface="Arial" pitchFamily="34" charset="0"/>
              </a:rPr>
              <a:t>Ταμεία </a:t>
            </a:r>
            <a:r>
              <a:rPr lang="el-GR" sz="2800" b="1" dirty="0">
                <a:latin typeface="+mn-lt"/>
                <a:cs typeface="Arial" pitchFamily="34" charset="0"/>
              </a:rPr>
              <a:t>Αστικής Ανάπτυξης </a:t>
            </a:r>
            <a:r>
              <a:rPr lang="el-GR" sz="2800" b="1" dirty="0" smtClean="0">
                <a:latin typeface="+mn-lt"/>
                <a:cs typeface="Arial" pitchFamily="34" charset="0"/>
              </a:rPr>
              <a:t/>
            </a:r>
            <a:br>
              <a:rPr lang="el-GR" sz="2800" b="1" dirty="0" smtClean="0">
                <a:latin typeface="+mn-lt"/>
                <a:cs typeface="Arial" pitchFamily="34" charset="0"/>
              </a:rPr>
            </a:br>
            <a:r>
              <a:rPr lang="el-GR" sz="2800" b="1" dirty="0" smtClean="0">
                <a:solidFill>
                  <a:schemeClr val="tx1"/>
                </a:solidFill>
                <a:latin typeface="+mn-lt"/>
                <a:cs typeface="Arial" pitchFamily="34" charset="0"/>
              </a:rPr>
              <a:t>JESSICA</a:t>
            </a:r>
            <a:r>
              <a:rPr lang="en-US" sz="2800" b="1" dirty="0" smtClean="0">
                <a:solidFill>
                  <a:schemeClr val="tx1"/>
                </a:solidFill>
                <a:latin typeface="+mn-lt"/>
                <a:cs typeface="Arial" pitchFamily="34" charset="0"/>
              </a:rPr>
              <a:t>  </a:t>
            </a:r>
            <a:r>
              <a:rPr lang="el-GR" sz="2800" b="1" dirty="0" smtClean="0">
                <a:solidFill>
                  <a:schemeClr val="tx1"/>
                </a:solidFill>
                <a:latin typeface="+mn-lt"/>
                <a:cs typeface="Arial" pitchFamily="34" charset="0"/>
              </a:rPr>
              <a:t>(1/3)</a:t>
            </a:r>
            <a:endParaRPr lang="el-GR" sz="2800" b="1" dirty="0">
              <a:solidFill>
                <a:schemeClr val="tx1"/>
              </a:solidFill>
              <a:latin typeface="+mn-lt"/>
              <a:cs typeface="Arial" pitchFamily="34" charset="0"/>
            </a:endParaRPr>
          </a:p>
        </p:txBody>
      </p:sp>
      <p:sp>
        <p:nvSpPr>
          <p:cNvPr id="6" name="Θέση αριθμού διαφάνειας 5"/>
          <p:cNvSpPr>
            <a:spLocks noGrp="1"/>
          </p:cNvSpPr>
          <p:nvPr>
            <p:ph type="sldNum" sz="quarter" idx="12"/>
          </p:nvPr>
        </p:nvSpPr>
        <p:spPr/>
        <p:txBody>
          <a:bodyPr>
            <a:normAutofit/>
          </a:bodyPr>
          <a:lstStyle/>
          <a:p>
            <a:r>
              <a:rPr lang="el-GR" dirty="0" smtClean="0">
                <a:latin typeface="Calibri" panose="020F0502020204030204" pitchFamily="34" charset="0"/>
              </a:rPr>
              <a:t>20</a:t>
            </a:r>
            <a:endParaRPr lang="el-GR" dirty="0">
              <a:latin typeface="Calibri" panose="020F0502020204030204" pitchFamily="34" charset="0"/>
            </a:endParaRPr>
          </a:p>
        </p:txBody>
      </p:sp>
      <p:sp>
        <p:nvSpPr>
          <p:cNvPr id="8" name="Θέση περιεχομένου 7"/>
          <p:cNvSpPr>
            <a:spLocks noGrp="1"/>
          </p:cNvSpPr>
          <p:nvPr>
            <p:ph sz="quarter" idx="1"/>
          </p:nvPr>
        </p:nvSpPr>
        <p:spPr>
          <a:xfrm>
            <a:off x="301752" y="1527048"/>
            <a:ext cx="8503920" cy="4710264"/>
          </a:xfrm>
        </p:spPr>
        <p:txBody>
          <a:bodyPr>
            <a:normAutofit/>
          </a:bodyPr>
          <a:lstStyle/>
          <a:p>
            <a:pPr marL="0" indent="0">
              <a:lnSpc>
                <a:spcPct val="110000"/>
              </a:lnSpc>
              <a:spcBef>
                <a:spcPts val="0"/>
              </a:spcBef>
              <a:buNone/>
            </a:pPr>
            <a:r>
              <a:rPr lang="el-GR" sz="2200" b="1" dirty="0">
                <a:solidFill>
                  <a:srgbClr val="4E7DA0"/>
                </a:solidFill>
                <a:cs typeface="Arial" pitchFamily="34" charset="0"/>
              </a:rPr>
              <a:t>Δάνεια σε ΟΤΑ </a:t>
            </a:r>
            <a:r>
              <a:rPr lang="el-GR" sz="2200" b="1" dirty="0">
                <a:solidFill>
                  <a:schemeClr val="tx2">
                    <a:lumMod val="50000"/>
                  </a:schemeClr>
                </a:solidFill>
                <a:cs typeface="Arial" pitchFamily="34" charset="0"/>
              </a:rPr>
              <a:t>για χρηματοδότηση έργων τους </a:t>
            </a:r>
            <a:r>
              <a:rPr lang="el-GR" sz="2200" b="1" dirty="0" smtClean="0">
                <a:solidFill>
                  <a:schemeClr val="tx2">
                    <a:lumMod val="50000"/>
                  </a:schemeClr>
                </a:solidFill>
                <a:cs typeface="Arial" pitchFamily="34" charset="0"/>
              </a:rPr>
              <a:t>που εντάσσονται σε Ολοκληρωμένα Σχέδια Βιώσιμης Αστικής Ανάπτυξης</a:t>
            </a:r>
          </a:p>
          <a:p>
            <a:pPr marL="0" indent="0">
              <a:lnSpc>
                <a:spcPct val="110000"/>
              </a:lnSpc>
              <a:spcBef>
                <a:spcPts val="0"/>
              </a:spcBef>
              <a:buNone/>
            </a:pPr>
            <a:endParaRPr lang="el-GR" sz="2200" b="1" dirty="0">
              <a:solidFill>
                <a:schemeClr val="tx2">
                  <a:lumMod val="50000"/>
                </a:schemeClr>
              </a:solidFill>
              <a:cs typeface="Arial" pitchFamily="34" charset="0"/>
            </a:endParaRPr>
          </a:p>
          <a:p>
            <a:pPr algn="just">
              <a:lnSpc>
                <a:spcPct val="150000"/>
              </a:lnSpc>
              <a:spcBef>
                <a:spcPts val="0"/>
              </a:spcBef>
              <a:buFont typeface="Wingdings" panose="05000000000000000000" pitchFamily="2" charset="2"/>
              <a:buChar char="q"/>
            </a:pPr>
            <a:r>
              <a:rPr lang="el-GR" sz="2200" dirty="0">
                <a:solidFill>
                  <a:schemeClr val="tx2">
                    <a:lumMod val="50000"/>
                  </a:schemeClr>
                </a:solidFill>
                <a:cs typeface="Arial" pitchFamily="34" charset="0"/>
              </a:rPr>
              <a:t>Διαθέσιμα κεφάλαια συνολικού ύψους </a:t>
            </a:r>
            <a:r>
              <a:rPr lang="el-GR" sz="2200" dirty="0" smtClean="0">
                <a:solidFill>
                  <a:schemeClr val="tx2">
                    <a:lumMod val="50000"/>
                  </a:schemeClr>
                </a:solidFill>
                <a:cs typeface="Arial" pitchFamily="34" charset="0"/>
              </a:rPr>
              <a:t>περίπου 250 εκ. €</a:t>
            </a:r>
            <a:endParaRPr lang="el-GR" sz="2200" dirty="0">
              <a:solidFill>
                <a:schemeClr val="tx2">
                  <a:lumMod val="50000"/>
                </a:schemeClr>
              </a:solidFill>
              <a:cs typeface="Arial" pitchFamily="34" charset="0"/>
            </a:endParaRPr>
          </a:p>
          <a:p>
            <a:pPr>
              <a:lnSpc>
                <a:spcPct val="150000"/>
              </a:lnSpc>
              <a:spcBef>
                <a:spcPts val="0"/>
              </a:spcBef>
              <a:buFont typeface="Wingdings" panose="05000000000000000000" pitchFamily="2" charset="2"/>
              <a:buChar char="q"/>
            </a:pPr>
            <a:r>
              <a:rPr lang="el-GR" sz="2200" dirty="0">
                <a:solidFill>
                  <a:schemeClr val="tx2">
                    <a:lumMod val="50000"/>
                  </a:schemeClr>
                </a:solidFill>
                <a:cs typeface="Arial" pitchFamily="34" charset="0"/>
              </a:rPr>
              <a:t>Επιλέξιμα το σύνολο </a:t>
            </a:r>
            <a:r>
              <a:rPr lang="el-GR" sz="2200" dirty="0" smtClean="0">
                <a:solidFill>
                  <a:schemeClr val="tx2">
                    <a:lumMod val="50000"/>
                  </a:schemeClr>
                </a:solidFill>
                <a:cs typeface="Arial" pitchFamily="34" charset="0"/>
              </a:rPr>
              <a:t>σχεδόν των </a:t>
            </a:r>
            <a:r>
              <a:rPr lang="el-GR" sz="2200" dirty="0">
                <a:solidFill>
                  <a:schemeClr val="tx2">
                    <a:lumMod val="50000"/>
                  </a:schemeClr>
                </a:solidFill>
                <a:cs typeface="Arial" pitchFamily="34" charset="0"/>
              </a:rPr>
              <a:t>έργων ενεργειακής </a:t>
            </a:r>
            <a:r>
              <a:rPr lang="el-GR" sz="2200" dirty="0" smtClean="0">
                <a:solidFill>
                  <a:schemeClr val="tx2">
                    <a:lumMod val="50000"/>
                  </a:schemeClr>
                </a:solidFill>
                <a:cs typeface="Arial" pitchFamily="34" charset="0"/>
              </a:rPr>
              <a:t>αποδοτικότητας</a:t>
            </a:r>
            <a:endParaRPr lang="el-GR" sz="2200" dirty="0">
              <a:solidFill>
                <a:schemeClr val="tx2">
                  <a:lumMod val="50000"/>
                </a:schemeClr>
              </a:solidFill>
              <a:cs typeface="Arial" pitchFamily="34" charset="0"/>
            </a:endParaRPr>
          </a:p>
          <a:p>
            <a:pPr algn="just">
              <a:lnSpc>
                <a:spcPct val="150000"/>
              </a:lnSpc>
              <a:spcBef>
                <a:spcPts val="0"/>
              </a:spcBef>
              <a:buFont typeface="Wingdings" panose="05000000000000000000" pitchFamily="2" charset="2"/>
              <a:buChar char="q"/>
            </a:pPr>
            <a:r>
              <a:rPr lang="el-GR" sz="2200" dirty="0">
                <a:solidFill>
                  <a:schemeClr val="tx2">
                    <a:lumMod val="50000"/>
                  </a:schemeClr>
                </a:solidFill>
                <a:cs typeface="Arial" pitchFamily="34" charset="0"/>
              </a:rPr>
              <a:t>Χρηματοδότηση έως και </a:t>
            </a:r>
            <a:r>
              <a:rPr lang="el-GR" sz="2200" dirty="0" smtClean="0">
                <a:solidFill>
                  <a:schemeClr val="tx2">
                    <a:lumMod val="50000"/>
                  </a:schemeClr>
                </a:solidFill>
                <a:cs typeface="Arial" pitchFamily="34" charset="0"/>
              </a:rPr>
              <a:t>70</a:t>
            </a:r>
            <a:r>
              <a:rPr lang="el-GR" sz="2200" dirty="0">
                <a:solidFill>
                  <a:schemeClr val="tx2">
                    <a:lumMod val="50000"/>
                  </a:schemeClr>
                </a:solidFill>
                <a:cs typeface="Arial" pitchFamily="34" charset="0"/>
              </a:rPr>
              <a:t>% του </a:t>
            </a:r>
            <a:r>
              <a:rPr lang="el-GR" sz="2200" dirty="0" smtClean="0">
                <a:solidFill>
                  <a:schemeClr val="tx2">
                    <a:lumMod val="50000"/>
                  </a:schemeClr>
                </a:solidFill>
                <a:cs typeface="Arial" pitchFamily="34" charset="0"/>
              </a:rPr>
              <a:t>προϋπολογισμού</a:t>
            </a:r>
            <a:endParaRPr lang="el-GR" sz="2200" dirty="0">
              <a:solidFill>
                <a:schemeClr val="tx2">
                  <a:lumMod val="50000"/>
                </a:schemeClr>
              </a:solidFill>
              <a:cs typeface="Arial" pitchFamily="34" charset="0"/>
            </a:endParaRPr>
          </a:p>
          <a:p>
            <a:pPr algn="just">
              <a:lnSpc>
                <a:spcPct val="150000"/>
              </a:lnSpc>
              <a:spcBef>
                <a:spcPts val="0"/>
              </a:spcBef>
              <a:buFont typeface="Wingdings" panose="05000000000000000000" pitchFamily="2" charset="2"/>
              <a:buChar char="q"/>
            </a:pPr>
            <a:r>
              <a:rPr lang="el-GR" sz="2200" dirty="0">
                <a:solidFill>
                  <a:schemeClr val="tx2">
                    <a:lumMod val="50000"/>
                  </a:schemeClr>
                </a:solidFill>
                <a:cs typeface="Arial" pitchFamily="34" charset="0"/>
              </a:rPr>
              <a:t>Διάρκεια αποπληρωμής δανείου (έως </a:t>
            </a:r>
            <a:r>
              <a:rPr lang="el-GR" sz="2200" dirty="0" smtClean="0">
                <a:solidFill>
                  <a:schemeClr val="tx2">
                    <a:lumMod val="50000"/>
                  </a:schemeClr>
                </a:solidFill>
                <a:cs typeface="Arial" pitchFamily="34" charset="0"/>
              </a:rPr>
              <a:t>15 </a:t>
            </a:r>
            <a:r>
              <a:rPr lang="el-GR" sz="2200" dirty="0">
                <a:solidFill>
                  <a:schemeClr val="tx2">
                    <a:lumMod val="50000"/>
                  </a:schemeClr>
                </a:solidFill>
                <a:cs typeface="Arial" pitchFamily="34" charset="0"/>
              </a:rPr>
              <a:t>έτη</a:t>
            </a:r>
            <a:r>
              <a:rPr lang="el-GR" sz="2200" dirty="0" smtClean="0">
                <a:solidFill>
                  <a:schemeClr val="tx2">
                    <a:lumMod val="50000"/>
                  </a:schemeClr>
                </a:solidFill>
                <a:cs typeface="Arial" pitchFamily="34" charset="0"/>
              </a:rPr>
              <a:t>)</a:t>
            </a:r>
            <a:endParaRPr lang="el-GR" sz="2200" dirty="0">
              <a:solidFill>
                <a:schemeClr val="tx2">
                  <a:lumMod val="50000"/>
                </a:schemeClr>
              </a:solidFill>
              <a:cs typeface="Arial" pitchFamily="34" charset="0"/>
            </a:endParaRPr>
          </a:p>
          <a:p>
            <a:pPr algn="just">
              <a:lnSpc>
                <a:spcPct val="150000"/>
              </a:lnSpc>
              <a:spcBef>
                <a:spcPts val="0"/>
              </a:spcBef>
              <a:buFont typeface="Wingdings" panose="05000000000000000000" pitchFamily="2" charset="2"/>
              <a:buChar char="q"/>
            </a:pPr>
            <a:r>
              <a:rPr lang="el-GR" sz="2200" dirty="0" smtClean="0">
                <a:solidFill>
                  <a:schemeClr val="tx2">
                    <a:lumMod val="50000"/>
                  </a:schemeClr>
                </a:solidFill>
                <a:cs typeface="Arial" pitchFamily="34" charset="0"/>
              </a:rPr>
              <a:t>Κυμαινόμενο </a:t>
            </a:r>
            <a:r>
              <a:rPr lang="el-GR" sz="2200" dirty="0">
                <a:solidFill>
                  <a:schemeClr val="tx2">
                    <a:lumMod val="50000"/>
                  </a:schemeClr>
                </a:solidFill>
                <a:cs typeface="Arial" pitchFamily="34" charset="0"/>
              </a:rPr>
              <a:t>επιτόκιο με </a:t>
            </a:r>
            <a:r>
              <a:rPr lang="el-GR" sz="2200" dirty="0" smtClean="0">
                <a:solidFill>
                  <a:schemeClr val="tx2">
                    <a:lumMod val="50000"/>
                  </a:schemeClr>
                </a:solidFill>
                <a:cs typeface="Arial" pitchFamily="34" charset="0"/>
              </a:rPr>
              <a:t>όρους αγοράς</a:t>
            </a:r>
            <a:endParaRPr lang="el-GR" sz="2200" dirty="0">
              <a:solidFill>
                <a:schemeClr val="tx2">
                  <a:lumMod val="50000"/>
                </a:schemeClr>
              </a:solidFill>
              <a:cs typeface="Arial" pitchFamily="34" charset="0"/>
            </a:endParaRPr>
          </a:p>
        </p:txBody>
      </p:sp>
    </p:spTree>
    <p:extLst>
      <p:ext uri="{BB962C8B-B14F-4D97-AF65-F5344CB8AC3E}">
        <p14:creationId xmlns:p14="http://schemas.microsoft.com/office/powerpoint/2010/main" xmlns="" val="551706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188640"/>
            <a:ext cx="8712968" cy="864096"/>
          </a:xfrm>
        </p:spPr>
        <p:txBody>
          <a:bodyPr vert="horz" anchor="b">
            <a:noAutofit/>
          </a:bodyPr>
          <a:lstStyle/>
          <a:p>
            <a:r>
              <a:rPr lang="el-GR" sz="2800" b="1" dirty="0">
                <a:latin typeface="+mn-lt"/>
                <a:cs typeface="Arial" pitchFamily="34" charset="0"/>
              </a:rPr>
              <a:t>Ταμεία Αστικής Ανάπτυξης </a:t>
            </a:r>
            <a:br>
              <a:rPr lang="el-GR" sz="2800" b="1" dirty="0">
                <a:latin typeface="+mn-lt"/>
                <a:cs typeface="Arial" pitchFamily="34" charset="0"/>
              </a:rPr>
            </a:br>
            <a:r>
              <a:rPr lang="el-GR" sz="2800" b="1" dirty="0">
                <a:solidFill>
                  <a:schemeClr val="tx1"/>
                </a:solidFill>
                <a:latin typeface="+mn-lt"/>
                <a:cs typeface="Arial" pitchFamily="34" charset="0"/>
              </a:rPr>
              <a:t>JESSICA</a:t>
            </a:r>
            <a:r>
              <a:rPr lang="en-US" sz="2800" b="1" dirty="0">
                <a:solidFill>
                  <a:schemeClr val="tx1"/>
                </a:solidFill>
                <a:latin typeface="+mn-lt"/>
                <a:cs typeface="Arial" pitchFamily="34" charset="0"/>
              </a:rPr>
              <a:t>  </a:t>
            </a:r>
            <a:r>
              <a:rPr lang="el-GR" sz="2800" b="1" dirty="0" smtClean="0">
                <a:solidFill>
                  <a:schemeClr val="tx1"/>
                </a:solidFill>
                <a:latin typeface="+mn-lt"/>
                <a:cs typeface="Arial" pitchFamily="34" charset="0"/>
              </a:rPr>
              <a:t>(2/3)</a:t>
            </a:r>
            <a:endParaRPr lang="el-GR" sz="2800" b="1" dirty="0">
              <a:solidFill>
                <a:schemeClr val="tx2">
                  <a:lumMod val="75000"/>
                </a:schemeClr>
              </a:solidFill>
              <a:latin typeface="+mn-lt"/>
              <a:cs typeface="Arial" pitchFamily="34" charset="0"/>
            </a:endParaRPr>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21</a:t>
            </a:r>
            <a:endParaRPr lang="el-GR" dirty="0">
              <a:latin typeface="Calibri" panose="020F0502020204030204" pitchFamily="34" charset="0"/>
            </a:endParaRPr>
          </a:p>
        </p:txBody>
      </p:sp>
      <p:sp>
        <p:nvSpPr>
          <p:cNvPr id="10" name="5 - Θέση περιεχομένου"/>
          <p:cNvSpPr>
            <a:spLocks noGrp="1"/>
          </p:cNvSpPr>
          <p:nvPr>
            <p:ph sz="quarter" idx="1"/>
          </p:nvPr>
        </p:nvSpPr>
        <p:spPr>
          <a:xfrm>
            <a:off x="251520" y="1412776"/>
            <a:ext cx="8568952" cy="4752528"/>
          </a:xfrm>
        </p:spPr>
        <p:txBody>
          <a:bodyPr>
            <a:normAutofit fontScale="85000" lnSpcReduction="20000"/>
          </a:bodyPr>
          <a:lstStyle/>
          <a:p>
            <a:pPr marL="0" indent="0">
              <a:lnSpc>
                <a:spcPct val="150000"/>
              </a:lnSpc>
              <a:buClr>
                <a:schemeClr val="tx2">
                  <a:lumMod val="50000"/>
                </a:schemeClr>
              </a:buClr>
              <a:buNone/>
            </a:pPr>
            <a:r>
              <a:rPr lang="el-GR" sz="2400" b="1" dirty="0" smtClean="0">
                <a:solidFill>
                  <a:schemeClr val="tx2">
                    <a:lumMod val="75000"/>
                  </a:schemeClr>
                </a:solidFill>
                <a:cs typeface="Arial" pitchFamily="34" charset="0"/>
              </a:rPr>
              <a:t>Ζητήματα </a:t>
            </a:r>
            <a:r>
              <a:rPr lang="el-GR" sz="2400" b="1" dirty="0">
                <a:solidFill>
                  <a:schemeClr val="tx2">
                    <a:lumMod val="75000"/>
                  </a:schemeClr>
                </a:solidFill>
                <a:cs typeface="Arial" pitchFamily="34" charset="0"/>
              </a:rPr>
              <a:t>προς </a:t>
            </a:r>
            <a:r>
              <a:rPr lang="el-GR" sz="2400" b="1" dirty="0" smtClean="0">
                <a:solidFill>
                  <a:schemeClr val="tx2">
                    <a:lumMod val="75000"/>
                  </a:schemeClr>
                </a:solidFill>
                <a:cs typeface="Arial" pitchFamily="34" charset="0"/>
              </a:rPr>
              <a:t>Επίλυση</a:t>
            </a:r>
          </a:p>
          <a:p>
            <a:pPr>
              <a:lnSpc>
                <a:spcPct val="150000"/>
              </a:lnSpc>
              <a:buClr>
                <a:schemeClr val="tx2">
                  <a:lumMod val="50000"/>
                </a:schemeClr>
              </a:buClr>
              <a:buFont typeface="Wingdings" panose="05000000000000000000" pitchFamily="2" charset="2"/>
              <a:buChar char="q"/>
            </a:pPr>
            <a:r>
              <a:rPr lang="el-GR" sz="2400" b="1" dirty="0" smtClean="0">
                <a:solidFill>
                  <a:srgbClr val="0070C0"/>
                </a:solidFill>
                <a:cs typeface="Arial" pitchFamily="34" charset="0"/>
              </a:rPr>
              <a:t>Χρηματοδότηση της ωρίμανσης των έργων (μελέτες, αδειοδοτήσεις κ.λπ.)</a:t>
            </a:r>
          </a:p>
          <a:p>
            <a:pPr lvl="1">
              <a:lnSpc>
                <a:spcPct val="150000"/>
              </a:lnSpc>
              <a:buClr>
                <a:schemeClr val="tx2">
                  <a:lumMod val="50000"/>
                </a:schemeClr>
              </a:buClr>
              <a:buFont typeface="Wingdings" panose="05000000000000000000" pitchFamily="2" charset="2"/>
              <a:buChar char="q"/>
            </a:pPr>
            <a:r>
              <a:rPr lang="el-GR" sz="1900" i="1" dirty="0" smtClean="0">
                <a:solidFill>
                  <a:schemeClr val="tx2">
                    <a:lumMod val="50000"/>
                  </a:schemeClr>
                </a:solidFill>
                <a:cs typeface="Arial" pitchFamily="34" charset="0"/>
                <a:sym typeface="Wingdings" panose="05000000000000000000" pitchFamily="2" charset="2"/>
              </a:rPr>
              <a:t>Έχει προταθεί από το ΤΠΔ και την ΚΕΔΕ η δημιουργία Ειδικού Λογαριασμού που θα χρηματοδοτεί ωριμάνσεις έργων της Αυτοδιοίκησης</a:t>
            </a:r>
            <a:endParaRPr lang="el-GR" sz="2100" b="1" dirty="0" smtClean="0">
              <a:solidFill>
                <a:schemeClr val="tx2">
                  <a:lumMod val="50000"/>
                </a:schemeClr>
              </a:solidFill>
              <a:cs typeface="Arial" pitchFamily="34" charset="0"/>
            </a:endParaRPr>
          </a:p>
          <a:p>
            <a:pPr>
              <a:lnSpc>
                <a:spcPct val="150000"/>
              </a:lnSpc>
              <a:buClr>
                <a:schemeClr val="tx2">
                  <a:lumMod val="50000"/>
                </a:schemeClr>
              </a:buClr>
              <a:buFont typeface="Wingdings" panose="05000000000000000000" pitchFamily="2" charset="2"/>
              <a:buChar char="q"/>
            </a:pPr>
            <a:r>
              <a:rPr lang="el-GR" sz="2400" b="1" dirty="0">
                <a:solidFill>
                  <a:srgbClr val="0070C0"/>
                </a:solidFill>
                <a:cs typeface="Arial" pitchFamily="34" charset="0"/>
              </a:rPr>
              <a:t>ΟΤΑ χωρίς δυνατότητα </a:t>
            </a:r>
            <a:r>
              <a:rPr lang="el-GR" sz="2400" b="1" dirty="0" smtClean="0">
                <a:solidFill>
                  <a:srgbClr val="0070C0"/>
                </a:solidFill>
                <a:cs typeface="Arial" pitchFamily="34" charset="0"/>
              </a:rPr>
              <a:t>δανειοδότησης</a:t>
            </a:r>
            <a:endParaRPr lang="el-GR" sz="2400" b="1" dirty="0">
              <a:solidFill>
                <a:srgbClr val="0070C0"/>
              </a:solidFill>
              <a:cs typeface="Arial" pitchFamily="34" charset="0"/>
            </a:endParaRPr>
          </a:p>
          <a:p>
            <a:pPr lvl="1">
              <a:lnSpc>
                <a:spcPct val="150000"/>
              </a:lnSpc>
              <a:buClr>
                <a:schemeClr val="tx2">
                  <a:lumMod val="50000"/>
                </a:schemeClr>
              </a:buClr>
              <a:buFont typeface="Wingdings" panose="05000000000000000000" pitchFamily="2" charset="2"/>
              <a:buChar char="q"/>
            </a:pPr>
            <a:r>
              <a:rPr lang="el-GR" sz="1900" i="1" dirty="0" smtClean="0">
                <a:solidFill>
                  <a:schemeClr val="tx2">
                    <a:lumMod val="50000"/>
                  </a:schemeClr>
                </a:solidFill>
                <a:cs typeface="Arial" pitchFamily="34" charset="0"/>
                <a:sym typeface="Wingdings" panose="05000000000000000000" pitchFamily="2" charset="2"/>
              </a:rPr>
              <a:t>Έχει </a:t>
            </a:r>
            <a:r>
              <a:rPr lang="el-GR" sz="1900" i="1" dirty="0">
                <a:solidFill>
                  <a:schemeClr val="tx2">
                    <a:lumMod val="50000"/>
                  </a:schemeClr>
                </a:solidFill>
                <a:cs typeface="Arial" pitchFamily="34" charset="0"/>
                <a:sym typeface="Wingdings" panose="05000000000000000000" pitchFamily="2" charset="2"/>
              </a:rPr>
              <a:t>προταθεί η εξαίρεση των ΟΤΑ από τους περιορισμούς όταν πρόκειται για δανειοδότηση ανταποδοτικών </a:t>
            </a:r>
            <a:r>
              <a:rPr lang="el-GR" sz="1900" i="1" dirty="0" smtClean="0">
                <a:solidFill>
                  <a:schemeClr val="tx2">
                    <a:lumMod val="50000"/>
                  </a:schemeClr>
                </a:solidFill>
                <a:cs typeface="Arial" pitchFamily="34" charset="0"/>
                <a:sym typeface="Wingdings" panose="05000000000000000000" pitchFamily="2" charset="2"/>
              </a:rPr>
              <a:t>έργων</a:t>
            </a:r>
            <a:endParaRPr lang="el-GR" sz="1900" b="1" dirty="0">
              <a:solidFill>
                <a:schemeClr val="tx2">
                  <a:lumMod val="50000"/>
                </a:schemeClr>
              </a:solidFill>
              <a:cs typeface="Arial" pitchFamily="34" charset="0"/>
            </a:endParaRPr>
          </a:p>
          <a:p>
            <a:pPr>
              <a:lnSpc>
                <a:spcPct val="150000"/>
              </a:lnSpc>
              <a:buClr>
                <a:schemeClr val="tx2">
                  <a:lumMod val="50000"/>
                </a:schemeClr>
              </a:buClr>
              <a:buFont typeface="Wingdings" panose="05000000000000000000" pitchFamily="2" charset="2"/>
              <a:buChar char="q"/>
            </a:pPr>
            <a:r>
              <a:rPr lang="el-GR" sz="2400" b="1" dirty="0">
                <a:solidFill>
                  <a:srgbClr val="0070C0"/>
                </a:solidFill>
                <a:cs typeface="Arial" pitchFamily="34" charset="0"/>
              </a:rPr>
              <a:t>Δανεισμός </a:t>
            </a:r>
            <a:r>
              <a:rPr lang="el-GR" sz="2400" b="1" dirty="0" smtClean="0">
                <a:solidFill>
                  <a:srgbClr val="0070C0"/>
                </a:solidFill>
                <a:cs typeface="Arial" pitchFamily="34" charset="0"/>
              </a:rPr>
              <a:t>ΔΕΥΑ</a:t>
            </a:r>
            <a:endParaRPr lang="el-GR" sz="2400" b="1" dirty="0">
              <a:solidFill>
                <a:srgbClr val="0070C0"/>
              </a:solidFill>
              <a:cs typeface="Arial" pitchFamily="34" charset="0"/>
            </a:endParaRPr>
          </a:p>
          <a:p>
            <a:pPr lvl="1">
              <a:lnSpc>
                <a:spcPct val="150000"/>
              </a:lnSpc>
              <a:buClr>
                <a:schemeClr val="tx2">
                  <a:lumMod val="50000"/>
                </a:schemeClr>
              </a:buClr>
              <a:buFont typeface="Wingdings" panose="05000000000000000000" pitchFamily="2" charset="2"/>
              <a:buChar char="q"/>
            </a:pPr>
            <a:r>
              <a:rPr lang="el-GR" sz="1900" i="1" dirty="0" smtClean="0">
                <a:solidFill>
                  <a:schemeClr val="tx2">
                    <a:lumMod val="50000"/>
                  </a:schemeClr>
                </a:solidFill>
                <a:cs typeface="Arial" pitchFamily="34" charset="0"/>
              </a:rPr>
              <a:t>Δεν επιτρέπεται </a:t>
            </a:r>
            <a:r>
              <a:rPr lang="el-GR" sz="1900" i="1" dirty="0">
                <a:solidFill>
                  <a:schemeClr val="tx2">
                    <a:lumMod val="50000"/>
                  </a:schemeClr>
                </a:solidFill>
                <a:cs typeface="Arial" pitchFamily="34" charset="0"/>
              </a:rPr>
              <a:t>το ΤΠΔ να δανείζει </a:t>
            </a:r>
            <a:r>
              <a:rPr lang="el-GR" sz="1900" i="1" dirty="0" smtClean="0">
                <a:solidFill>
                  <a:schemeClr val="tx2">
                    <a:lumMod val="50000"/>
                  </a:schemeClr>
                </a:solidFill>
                <a:cs typeface="Arial" pitchFamily="34" charset="0"/>
              </a:rPr>
              <a:t>ΔΕΥΑ.</a:t>
            </a:r>
          </a:p>
          <a:p>
            <a:pPr lvl="1">
              <a:lnSpc>
                <a:spcPct val="150000"/>
              </a:lnSpc>
              <a:buClr>
                <a:schemeClr val="tx2">
                  <a:lumMod val="50000"/>
                </a:schemeClr>
              </a:buClr>
              <a:buFont typeface="Wingdings" panose="05000000000000000000" pitchFamily="2" charset="2"/>
              <a:buChar char="q"/>
            </a:pPr>
            <a:r>
              <a:rPr lang="el-GR" sz="1900" i="1" dirty="0" smtClean="0">
                <a:solidFill>
                  <a:schemeClr val="tx2">
                    <a:lumMod val="50000"/>
                  </a:schemeClr>
                </a:solidFill>
                <a:cs typeface="Arial" pitchFamily="34" charset="0"/>
              </a:rPr>
              <a:t>Έχει προταθεί η τροποποίηση του νόμου ώστε να επιτρέπεται ο δανεισμός των ΔΕΥΑ από το ΤΠΔ</a:t>
            </a:r>
          </a:p>
          <a:p>
            <a:pPr marL="0" indent="0" algn="just">
              <a:lnSpc>
                <a:spcPct val="150000"/>
              </a:lnSpc>
              <a:buClr>
                <a:schemeClr val="tx2">
                  <a:lumMod val="50000"/>
                </a:schemeClr>
              </a:buClr>
              <a:buNone/>
            </a:pPr>
            <a:endParaRPr lang="el-GR" sz="2800" i="1" dirty="0">
              <a:solidFill>
                <a:schemeClr val="tx2">
                  <a:lumMod val="50000"/>
                </a:schemeClr>
              </a:solidFill>
              <a:latin typeface="Calibri" panose="020F0502020204030204" pitchFamily="34" charset="0"/>
            </a:endParaRPr>
          </a:p>
        </p:txBody>
      </p:sp>
      <p:sp>
        <p:nvSpPr>
          <p:cNvPr id="7"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Tree>
    <p:extLst>
      <p:ext uri="{BB962C8B-B14F-4D97-AF65-F5344CB8AC3E}">
        <p14:creationId xmlns:p14="http://schemas.microsoft.com/office/powerpoint/2010/main" xmlns="" val="11638573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Θέση κειμένου 9"/>
          <p:cNvSpPr>
            <a:spLocks noGrp="1"/>
          </p:cNvSpPr>
          <p:nvPr>
            <p:ph type="body" idx="1"/>
          </p:nvPr>
        </p:nvSpPr>
        <p:spPr>
          <a:xfrm>
            <a:off x="301752" y="1524000"/>
            <a:ext cx="4040188" cy="536848"/>
          </a:xfrm>
        </p:spPr>
        <p:txBody>
          <a:bodyPr/>
          <a:lstStyle/>
          <a:p>
            <a:pPr algn="ctr"/>
            <a:r>
              <a:rPr lang="el-GR" sz="2000" dirty="0" smtClean="0">
                <a:cs typeface="Arial" pitchFamily="34" charset="0"/>
              </a:rPr>
              <a:t>ΠΛΕΟΝΕΚΤΗΜΑΤΑ</a:t>
            </a:r>
            <a:endParaRPr lang="el-GR" sz="2000" dirty="0">
              <a:cs typeface="Arial" pitchFamily="34" charset="0"/>
            </a:endParaRPr>
          </a:p>
        </p:txBody>
      </p:sp>
      <p:sp>
        <p:nvSpPr>
          <p:cNvPr id="11" name="Θέση κειμένου 10"/>
          <p:cNvSpPr>
            <a:spLocks noGrp="1"/>
          </p:cNvSpPr>
          <p:nvPr>
            <p:ph type="body" sz="half" idx="3"/>
          </p:nvPr>
        </p:nvSpPr>
        <p:spPr>
          <a:xfrm>
            <a:off x="4791330" y="1524000"/>
            <a:ext cx="4041775" cy="536848"/>
          </a:xfrm>
        </p:spPr>
        <p:txBody>
          <a:bodyPr/>
          <a:lstStyle/>
          <a:p>
            <a:pPr algn="ctr"/>
            <a:r>
              <a:rPr lang="el-GR" sz="2000" dirty="0" smtClean="0">
                <a:cs typeface="Arial" pitchFamily="34" charset="0"/>
              </a:rPr>
              <a:t>ΜΕΙΟΝΕΚΤΗΜΑΤΑ</a:t>
            </a:r>
            <a:endParaRPr lang="el-GR" sz="2000" dirty="0">
              <a:cs typeface="Arial" pitchFamily="34" charset="0"/>
            </a:endParaRPr>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22</a:t>
            </a:r>
            <a:endParaRPr lang="el-GR" dirty="0">
              <a:latin typeface="Calibri" panose="020F0502020204030204" pitchFamily="34" charset="0"/>
            </a:endParaRPr>
          </a:p>
        </p:txBody>
      </p:sp>
      <p:sp>
        <p:nvSpPr>
          <p:cNvPr id="2" name="Τίτλος 1"/>
          <p:cNvSpPr>
            <a:spLocks noGrp="1"/>
          </p:cNvSpPr>
          <p:nvPr>
            <p:ph type="title"/>
          </p:nvPr>
        </p:nvSpPr>
        <p:spPr>
          <a:xfrm>
            <a:off x="229744" y="188640"/>
            <a:ext cx="8734744" cy="864096"/>
          </a:xfrm>
        </p:spPr>
        <p:txBody>
          <a:bodyPr vert="horz" anchor="b">
            <a:noAutofit/>
          </a:bodyPr>
          <a:lstStyle/>
          <a:p>
            <a:pPr lvl="0"/>
            <a:r>
              <a:rPr lang="el-GR" sz="2800" b="1" dirty="0">
                <a:latin typeface="+mn-lt"/>
                <a:cs typeface="Arial" pitchFamily="34" charset="0"/>
              </a:rPr>
              <a:t>Ταμεία Αστικής Ανάπτυξης </a:t>
            </a:r>
            <a:br>
              <a:rPr lang="el-GR" sz="2800" b="1" dirty="0">
                <a:latin typeface="+mn-lt"/>
                <a:cs typeface="Arial" pitchFamily="34" charset="0"/>
              </a:rPr>
            </a:br>
            <a:r>
              <a:rPr lang="el-GR" sz="2800" b="1" dirty="0">
                <a:solidFill>
                  <a:schemeClr val="tx1"/>
                </a:solidFill>
                <a:latin typeface="+mn-lt"/>
                <a:cs typeface="Arial" pitchFamily="34" charset="0"/>
              </a:rPr>
              <a:t>JESSICA</a:t>
            </a:r>
            <a:r>
              <a:rPr lang="en-US" sz="2800" b="1" dirty="0">
                <a:solidFill>
                  <a:schemeClr val="tx1"/>
                </a:solidFill>
                <a:latin typeface="+mn-lt"/>
                <a:cs typeface="Arial" pitchFamily="34" charset="0"/>
              </a:rPr>
              <a:t>  </a:t>
            </a:r>
            <a:r>
              <a:rPr lang="el-GR" sz="2800" b="1" dirty="0" smtClean="0">
                <a:solidFill>
                  <a:schemeClr val="tx1"/>
                </a:solidFill>
                <a:latin typeface="+mn-lt"/>
                <a:cs typeface="Arial" pitchFamily="34" charset="0"/>
              </a:rPr>
              <a:t>(3/3)</a:t>
            </a:r>
            <a:endParaRPr lang="el-GR" sz="2800" b="1" dirty="0">
              <a:solidFill>
                <a:schemeClr val="accent4">
                  <a:lumMod val="75000"/>
                </a:schemeClr>
              </a:solidFill>
              <a:latin typeface="+mn-lt"/>
              <a:cs typeface="Arial" pitchFamily="34" charset="0"/>
            </a:endParaRPr>
          </a:p>
        </p:txBody>
      </p:sp>
      <p:sp>
        <p:nvSpPr>
          <p:cNvPr id="9"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
        <p:nvSpPr>
          <p:cNvPr id="5" name="Θέση περιεχομένου 4"/>
          <p:cNvSpPr>
            <a:spLocks noGrp="1"/>
          </p:cNvSpPr>
          <p:nvPr>
            <p:ph sz="quarter" idx="2"/>
          </p:nvPr>
        </p:nvSpPr>
        <p:spPr/>
        <p:txBody>
          <a:bodyPr>
            <a:normAutofit/>
          </a:bodyPr>
          <a:lstStyle/>
          <a:p>
            <a:r>
              <a:rPr lang="el-GR" sz="1800" dirty="0" smtClean="0">
                <a:cs typeface="Arial" pitchFamily="34" charset="0"/>
              </a:rPr>
              <a:t>Άμεση εξασφάλιση της αναγκαίας χρηματοδότησης</a:t>
            </a:r>
          </a:p>
          <a:p>
            <a:r>
              <a:rPr lang="el-GR" sz="1800" dirty="0" smtClean="0">
                <a:cs typeface="Arial" pitchFamily="34" charset="0"/>
              </a:rPr>
              <a:t>Ευνοϊκοί όροι δανειοδότησης.</a:t>
            </a:r>
          </a:p>
          <a:p>
            <a:r>
              <a:rPr lang="el-GR" sz="1800" dirty="0" smtClean="0">
                <a:cs typeface="Arial" pitchFamily="34" charset="0"/>
              </a:rPr>
              <a:t>Χαμηλότερο κόστος χρήματος σε σχέση με την Χ.Α.Τ.</a:t>
            </a:r>
          </a:p>
          <a:p>
            <a:r>
              <a:rPr lang="el-GR" sz="1800" dirty="0" smtClean="0">
                <a:cs typeface="Arial" pitchFamily="34" charset="0"/>
              </a:rPr>
              <a:t>Ταχύτερες διαδικασίες δημοπράτησης και σύναψης συμβάσεων</a:t>
            </a:r>
          </a:p>
          <a:p>
            <a:r>
              <a:rPr lang="el-GR" sz="1800" dirty="0" smtClean="0">
                <a:cs typeface="Arial" pitchFamily="34" charset="0"/>
              </a:rPr>
              <a:t>Άμεση θετική επίδραση στον προϋπολογισμό του ΟΤΑ</a:t>
            </a:r>
          </a:p>
          <a:p>
            <a:endParaRPr lang="el-GR" sz="1800" dirty="0" smtClean="0">
              <a:latin typeface="Calibri" panose="020F0502020204030204" pitchFamily="34" charset="0"/>
            </a:endParaRPr>
          </a:p>
          <a:p>
            <a:pPr marL="0" indent="0">
              <a:buNone/>
            </a:pPr>
            <a:endParaRPr lang="el-GR" dirty="0">
              <a:latin typeface="Calibri" panose="020F0502020204030204" pitchFamily="34" charset="0"/>
            </a:endParaRPr>
          </a:p>
        </p:txBody>
      </p:sp>
      <p:sp>
        <p:nvSpPr>
          <p:cNvPr id="8" name="Θέση περιεχομένου 7"/>
          <p:cNvSpPr>
            <a:spLocks noGrp="1"/>
          </p:cNvSpPr>
          <p:nvPr>
            <p:ph sz="quarter" idx="4"/>
          </p:nvPr>
        </p:nvSpPr>
        <p:spPr/>
        <p:txBody>
          <a:bodyPr>
            <a:normAutofit/>
          </a:bodyPr>
          <a:lstStyle/>
          <a:p>
            <a:r>
              <a:rPr lang="el-GR" sz="1800" dirty="0" smtClean="0">
                <a:cs typeface="Arial" pitchFamily="34" charset="0"/>
              </a:rPr>
              <a:t>Η πλειοψηφία των κινδύνων που σχετίζονται με τα επιμέρους στάδια του έργου </a:t>
            </a:r>
            <a:r>
              <a:rPr lang="el-GR" sz="1800" u="sng" dirty="0" smtClean="0">
                <a:cs typeface="Arial" pitchFamily="34" charset="0"/>
              </a:rPr>
              <a:t>αναλαμβάνονται κυρίως από τον ΟΤΑ</a:t>
            </a:r>
          </a:p>
          <a:p>
            <a:pPr lvl="1"/>
            <a:r>
              <a:rPr lang="el-GR" sz="1600" i="1" dirty="0" smtClean="0">
                <a:solidFill>
                  <a:schemeClr val="tx1"/>
                </a:solidFill>
                <a:cs typeface="Arial" pitchFamily="34" charset="0"/>
              </a:rPr>
              <a:t>Τεχνολογικοί</a:t>
            </a:r>
          </a:p>
          <a:p>
            <a:pPr lvl="1"/>
            <a:r>
              <a:rPr lang="el-GR" sz="1600" i="1" dirty="0" smtClean="0">
                <a:solidFill>
                  <a:schemeClr val="tx1"/>
                </a:solidFill>
                <a:cs typeface="Arial" pitchFamily="34" charset="0"/>
              </a:rPr>
              <a:t>Λειτουργίας - απόδοσης κλπ</a:t>
            </a:r>
          </a:p>
          <a:p>
            <a:r>
              <a:rPr lang="el-GR" sz="1800" dirty="0" smtClean="0">
                <a:cs typeface="Arial" pitchFamily="34" charset="0"/>
              </a:rPr>
              <a:t>Αποκλεισμός ΟΤΑ που έχουν περιορισμό στην δανειοδότηση</a:t>
            </a:r>
          </a:p>
          <a:p>
            <a:r>
              <a:rPr lang="el-GR" sz="1800" dirty="0" smtClean="0">
                <a:cs typeface="Arial" pitchFamily="34" charset="0"/>
              </a:rPr>
              <a:t>Μείωση της δυνατότητας δανειοδότησης για εκτέλεση έργων που δεν είναι δυνατόν να εξασφαλίσουν άλλες μορφές χρηματοδότησης</a:t>
            </a:r>
          </a:p>
          <a:p>
            <a:endParaRPr lang="el-GR" sz="1800" dirty="0">
              <a:latin typeface="Calibri" panose="020F0502020204030204" pitchFamily="34" charset="0"/>
            </a:endParaRPr>
          </a:p>
        </p:txBody>
      </p:sp>
    </p:spTree>
    <p:extLst>
      <p:ext uri="{BB962C8B-B14F-4D97-AF65-F5344CB8AC3E}">
        <p14:creationId xmlns:p14="http://schemas.microsoft.com/office/powerpoint/2010/main" xmlns="" val="8925291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01752" y="188640"/>
            <a:ext cx="8534400" cy="896144"/>
          </a:xfrm>
        </p:spPr>
        <p:txBody>
          <a:bodyPr>
            <a:noAutofit/>
          </a:bodyPr>
          <a:lstStyle/>
          <a:p>
            <a:r>
              <a:rPr lang="el-GR" sz="2800" b="1" dirty="0">
                <a:latin typeface="+mn-lt"/>
                <a:cs typeface="Arial" pitchFamily="34" charset="0"/>
              </a:rPr>
              <a:t>Ταμεία Αστικής Ανάπτυξης </a:t>
            </a:r>
            <a:br>
              <a:rPr lang="el-GR" sz="2800" b="1" dirty="0">
                <a:latin typeface="+mn-lt"/>
                <a:cs typeface="Arial" pitchFamily="34" charset="0"/>
              </a:rPr>
            </a:br>
            <a:r>
              <a:rPr lang="en-US" sz="2800" b="1" dirty="0" smtClean="0">
                <a:solidFill>
                  <a:schemeClr val="tx1"/>
                </a:solidFill>
                <a:latin typeface="+mn-lt"/>
                <a:cs typeface="Arial" pitchFamily="34" charset="0"/>
              </a:rPr>
              <a:t>ELENA  </a:t>
            </a:r>
            <a:r>
              <a:rPr lang="el-GR" sz="2800" b="1" dirty="0" smtClean="0">
                <a:solidFill>
                  <a:schemeClr val="tx1"/>
                </a:solidFill>
                <a:latin typeface="+mn-lt"/>
                <a:cs typeface="Arial" pitchFamily="34" charset="0"/>
              </a:rPr>
              <a:t>(</a:t>
            </a:r>
            <a:r>
              <a:rPr lang="en-US" sz="2800" b="1" dirty="0" smtClean="0">
                <a:solidFill>
                  <a:schemeClr val="tx1"/>
                </a:solidFill>
                <a:latin typeface="+mn-lt"/>
                <a:cs typeface="Arial" pitchFamily="34" charset="0"/>
              </a:rPr>
              <a:t>1</a:t>
            </a:r>
            <a:r>
              <a:rPr lang="el-GR" sz="2800" b="1" dirty="0" smtClean="0">
                <a:solidFill>
                  <a:schemeClr val="tx1"/>
                </a:solidFill>
                <a:latin typeface="+mn-lt"/>
                <a:cs typeface="Arial" pitchFamily="34" charset="0"/>
              </a:rPr>
              <a:t>/5</a:t>
            </a:r>
            <a:r>
              <a:rPr lang="el-GR" sz="2800" b="1" dirty="0">
                <a:solidFill>
                  <a:schemeClr val="tx1"/>
                </a:solidFill>
                <a:latin typeface="+mn-lt"/>
                <a:cs typeface="Arial" pitchFamily="34" charset="0"/>
              </a:rPr>
              <a:t>)</a:t>
            </a:r>
            <a:endParaRPr lang="el-GR" sz="2800" dirty="0">
              <a:latin typeface="+mn-lt"/>
              <a:cs typeface="Arial" pitchFamily="34" charset="0"/>
            </a:endParaRPr>
          </a:p>
        </p:txBody>
      </p:sp>
      <p:sp>
        <p:nvSpPr>
          <p:cNvPr id="3" name="Θέση αριθμού διαφάνειας 2"/>
          <p:cNvSpPr>
            <a:spLocks noGrp="1"/>
          </p:cNvSpPr>
          <p:nvPr>
            <p:ph type="sldNum" sz="quarter" idx="12"/>
          </p:nvPr>
        </p:nvSpPr>
        <p:spPr/>
        <p:txBody>
          <a:bodyPr/>
          <a:lstStyle/>
          <a:p>
            <a:r>
              <a:rPr lang="el-GR" dirty="0" smtClean="0"/>
              <a:t>23</a:t>
            </a:r>
            <a:endParaRPr lang="el-GR" dirty="0"/>
          </a:p>
        </p:txBody>
      </p:sp>
      <p:sp>
        <p:nvSpPr>
          <p:cNvPr id="4" name="Θέση περιεχομένου 3"/>
          <p:cNvSpPr>
            <a:spLocks noGrp="1"/>
          </p:cNvSpPr>
          <p:nvPr>
            <p:ph sz="quarter" idx="1"/>
          </p:nvPr>
        </p:nvSpPr>
        <p:spPr>
          <a:xfrm>
            <a:off x="301752" y="1527048"/>
            <a:ext cx="8503920" cy="4782272"/>
          </a:xfrm>
        </p:spPr>
        <p:txBody>
          <a:bodyPr>
            <a:noAutofit/>
          </a:bodyPr>
          <a:lstStyle/>
          <a:p>
            <a:pPr marL="0" indent="0">
              <a:lnSpc>
                <a:spcPts val="2500"/>
              </a:lnSpc>
              <a:buClr>
                <a:schemeClr val="accent5">
                  <a:lumMod val="10000"/>
                </a:schemeClr>
              </a:buClr>
              <a:buNone/>
            </a:pPr>
            <a:r>
              <a:rPr lang="el-GR" sz="1800" b="1" u="sng" dirty="0">
                <a:solidFill>
                  <a:schemeClr val="accent5">
                    <a:lumMod val="10000"/>
                  </a:schemeClr>
                </a:solidFill>
                <a:cs typeface="Arial" pitchFamily="34" charset="0"/>
              </a:rPr>
              <a:t>Τι είναι το </a:t>
            </a:r>
            <a:r>
              <a:rPr lang="en-US" sz="1800" b="1" u="sng" dirty="0">
                <a:solidFill>
                  <a:schemeClr val="accent5">
                    <a:lumMod val="10000"/>
                  </a:schemeClr>
                </a:solidFill>
                <a:cs typeface="Arial" pitchFamily="34" charset="0"/>
              </a:rPr>
              <a:t>ELENA</a:t>
            </a:r>
            <a:r>
              <a:rPr lang="el-GR" sz="1800" b="1" u="sng" dirty="0">
                <a:solidFill>
                  <a:schemeClr val="accent5">
                    <a:lumMod val="10000"/>
                  </a:schemeClr>
                </a:solidFill>
                <a:cs typeface="Arial" pitchFamily="34" charset="0"/>
              </a:rPr>
              <a:t> (</a:t>
            </a:r>
            <a:r>
              <a:rPr lang="en-US" sz="1800" b="1" u="sng" dirty="0">
                <a:solidFill>
                  <a:schemeClr val="accent5">
                    <a:lumMod val="10000"/>
                  </a:schemeClr>
                </a:solidFill>
                <a:cs typeface="Arial" pitchFamily="34" charset="0"/>
              </a:rPr>
              <a:t>European Local </a:t>
            </a:r>
            <a:r>
              <a:rPr lang="en-US" sz="1800" b="1" u="sng" dirty="0" err="1">
                <a:solidFill>
                  <a:schemeClr val="accent5">
                    <a:lumMod val="10000"/>
                  </a:schemeClr>
                </a:solidFill>
                <a:cs typeface="Arial" pitchFamily="34" charset="0"/>
              </a:rPr>
              <a:t>ENergy</a:t>
            </a:r>
            <a:r>
              <a:rPr lang="en-US" sz="1800" b="1" u="sng" dirty="0">
                <a:solidFill>
                  <a:schemeClr val="accent5">
                    <a:lumMod val="10000"/>
                  </a:schemeClr>
                </a:solidFill>
                <a:cs typeface="Arial" pitchFamily="34" charset="0"/>
              </a:rPr>
              <a:t> Assistance</a:t>
            </a:r>
            <a:r>
              <a:rPr lang="el-GR" sz="1800" b="1" u="sng" dirty="0" smtClean="0">
                <a:solidFill>
                  <a:schemeClr val="accent5">
                    <a:lumMod val="10000"/>
                  </a:schemeClr>
                </a:solidFill>
                <a:cs typeface="Arial" pitchFamily="34" charset="0"/>
              </a:rPr>
              <a:t>)</a:t>
            </a:r>
            <a:endParaRPr lang="el-GR" sz="1800" b="1" u="sng" dirty="0">
              <a:solidFill>
                <a:schemeClr val="accent5">
                  <a:lumMod val="10000"/>
                </a:schemeClr>
              </a:solidFill>
              <a:cs typeface="Arial" pitchFamily="34" charset="0"/>
            </a:endParaRPr>
          </a:p>
          <a:p>
            <a:pPr marL="0" indent="0">
              <a:lnSpc>
                <a:spcPts val="2500"/>
              </a:lnSpc>
              <a:buClr>
                <a:schemeClr val="accent5">
                  <a:lumMod val="10000"/>
                </a:schemeClr>
              </a:buClr>
              <a:buNone/>
            </a:pPr>
            <a:endParaRPr lang="el-GR" sz="1800" b="1" dirty="0" smtClean="0">
              <a:solidFill>
                <a:schemeClr val="accent5">
                  <a:lumMod val="10000"/>
                </a:schemeClr>
              </a:solidFill>
              <a:cs typeface="Arial" pitchFamily="34" charset="0"/>
            </a:endParaRPr>
          </a:p>
          <a:p>
            <a:pPr marL="0" indent="0">
              <a:lnSpc>
                <a:spcPts val="2500"/>
              </a:lnSpc>
              <a:buClr>
                <a:schemeClr val="accent5">
                  <a:lumMod val="10000"/>
                </a:schemeClr>
              </a:buClr>
              <a:buNone/>
            </a:pPr>
            <a:r>
              <a:rPr lang="el-GR" sz="1800" b="1" dirty="0" smtClean="0">
                <a:solidFill>
                  <a:schemeClr val="accent5">
                    <a:lumMod val="10000"/>
                  </a:schemeClr>
                </a:solidFill>
                <a:cs typeface="Arial" pitchFamily="34" charset="0"/>
              </a:rPr>
              <a:t>Το </a:t>
            </a:r>
            <a:r>
              <a:rPr lang="el-GR" sz="1800" b="1" dirty="0">
                <a:solidFill>
                  <a:schemeClr val="accent5">
                    <a:lumMod val="10000"/>
                  </a:schemeClr>
                </a:solidFill>
                <a:cs typeface="Arial" pitchFamily="34" charset="0"/>
              </a:rPr>
              <a:t>ELENA </a:t>
            </a:r>
            <a:r>
              <a:rPr lang="el-GR" sz="1800" dirty="0">
                <a:solidFill>
                  <a:schemeClr val="accent5">
                    <a:lumMod val="10000"/>
                  </a:schemeClr>
                </a:solidFill>
                <a:cs typeface="Arial" pitchFamily="34" charset="0"/>
              </a:rPr>
              <a:t>είναι ένα «ευρωπαϊκό χρηματοδοτικό μέσο» το οποίο στοχεύει να παρέχει τεχνική βοήθεια στις περιφερειακές και τοπικές αρχές νια την επιτάχυνση των </a:t>
            </a:r>
            <a:r>
              <a:rPr lang="el-GR" sz="1800" u="sng" dirty="0">
                <a:solidFill>
                  <a:schemeClr val="accent5">
                    <a:lumMod val="10000"/>
                  </a:schemeClr>
                </a:solidFill>
                <a:cs typeface="Arial" pitchFamily="34" charset="0"/>
              </a:rPr>
              <a:t>επενδυτικών προγραμμάτων </a:t>
            </a:r>
            <a:r>
              <a:rPr lang="el-GR" sz="1800" dirty="0">
                <a:solidFill>
                  <a:schemeClr val="accent5">
                    <a:lumMod val="10000"/>
                  </a:schemeClr>
                </a:solidFill>
                <a:cs typeface="Arial" pitchFamily="34" charset="0"/>
              </a:rPr>
              <a:t>τους, στους τομείς</a:t>
            </a:r>
            <a:r>
              <a:rPr lang="el-GR" sz="1800" dirty="0" smtClean="0">
                <a:solidFill>
                  <a:schemeClr val="accent5">
                    <a:lumMod val="10000"/>
                  </a:schemeClr>
                </a:solidFill>
                <a:cs typeface="Arial" pitchFamily="34" charset="0"/>
              </a:rPr>
              <a:t>:</a:t>
            </a:r>
          </a:p>
          <a:p>
            <a:pPr marL="0" indent="0">
              <a:lnSpc>
                <a:spcPts val="2500"/>
              </a:lnSpc>
              <a:buClr>
                <a:schemeClr val="accent5">
                  <a:lumMod val="10000"/>
                </a:schemeClr>
              </a:buClr>
              <a:buNone/>
            </a:pPr>
            <a:endParaRPr lang="el-GR" sz="1800" dirty="0">
              <a:solidFill>
                <a:schemeClr val="accent5">
                  <a:lumMod val="10000"/>
                </a:schemeClr>
              </a:solidFill>
              <a:cs typeface="Arial" pitchFamily="34" charset="0"/>
            </a:endParaRPr>
          </a:p>
          <a:p>
            <a:pPr>
              <a:lnSpc>
                <a:spcPts val="2500"/>
              </a:lnSpc>
              <a:buClr>
                <a:schemeClr val="accent5">
                  <a:lumMod val="10000"/>
                </a:schemeClr>
              </a:buClr>
              <a:buFont typeface="Wingdings" panose="05000000000000000000" pitchFamily="2" charset="2"/>
              <a:buChar char="q"/>
            </a:pPr>
            <a:r>
              <a:rPr lang="el-GR" sz="1800" dirty="0">
                <a:solidFill>
                  <a:schemeClr val="accent5">
                    <a:lumMod val="10000"/>
                  </a:schemeClr>
                </a:solidFill>
                <a:cs typeface="Arial" pitchFamily="34" charset="0"/>
              </a:rPr>
              <a:t>της </a:t>
            </a:r>
            <a:r>
              <a:rPr lang="el-GR" sz="1800" u="sng" dirty="0">
                <a:solidFill>
                  <a:schemeClr val="accent5">
                    <a:lumMod val="10000"/>
                  </a:schemeClr>
                </a:solidFill>
                <a:cs typeface="Arial" pitchFamily="34" charset="0"/>
              </a:rPr>
              <a:t>ενεργειακής απόδοσης</a:t>
            </a:r>
            <a:r>
              <a:rPr lang="el-GR" sz="1800" dirty="0">
                <a:solidFill>
                  <a:schemeClr val="accent5">
                    <a:lumMod val="10000"/>
                  </a:schemeClr>
                </a:solidFill>
                <a:cs typeface="Arial" pitchFamily="34" charset="0"/>
              </a:rPr>
              <a:t>, </a:t>
            </a:r>
          </a:p>
          <a:p>
            <a:pPr>
              <a:lnSpc>
                <a:spcPts val="2500"/>
              </a:lnSpc>
              <a:buClr>
                <a:schemeClr val="accent5">
                  <a:lumMod val="10000"/>
                </a:schemeClr>
              </a:buClr>
              <a:buFont typeface="Wingdings" panose="05000000000000000000" pitchFamily="2" charset="2"/>
              <a:buChar char="q"/>
            </a:pPr>
            <a:r>
              <a:rPr lang="el-GR" sz="1800" dirty="0">
                <a:solidFill>
                  <a:schemeClr val="accent5">
                    <a:lumMod val="10000"/>
                  </a:schemeClr>
                </a:solidFill>
                <a:cs typeface="Arial" pitchFamily="34" charset="0"/>
              </a:rPr>
              <a:t>των </a:t>
            </a:r>
            <a:r>
              <a:rPr lang="el-GR" sz="1800" u="sng" dirty="0">
                <a:solidFill>
                  <a:schemeClr val="accent5">
                    <a:lumMod val="10000"/>
                  </a:schemeClr>
                </a:solidFill>
                <a:cs typeface="Arial" pitchFamily="34" charset="0"/>
              </a:rPr>
              <a:t>ανανεώσιμων πηγών ενέργειας</a:t>
            </a:r>
            <a:r>
              <a:rPr lang="el-GR" sz="1800" dirty="0">
                <a:solidFill>
                  <a:schemeClr val="accent5">
                    <a:lumMod val="10000"/>
                  </a:schemeClr>
                </a:solidFill>
                <a:cs typeface="Arial" pitchFamily="34" charset="0"/>
              </a:rPr>
              <a:t> και </a:t>
            </a:r>
          </a:p>
          <a:p>
            <a:pPr>
              <a:lnSpc>
                <a:spcPts val="2500"/>
              </a:lnSpc>
              <a:buClr>
                <a:schemeClr val="accent5">
                  <a:lumMod val="10000"/>
                </a:schemeClr>
              </a:buClr>
              <a:buFont typeface="Wingdings" panose="05000000000000000000" pitchFamily="2" charset="2"/>
              <a:buChar char="q"/>
            </a:pPr>
            <a:r>
              <a:rPr lang="el-GR" sz="1800" dirty="0">
                <a:solidFill>
                  <a:schemeClr val="accent5">
                    <a:lumMod val="10000"/>
                  </a:schemeClr>
                </a:solidFill>
                <a:cs typeface="Arial" pitchFamily="34" charset="0"/>
              </a:rPr>
              <a:t>των </a:t>
            </a:r>
            <a:r>
              <a:rPr lang="el-GR" sz="1800" u="sng" dirty="0">
                <a:solidFill>
                  <a:schemeClr val="accent5">
                    <a:lumMod val="10000"/>
                  </a:schemeClr>
                </a:solidFill>
                <a:cs typeface="Arial" pitchFamily="34" charset="0"/>
              </a:rPr>
              <a:t>βιώσιμων μέσων μεταφοράς</a:t>
            </a:r>
            <a:r>
              <a:rPr lang="el-GR" sz="1800" dirty="0">
                <a:solidFill>
                  <a:schemeClr val="accent5">
                    <a:lumMod val="10000"/>
                  </a:schemeClr>
                </a:solidFill>
                <a:cs typeface="Arial" pitchFamily="34" charset="0"/>
              </a:rPr>
              <a:t>.</a:t>
            </a:r>
          </a:p>
          <a:p>
            <a:pPr marL="0" indent="0">
              <a:lnSpc>
                <a:spcPts val="2500"/>
              </a:lnSpc>
              <a:buClr>
                <a:schemeClr val="accent5">
                  <a:lumMod val="10000"/>
                </a:schemeClr>
              </a:buClr>
              <a:buNone/>
            </a:pPr>
            <a:endParaRPr lang="en-US" sz="1800" dirty="0">
              <a:solidFill>
                <a:schemeClr val="accent5">
                  <a:lumMod val="10000"/>
                </a:schemeClr>
              </a:solidFill>
              <a:cs typeface="Arial" pitchFamily="34" charset="0"/>
            </a:endParaRPr>
          </a:p>
          <a:p>
            <a:pPr marL="0" indent="0">
              <a:lnSpc>
                <a:spcPts val="2500"/>
              </a:lnSpc>
              <a:buClr>
                <a:schemeClr val="accent5">
                  <a:lumMod val="10000"/>
                </a:schemeClr>
              </a:buClr>
              <a:buNone/>
            </a:pPr>
            <a:r>
              <a:rPr lang="el-GR" sz="1800" u="sng" dirty="0">
                <a:solidFill>
                  <a:schemeClr val="accent5">
                    <a:lumMod val="10000"/>
                  </a:schemeClr>
                </a:solidFill>
                <a:cs typeface="Arial" pitchFamily="34" charset="0"/>
              </a:rPr>
              <a:t>Υλοποιείται από:</a:t>
            </a:r>
            <a:r>
              <a:rPr lang="el-GR" sz="1800" dirty="0">
                <a:solidFill>
                  <a:schemeClr val="accent5">
                    <a:lumMod val="10000"/>
                  </a:schemeClr>
                </a:solidFill>
                <a:cs typeface="Arial" pitchFamily="34" charset="0"/>
              </a:rPr>
              <a:t> Την Ευρωπαϊκή Επιτροπή (ΓΔ Ενέργειας) σε συνεργασία με την Ευρωπαϊκή Τράπεζα Επενδύσεων (ΕΙΒ) χρησιμοποιώντας οικονομικούς πόρους από το πρόγραμμα «Ευφυής</a:t>
            </a:r>
            <a:r>
              <a:rPr lang="en-US" sz="1800" dirty="0">
                <a:solidFill>
                  <a:schemeClr val="accent5">
                    <a:lumMod val="10000"/>
                  </a:schemeClr>
                </a:solidFill>
                <a:cs typeface="Arial" pitchFamily="34" charset="0"/>
              </a:rPr>
              <a:t> </a:t>
            </a:r>
            <a:r>
              <a:rPr lang="el-GR" sz="1800" dirty="0">
                <a:solidFill>
                  <a:schemeClr val="accent5">
                    <a:lumMod val="10000"/>
                  </a:schemeClr>
                </a:solidFill>
                <a:cs typeface="Arial" pitchFamily="34" charset="0"/>
              </a:rPr>
              <a:t>Ενέργεια για την Ευρώπη</a:t>
            </a:r>
            <a:r>
              <a:rPr lang="el-GR" sz="1800" dirty="0" smtClean="0">
                <a:solidFill>
                  <a:schemeClr val="accent5">
                    <a:lumMod val="10000"/>
                  </a:schemeClr>
                </a:solidFill>
                <a:cs typeface="Arial" pitchFamily="34" charset="0"/>
              </a:rPr>
              <a:t>».</a:t>
            </a:r>
            <a:endParaRPr lang="el-GR" sz="1800" dirty="0">
              <a:solidFill>
                <a:schemeClr val="accent5">
                  <a:lumMod val="10000"/>
                </a:schemeClr>
              </a:solidFill>
              <a:cs typeface="Arial" pitchFamily="34" charset="0"/>
            </a:endParaRPr>
          </a:p>
        </p:txBody>
      </p:sp>
    </p:spTree>
    <p:extLst>
      <p:ext uri="{BB962C8B-B14F-4D97-AF65-F5344CB8AC3E}">
        <p14:creationId xmlns:p14="http://schemas.microsoft.com/office/powerpoint/2010/main" xmlns="" val="1661337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16632"/>
            <a:ext cx="8734744" cy="936104"/>
          </a:xfrm>
        </p:spPr>
        <p:txBody>
          <a:bodyPr>
            <a:noAutofit/>
          </a:bodyPr>
          <a:lstStyle/>
          <a:p>
            <a:r>
              <a:rPr lang="el-GR" sz="2800" b="1" dirty="0">
                <a:latin typeface="+mn-lt"/>
                <a:cs typeface="Arial" pitchFamily="34" charset="0"/>
              </a:rPr>
              <a:t>Ταμεία Αστικής Ανάπτυξης </a:t>
            </a:r>
            <a:br>
              <a:rPr lang="el-GR" sz="2800" b="1" dirty="0">
                <a:latin typeface="+mn-lt"/>
                <a:cs typeface="Arial" pitchFamily="34" charset="0"/>
              </a:rPr>
            </a:br>
            <a:r>
              <a:rPr lang="en-US" sz="2800" b="1" dirty="0">
                <a:solidFill>
                  <a:schemeClr val="tx1"/>
                </a:solidFill>
                <a:latin typeface="+mn-lt"/>
                <a:cs typeface="Arial" pitchFamily="34" charset="0"/>
              </a:rPr>
              <a:t>ELENA  </a:t>
            </a:r>
            <a:r>
              <a:rPr lang="el-GR" sz="2800" b="1" dirty="0" smtClean="0">
                <a:solidFill>
                  <a:schemeClr val="tx1"/>
                </a:solidFill>
                <a:latin typeface="+mn-lt"/>
                <a:cs typeface="Arial" pitchFamily="34" charset="0"/>
              </a:rPr>
              <a:t>(</a:t>
            </a:r>
            <a:r>
              <a:rPr lang="en-US" sz="2800" b="1" dirty="0" smtClean="0">
                <a:solidFill>
                  <a:schemeClr val="tx1"/>
                </a:solidFill>
                <a:latin typeface="+mn-lt"/>
                <a:cs typeface="Arial" pitchFamily="34" charset="0"/>
              </a:rPr>
              <a:t>2</a:t>
            </a:r>
            <a:r>
              <a:rPr lang="el-GR" sz="2800" b="1" dirty="0" smtClean="0">
                <a:solidFill>
                  <a:schemeClr val="tx1"/>
                </a:solidFill>
                <a:latin typeface="+mn-lt"/>
                <a:cs typeface="Arial" pitchFamily="34" charset="0"/>
              </a:rPr>
              <a:t>/5</a:t>
            </a:r>
            <a:r>
              <a:rPr lang="el-GR" sz="2800" b="1" dirty="0">
                <a:solidFill>
                  <a:schemeClr val="tx1"/>
                </a:solidFill>
                <a:latin typeface="+mn-lt"/>
                <a:cs typeface="Arial" pitchFamily="34" charset="0"/>
              </a:rPr>
              <a:t>)</a:t>
            </a:r>
            <a:endParaRPr lang="el-GR" sz="2800" dirty="0">
              <a:latin typeface="+mn-lt"/>
              <a:cs typeface="Arial" pitchFamily="34" charset="0"/>
            </a:endParaRPr>
          </a:p>
        </p:txBody>
      </p:sp>
      <p:sp>
        <p:nvSpPr>
          <p:cNvPr id="3" name="Θέση αριθμού διαφάνειας 2"/>
          <p:cNvSpPr>
            <a:spLocks noGrp="1"/>
          </p:cNvSpPr>
          <p:nvPr>
            <p:ph type="sldNum" sz="quarter" idx="12"/>
          </p:nvPr>
        </p:nvSpPr>
        <p:spPr/>
        <p:txBody>
          <a:bodyPr/>
          <a:lstStyle/>
          <a:p>
            <a:fld id="{E0C674D5-ED84-4460-A52A-6D48DF676732}" type="slidenum">
              <a:rPr lang="el-GR" smtClean="0"/>
              <a:pPr/>
              <a:t>24</a:t>
            </a:fld>
            <a:endParaRPr lang="el-GR"/>
          </a:p>
        </p:txBody>
      </p:sp>
      <p:sp>
        <p:nvSpPr>
          <p:cNvPr id="4" name="Θέση περιεχομένου 3"/>
          <p:cNvSpPr>
            <a:spLocks noGrp="1"/>
          </p:cNvSpPr>
          <p:nvPr>
            <p:ph sz="quarter" idx="1"/>
          </p:nvPr>
        </p:nvSpPr>
        <p:spPr/>
        <p:txBody>
          <a:bodyPr>
            <a:noAutofit/>
          </a:bodyPr>
          <a:lstStyle/>
          <a:p>
            <a:pPr>
              <a:buFont typeface="Wingdings" panose="05000000000000000000" pitchFamily="2" charset="2"/>
              <a:buChar char="q"/>
            </a:pPr>
            <a:r>
              <a:rPr lang="el-GR" sz="2000" b="1" u="sng" dirty="0">
                <a:cs typeface="Arial" pitchFamily="34" charset="0"/>
              </a:rPr>
              <a:t>Επενδυτικά προγράμματα μπορούν να χρηματοδοτηθούν από το </a:t>
            </a:r>
            <a:r>
              <a:rPr lang="el-GR" sz="2000" b="1" u="sng" dirty="0" smtClean="0">
                <a:cs typeface="Arial" pitchFamily="34" charset="0"/>
              </a:rPr>
              <a:t>ELENA:</a:t>
            </a:r>
          </a:p>
          <a:p>
            <a:pPr>
              <a:buFont typeface="Wingdings" panose="05000000000000000000" pitchFamily="2" charset="2"/>
              <a:buChar char="q"/>
            </a:pPr>
            <a:endParaRPr lang="el-GR" sz="2000" b="1" u="sng" dirty="0" smtClean="0">
              <a:cs typeface="Arial" pitchFamily="34" charset="0"/>
            </a:endParaRPr>
          </a:p>
          <a:p>
            <a:pPr algn="just">
              <a:lnSpc>
                <a:spcPts val="2500"/>
              </a:lnSpc>
              <a:buClr>
                <a:schemeClr val="accent1">
                  <a:lumMod val="10000"/>
                </a:schemeClr>
              </a:buClr>
              <a:buFont typeface="Wingdings" pitchFamily="2" charset="2"/>
              <a:buChar char="v"/>
            </a:pPr>
            <a:r>
              <a:rPr lang="el-GR" sz="1600" dirty="0">
                <a:solidFill>
                  <a:schemeClr val="accent1">
                    <a:lumMod val="10000"/>
                  </a:schemeClr>
                </a:solidFill>
                <a:cs typeface="Arial" pitchFamily="34" charset="0"/>
              </a:rPr>
              <a:t>Επενδύσεις στην </a:t>
            </a:r>
            <a:r>
              <a:rPr lang="el-GR" sz="1600" b="1" dirty="0">
                <a:solidFill>
                  <a:schemeClr val="accent1">
                    <a:lumMod val="10000"/>
                  </a:schemeClr>
                </a:solidFill>
                <a:cs typeface="Arial" pitchFamily="34" charset="0"/>
              </a:rPr>
              <a:t>αύξηση της ενεργειακής απόδοσης </a:t>
            </a:r>
            <a:r>
              <a:rPr lang="el-GR" sz="1600" dirty="0">
                <a:solidFill>
                  <a:schemeClr val="accent1">
                    <a:lumMod val="10000"/>
                  </a:schemeClr>
                </a:solidFill>
                <a:cs typeface="Arial" pitchFamily="34" charset="0"/>
              </a:rPr>
              <a:t>σε δημόσια και ιδιωτικά κτίρια, συμπεριλαμβανομένων των κατοικιών κοινωνικής στέγασης και του </a:t>
            </a:r>
            <a:r>
              <a:rPr lang="el-GR" sz="1600" b="1" dirty="0">
                <a:solidFill>
                  <a:schemeClr val="accent1">
                    <a:lumMod val="10000"/>
                  </a:schemeClr>
                </a:solidFill>
                <a:cs typeface="Arial" pitchFamily="34" charset="0"/>
              </a:rPr>
              <a:t>φωτισμού οδών και πλατειών</a:t>
            </a:r>
            <a:r>
              <a:rPr lang="en-US" sz="1600" b="1" dirty="0">
                <a:solidFill>
                  <a:schemeClr val="accent1">
                    <a:lumMod val="10000"/>
                  </a:schemeClr>
                </a:solidFill>
                <a:cs typeface="Arial" pitchFamily="34" charset="0"/>
              </a:rPr>
              <a:t>.</a:t>
            </a:r>
          </a:p>
          <a:p>
            <a:pPr algn="just">
              <a:lnSpc>
                <a:spcPts val="2500"/>
              </a:lnSpc>
              <a:buClr>
                <a:schemeClr val="accent1">
                  <a:lumMod val="10000"/>
                </a:schemeClr>
              </a:buClr>
              <a:buFont typeface="Wingdings" pitchFamily="2" charset="2"/>
              <a:buChar char="v"/>
            </a:pPr>
            <a:r>
              <a:rPr lang="el-GR" sz="1600" dirty="0">
                <a:solidFill>
                  <a:schemeClr val="accent1">
                    <a:lumMod val="10000"/>
                  </a:schemeClr>
                </a:solidFill>
                <a:cs typeface="Arial" pitchFamily="34" charset="0"/>
              </a:rPr>
              <a:t>Ενσωμάτωση των </a:t>
            </a:r>
            <a:r>
              <a:rPr lang="el-GR" sz="1600" b="1" dirty="0">
                <a:solidFill>
                  <a:schemeClr val="accent1">
                    <a:lumMod val="10000"/>
                  </a:schemeClr>
                </a:solidFill>
                <a:cs typeface="Arial" pitchFamily="34" charset="0"/>
              </a:rPr>
              <a:t>ανανεώσιμων πηγών ενέργειας (ΑΠΕ) </a:t>
            </a:r>
            <a:r>
              <a:rPr lang="el-GR" sz="1600" dirty="0">
                <a:solidFill>
                  <a:schemeClr val="accent1">
                    <a:lumMod val="10000"/>
                  </a:schemeClr>
                </a:solidFill>
                <a:cs typeface="Arial" pitchFamily="34" charset="0"/>
              </a:rPr>
              <a:t>στο δομημένο περιβάλλον</a:t>
            </a:r>
            <a:r>
              <a:rPr lang="en-US" sz="1600" dirty="0">
                <a:solidFill>
                  <a:schemeClr val="accent1">
                    <a:lumMod val="10000"/>
                  </a:schemeClr>
                </a:solidFill>
                <a:cs typeface="Arial" pitchFamily="34" charset="0"/>
              </a:rPr>
              <a:t>.</a:t>
            </a:r>
          </a:p>
          <a:p>
            <a:pPr algn="just">
              <a:lnSpc>
                <a:spcPts val="2500"/>
              </a:lnSpc>
              <a:buClr>
                <a:schemeClr val="accent1">
                  <a:lumMod val="10000"/>
                </a:schemeClr>
              </a:buClr>
              <a:buFont typeface="Wingdings" pitchFamily="2" charset="2"/>
              <a:buChar char="v"/>
            </a:pPr>
            <a:r>
              <a:rPr lang="el-GR" sz="1600" dirty="0">
                <a:solidFill>
                  <a:schemeClr val="accent1">
                    <a:lumMod val="10000"/>
                  </a:schemeClr>
                </a:solidFill>
                <a:cs typeface="Arial" pitchFamily="34" charset="0"/>
              </a:rPr>
              <a:t>Επενδύσεις σε </a:t>
            </a:r>
            <a:r>
              <a:rPr lang="el-GR" sz="1600" b="1" dirty="0">
                <a:solidFill>
                  <a:schemeClr val="accent1">
                    <a:lumMod val="10000"/>
                  </a:schemeClr>
                </a:solidFill>
                <a:cs typeface="Arial" pitchFamily="34" charset="0"/>
              </a:rPr>
              <a:t>αναβάθμιση, επέκταση ή την κατασκευή νέων δικτύων τηλεθέρμανσης / </a:t>
            </a:r>
            <a:r>
              <a:rPr lang="el-GR" sz="1600" b="1" dirty="0" err="1">
                <a:solidFill>
                  <a:schemeClr val="accent1">
                    <a:lumMod val="10000"/>
                  </a:schemeClr>
                </a:solidFill>
                <a:cs typeface="Arial" pitchFamily="34" charset="0"/>
              </a:rPr>
              <a:t>τηλεψύξης</a:t>
            </a:r>
            <a:r>
              <a:rPr lang="el-GR" sz="1600" dirty="0">
                <a:solidFill>
                  <a:schemeClr val="accent1">
                    <a:lumMod val="10000"/>
                  </a:schemeClr>
                </a:solidFill>
                <a:cs typeface="Arial" pitchFamily="34" charset="0"/>
              </a:rPr>
              <a:t>, συμπεριλαμβανομένων των δικτύων που βασίζονται σε συνδυασμένη παραγωγή θερμότητας και ηλεκτρισμού (CHP), αποκεντρωμένα συστήματα CHP (σε κτίριο ή επίπεδο γειτονιάς)</a:t>
            </a:r>
            <a:r>
              <a:rPr lang="en-US" sz="1600" dirty="0">
                <a:solidFill>
                  <a:schemeClr val="accent1">
                    <a:lumMod val="10000"/>
                  </a:schemeClr>
                </a:solidFill>
                <a:cs typeface="Arial" pitchFamily="34" charset="0"/>
              </a:rPr>
              <a:t>.</a:t>
            </a:r>
          </a:p>
          <a:p>
            <a:pPr algn="just">
              <a:lnSpc>
                <a:spcPts val="2500"/>
              </a:lnSpc>
              <a:buClr>
                <a:schemeClr val="accent1">
                  <a:lumMod val="10000"/>
                </a:schemeClr>
              </a:buClr>
              <a:buFont typeface="Wingdings" pitchFamily="2" charset="2"/>
              <a:buChar char="v"/>
            </a:pPr>
            <a:r>
              <a:rPr lang="el-GR" sz="1600" b="1" dirty="0">
                <a:solidFill>
                  <a:schemeClr val="accent1">
                    <a:lumMod val="10000"/>
                  </a:schemeClr>
                </a:solidFill>
                <a:cs typeface="Arial" pitchFamily="34" charset="0"/>
              </a:rPr>
              <a:t>Αστικές μεταφορές </a:t>
            </a:r>
            <a:r>
              <a:rPr lang="el-GR" sz="1600" dirty="0">
                <a:solidFill>
                  <a:schemeClr val="accent1">
                    <a:lumMod val="10000"/>
                  </a:schemeClr>
                </a:solidFill>
                <a:cs typeface="Arial" pitchFamily="34" charset="0"/>
              </a:rPr>
              <a:t>προκειμένου να υποστηριχθεί η αύξηση της ενεργειακής αποδοτικότητας και της ενσωμάτωσης των ανανεώσιμων πηγών ενέργειας</a:t>
            </a:r>
            <a:r>
              <a:rPr lang="en-US" sz="1600" dirty="0" smtClean="0">
                <a:solidFill>
                  <a:schemeClr val="accent1">
                    <a:lumMod val="10000"/>
                  </a:schemeClr>
                </a:solidFill>
                <a:cs typeface="Arial" pitchFamily="34" charset="0"/>
              </a:rPr>
              <a:t>.</a:t>
            </a:r>
            <a:endParaRPr lang="en-US" sz="1600" dirty="0">
              <a:solidFill>
                <a:schemeClr val="accent1">
                  <a:lumMod val="10000"/>
                </a:schemeClr>
              </a:solidFill>
              <a:cs typeface="Arial" pitchFamily="34" charset="0"/>
            </a:endParaRPr>
          </a:p>
        </p:txBody>
      </p:sp>
    </p:spTree>
    <p:extLst>
      <p:ext uri="{BB962C8B-B14F-4D97-AF65-F5344CB8AC3E}">
        <p14:creationId xmlns:p14="http://schemas.microsoft.com/office/powerpoint/2010/main" xmlns="" val="2977090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88640"/>
            <a:ext cx="8784976" cy="936104"/>
          </a:xfrm>
        </p:spPr>
        <p:txBody>
          <a:bodyPr>
            <a:noAutofit/>
          </a:bodyPr>
          <a:lstStyle/>
          <a:p>
            <a:r>
              <a:rPr lang="el-GR" sz="3200" b="1" dirty="0">
                <a:latin typeface="+mn-lt"/>
                <a:cs typeface="Arial" pitchFamily="34" charset="0"/>
              </a:rPr>
              <a:t>Ταμεία Αστικής Ανάπτυξης </a:t>
            </a:r>
            <a:br>
              <a:rPr lang="el-GR" sz="3200" b="1" dirty="0">
                <a:latin typeface="+mn-lt"/>
                <a:cs typeface="Arial" pitchFamily="34" charset="0"/>
              </a:rPr>
            </a:br>
            <a:r>
              <a:rPr lang="en-US" sz="2800" b="1" dirty="0">
                <a:solidFill>
                  <a:schemeClr val="tx1"/>
                </a:solidFill>
                <a:latin typeface="+mn-lt"/>
                <a:cs typeface="Arial" pitchFamily="34" charset="0"/>
              </a:rPr>
              <a:t>ELENA</a:t>
            </a:r>
            <a:r>
              <a:rPr lang="en-US" sz="3200" b="1" dirty="0">
                <a:solidFill>
                  <a:schemeClr val="tx1"/>
                </a:solidFill>
                <a:latin typeface="+mn-lt"/>
                <a:cs typeface="Arial" pitchFamily="34" charset="0"/>
              </a:rPr>
              <a:t>  </a:t>
            </a:r>
            <a:r>
              <a:rPr lang="el-GR" sz="3200" b="1" dirty="0" smtClean="0">
                <a:solidFill>
                  <a:schemeClr val="tx1"/>
                </a:solidFill>
                <a:latin typeface="+mn-lt"/>
                <a:cs typeface="Arial" pitchFamily="34" charset="0"/>
              </a:rPr>
              <a:t>(</a:t>
            </a:r>
            <a:r>
              <a:rPr lang="en-US" sz="3200" b="1" dirty="0" smtClean="0">
                <a:solidFill>
                  <a:schemeClr val="tx1"/>
                </a:solidFill>
                <a:latin typeface="+mn-lt"/>
                <a:cs typeface="Arial" pitchFamily="34" charset="0"/>
              </a:rPr>
              <a:t>3</a:t>
            </a:r>
            <a:r>
              <a:rPr lang="el-GR" sz="3200" b="1" dirty="0" smtClean="0">
                <a:solidFill>
                  <a:schemeClr val="tx1"/>
                </a:solidFill>
                <a:latin typeface="+mn-lt"/>
                <a:cs typeface="Arial" pitchFamily="34" charset="0"/>
              </a:rPr>
              <a:t>/5</a:t>
            </a:r>
            <a:r>
              <a:rPr lang="el-GR" sz="3200" b="1" dirty="0">
                <a:solidFill>
                  <a:schemeClr val="tx1"/>
                </a:solidFill>
                <a:latin typeface="+mn-lt"/>
                <a:cs typeface="Arial" pitchFamily="34" charset="0"/>
              </a:rPr>
              <a:t>)</a:t>
            </a:r>
            <a:endParaRPr lang="el-GR" sz="3200" dirty="0">
              <a:latin typeface="+mn-lt"/>
              <a:cs typeface="Arial" pitchFamily="34" charset="0"/>
            </a:endParaRPr>
          </a:p>
        </p:txBody>
      </p:sp>
      <p:sp>
        <p:nvSpPr>
          <p:cNvPr id="3" name="Θέση αριθμού διαφάνειας 2"/>
          <p:cNvSpPr>
            <a:spLocks noGrp="1"/>
          </p:cNvSpPr>
          <p:nvPr>
            <p:ph type="sldNum" sz="quarter" idx="12"/>
          </p:nvPr>
        </p:nvSpPr>
        <p:spPr/>
        <p:txBody>
          <a:bodyPr/>
          <a:lstStyle/>
          <a:p>
            <a:fld id="{E0C674D5-ED84-4460-A52A-6D48DF676732}" type="slidenum">
              <a:rPr lang="el-GR" smtClean="0"/>
              <a:pPr/>
              <a:t>25</a:t>
            </a:fld>
            <a:endParaRPr lang="el-GR"/>
          </a:p>
        </p:txBody>
      </p:sp>
      <p:sp>
        <p:nvSpPr>
          <p:cNvPr id="4" name="Θέση περιεχομένου 3"/>
          <p:cNvSpPr>
            <a:spLocks noGrp="1"/>
          </p:cNvSpPr>
          <p:nvPr>
            <p:ph sz="quarter" idx="1"/>
          </p:nvPr>
        </p:nvSpPr>
        <p:spPr>
          <a:xfrm>
            <a:off x="301752" y="1527048"/>
            <a:ext cx="8503920" cy="4854280"/>
          </a:xfrm>
        </p:spPr>
        <p:txBody>
          <a:bodyPr>
            <a:normAutofit fontScale="32500" lnSpcReduction="20000"/>
          </a:bodyPr>
          <a:lstStyle/>
          <a:p>
            <a:r>
              <a:rPr lang="el-GR" sz="8600" b="1" dirty="0">
                <a:solidFill>
                  <a:schemeClr val="accent1">
                    <a:lumMod val="50000"/>
                  </a:schemeClr>
                </a:solidFill>
                <a:cs typeface="Arial" pitchFamily="34" charset="0"/>
              </a:rPr>
              <a:t>Όροι και Κριτήρια Χρηματοδότησης (</a:t>
            </a:r>
            <a:r>
              <a:rPr lang="el-GR" sz="8600" b="1" dirty="0" smtClean="0">
                <a:solidFill>
                  <a:schemeClr val="accent1">
                    <a:lumMod val="50000"/>
                  </a:schemeClr>
                </a:solidFill>
                <a:cs typeface="Arial" pitchFamily="34" charset="0"/>
              </a:rPr>
              <a:t>1/2)</a:t>
            </a:r>
          </a:p>
          <a:p>
            <a:pPr algn="just">
              <a:lnSpc>
                <a:spcPct val="150000"/>
              </a:lnSpc>
              <a:buFont typeface="Wingdings" panose="05000000000000000000" pitchFamily="2" charset="2"/>
              <a:buChar char="v"/>
            </a:pPr>
            <a:r>
              <a:rPr lang="el-GR" sz="4400" dirty="0" smtClean="0">
                <a:solidFill>
                  <a:schemeClr val="accent1">
                    <a:lumMod val="10000"/>
                  </a:schemeClr>
                </a:solidFill>
                <a:cs typeface="Arial" pitchFamily="34" charset="0"/>
              </a:rPr>
              <a:t>Το ELENA χρηματοδοτεί </a:t>
            </a:r>
            <a:r>
              <a:rPr lang="el-GR" sz="4400" b="1" dirty="0" smtClean="0">
                <a:solidFill>
                  <a:schemeClr val="accent1">
                    <a:lumMod val="10000"/>
                  </a:schemeClr>
                </a:solidFill>
                <a:cs typeface="Arial" pitchFamily="34" charset="0"/>
              </a:rPr>
              <a:t>μέχρι και το 90% των δράσεων </a:t>
            </a:r>
            <a:r>
              <a:rPr lang="el-GR" sz="4400" dirty="0" smtClean="0">
                <a:solidFill>
                  <a:schemeClr val="accent1">
                    <a:lumMod val="10000"/>
                  </a:schemeClr>
                </a:solidFill>
                <a:cs typeface="Arial" pitchFamily="34" charset="0"/>
              </a:rPr>
              <a:t>που απαιτούνται για την ωρίμανση του έργου</a:t>
            </a:r>
          </a:p>
          <a:p>
            <a:pPr algn="just">
              <a:lnSpc>
                <a:spcPct val="150000"/>
              </a:lnSpc>
              <a:buFont typeface="Wingdings" panose="05000000000000000000" pitchFamily="2" charset="2"/>
              <a:buChar char="v"/>
            </a:pPr>
            <a:r>
              <a:rPr lang="el-GR" sz="4400" dirty="0" smtClean="0">
                <a:solidFill>
                  <a:schemeClr val="accent1">
                    <a:lumMod val="10000"/>
                  </a:schemeClr>
                </a:solidFill>
                <a:cs typeface="Arial" pitchFamily="34" charset="0"/>
              </a:rPr>
              <a:t>Χρηματοδοτεί </a:t>
            </a:r>
            <a:r>
              <a:rPr lang="el-GR" sz="4400" b="1" dirty="0" smtClean="0">
                <a:solidFill>
                  <a:schemeClr val="accent1">
                    <a:lumMod val="10000"/>
                  </a:schemeClr>
                </a:solidFill>
                <a:cs typeface="Arial" pitchFamily="34" charset="0"/>
              </a:rPr>
              <a:t>μόνο την τεχνική υποστήριξη</a:t>
            </a:r>
            <a:r>
              <a:rPr lang="el-GR" sz="4400" dirty="0" smtClean="0">
                <a:solidFill>
                  <a:schemeClr val="accent1">
                    <a:lumMod val="10000"/>
                  </a:schemeClr>
                </a:solidFill>
                <a:cs typeface="Arial" pitchFamily="34" charset="0"/>
              </a:rPr>
              <a:t>. Τα επενδυτικά προγράμματα θα πρέπει να υλοποιηθούν μέσω άλλων μέσων (π.χ. Δάνεια, ίδιοι πόροι, διαρθρωτικά ταμεία κλπ)</a:t>
            </a:r>
          </a:p>
          <a:p>
            <a:pPr algn="just">
              <a:lnSpc>
                <a:spcPct val="150000"/>
              </a:lnSpc>
              <a:buFont typeface="Wingdings" panose="05000000000000000000" pitchFamily="2" charset="2"/>
              <a:buChar char="v"/>
            </a:pPr>
            <a:r>
              <a:rPr lang="el-GR" sz="4400" b="1" dirty="0" smtClean="0">
                <a:solidFill>
                  <a:schemeClr val="accent1">
                    <a:lumMod val="10000"/>
                  </a:schemeClr>
                </a:solidFill>
                <a:cs typeface="Arial" pitchFamily="34" charset="0"/>
              </a:rPr>
              <a:t>Δικαιούχοι είναι οι τοπικές και περιφερειακές αρχές.</a:t>
            </a:r>
          </a:p>
          <a:p>
            <a:pPr algn="just">
              <a:lnSpc>
                <a:spcPct val="150000"/>
              </a:lnSpc>
              <a:buFont typeface="Wingdings" panose="05000000000000000000" pitchFamily="2" charset="2"/>
              <a:buChar char="v"/>
            </a:pPr>
            <a:r>
              <a:rPr lang="el-GR" sz="4400" dirty="0" smtClean="0">
                <a:solidFill>
                  <a:schemeClr val="accent1">
                    <a:lumMod val="10000"/>
                  </a:schemeClr>
                </a:solidFill>
                <a:cs typeface="Arial" pitchFamily="34" charset="0"/>
              </a:rPr>
              <a:t>Μέγιστη διάρκεια ενός έργου που θα χρηματοδοτηθεί από το ELENA είναι 3 χρόνια</a:t>
            </a:r>
          </a:p>
          <a:p>
            <a:pPr algn="just">
              <a:lnSpc>
                <a:spcPct val="150000"/>
              </a:lnSpc>
              <a:buFont typeface="Wingdings" panose="05000000000000000000" pitchFamily="2" charset="2"/>
              <a:buChar char="v"/>
            </a:pPr>
            <a:r>
              <a:rPr lang="el-GR" sz="4400" dirty="0" smtClean="0">
                <a:solidFill>
                  <a:schemeClr val="accent1">
                    <a:lumMod val="10000"/>
                  </a:schemeClr>
                </a:solidFill>
                <a:cs typeface="Arial" pitchFamily="34" charset="0"/>
              </a:rPr>
              <a:t>Δυνητικό </a:t>
            </a:r>
            <a:r>
              <a:rPr lang="el-GR" sz="4400" b="1" dirty="0" smtClean="0">
                <a:solidFill>
                  <a:schemeClr val="accent1">
                    <a:lumMod val="10000"/>
                  </a:schemeClr>
                </a:solidFill>
                <a:cs typeface="Arial" pitchFamily="34" charset="0"/>
              </a:rPr>
              <a:t>χρηματοδοτικό ενδιαφέρον </a:t>
            </a:r>
            <a:r>
              <a:rPr lang="el-GR" sz="4400" dirty="0" smtClean="0">
                <a:solidFill>
                  <a:schemeClr val="accent1">
                    <a:lumMod val="10000"/>
                  </a:schemeClr>
                </a:solidFill>
                <a:cs typeface="Arial" pitchFamily="34" charset="0"/>
              </a:rPr>
              <a:t>του επενδυτικού προγράμματος</a:t>
            </a:r>
          </a:p>
          <a:p>
            <a:pPr algn="just">
              <a:lnSpc>
                <a:spcPct val="150000"/>
              </a:lnSpc>
              <a:buFont typeface="Wingdings" panose="05000000000000000000" pitchFamily="2" charset="2"/>
              <a:buChar char="v"/>
            </a:pPr>
            <a:r>
              <a:rPr lang="el-GR" sz="4400" dirty="0" smtClean="0">
                <a:solidFill>
                  <a:schemeClr val="accent1">
                    <a:lumMod val="10000"/>
                  </a:schemeClr>
                </a:solidFill>
                <a:cs typeface="Arial" pitchFamily="34" charset="0"/>
              </a:rPr>
              <a:t>Οικονομική και Τεχνική </a:t>
            </a:r>
            <a:r>
              <a:rPr lang="el-GR" sz="4400" b="1" u="sng" dirty="0" smtClean="0">
                <a:solidFill>
                  <a:schemeClr val="accent1">
                    <a:lumMod val="10000"/>
                  </a:schemeClr>
                </a:solidFill>
                <a:cs typeface="Arial" pitchFamily="34" charset="0"/>
              </a:rPr>
              <a:t>ικανότητα του φορέα </a:t>
            </a:r>
            <a:r>
              <a:rPr lang="el-GR" sz="4400" dirty="0" smtClean="0">
                <a:solidFill>
                  <a:schemeClr val="accent1">
                    <a:lumMod val="10000"/>
                  </a:schemeClr>
                </a:solidFill>
                <a:cs typeface="Arial" pitchFamily="34" charset="0"/>
              </a:rPr>
              <a:t>να εκτελέσει και να ολοκληρώσει το έργο</a:t>
            </a:r>
          </a:p>
          <a:p>
            <a:pPr algn="just">
              <a:lnSpc>
                <a:spcPct val="150000"/>
              </a:lnSpc>
              <a:buFont typeface="Wingdings" panose="05000000000000000000" pitchFamily="2" charset="2"/>
              <a:buChar char="v"/>
            </a:pPr>
            <a:r>
              <a:rPr lang="el-GR" sz="4400" dirty="0" smtClean="0">
                <a:solidFill>
                  <a:schemeClr val="accent1">
                    <a:lumMod val="10000"/>
                  </a:schemeClr>
                </a:solidFill>
                <a:cs typeface="Arial" pitchFamily="34" charset="0"/>
              </a:rPr>
              <a:t>Αναμενόμενη συμβολή στην </a:t>
            </a:r>
            <a:r>
              <a:rPr lang="el-GR" sz="4400" b="1" dirty="0" smtClean="0">
                <a:solidFill>
                  <a:schemeClr val="accent1">
                    <a:lumMod val="10000"/>
                  </a:schemeClr>
                </a:solidFill>
                <a:cs typeface="Arial" pitchFamily="34" charset="0"/>
              </a:rPr>
              <a:t>επίτευξη των στόχων της «20-20-20» και του Σχεδίου Δράσης στα πλαίσια του ΣΥΜΦΩΝΟΥ ΤΩΝ ΔΗΜΑΡΧΩΝ.</a:t>
            </a:r>
          </a:p>
          <a:p>
            <a:pPr algn="just">
              <a:lnSpc>
                <a:spcPct val="150000"/>
              </a:lnSpc>
              <a:buFont typeface="Wingdings" panose="05000000000000000000" pitchFamily="2" charset="2"/>
              <a:buChar char="v"/>
            </a:pPr>
            <a:r>
              <a:rPr lang="el-GR" sz="4400" b="1" u="sng" dirty="0" smtClean="0">
                <a:solidFill>
                  <a:schemeClr val="accent1">
                    <a:lumMod val="10000"/>
                  </a:schemeClr>
                </a:solidFill>
                <a:cs typeface="Arial" pitchFamily="34" charset="0"/>
              </a:rPr>
              <a:t>Συντελεστής Μόχλευσης (ελάχιστο 25)</a:t>
            </a:r>
          </a:p>
          <a:p>
            <a:r>
              <a:rPr lang="el-GR" sz="4400" b="1" i="1" dirty="0" smtClean="0">
                <a:solidFill>
                  <a:srgbClr val="FF0000"/>
                </a:solidFill>
                <a:cs typeface="Arial" pitchFamily="34" charset="0"/>
              </a:rPr>
              <a:t>Το ύψος της επένδυσης θα πρέπει να είναι τουλάχιστον 25 φορές του ύψους της αιτούμενης Τεχνικής Βοήθειας από το ELENA. Σε περίπτωση μη επίτευξης του στόχου αυτού η EIB θα ζητήσει από τον δικαιούχο να επιστρέψει μέρος ή ακόμα και το σύνολο της χρηματοδότησης</a:t>
            </a:r>
            <a:endParaRPr lang="en-US" sz="4400" b="1" i="1" dirty="0">
              <a:solidFill>
                <a:srgbClr val="FF0000"/>
              </a:solidFill>
              <a:cs typeface="Arial" pitchFamily="34" charset="0"/>
            </a:endParaRPr>
          </a:p>
        </p:txBody>
      </p:sp>
    </p:spTree>
    <p:extLst>
      <p:ext uri="{BB962C8B-B14F-4D97-AF65-F5344CB8AC3E}">
        <p14:creationId xmlns:p14="http://schemas.microsoft.com/office/powerpoint/2010/main" xmlns="" val="6339386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253824"/>
            <a:ext cx="8784976" cy="798912"/>
          </a:xfrm>
        </p:spPr>
        <p:txBody>
          <a:bodyPr>
            <a:noAutofit/>
          </a:bodyPr>
          <a:lstStyle/>
          <a:p>
            <a:r>
              <a:rPr lang="el-GR" sz="2800" b="1" dirty="0">
                <a:latin typeface="+mn-lt"/>
              </a:rPr>
              <a:t>Ταμεία Αστικής Ανάπτυξης </a:t>
            </a:r>
            <a:br>
              <a:rPr lang="el-GR" sz="2800" b="1" dirty="0">
                <a:latin typeface="+mn-lt"/>
              </a:rPr>
            </a:br>
            <a:r>
              <a:rPr lang="en-US" sz="2800" b="1" dirty="0">
                <a:solidFill>
                  <a:schemeClr val="tx1"/>
                </a:solidFill>
                <a:latin typeface="+mn-lt"/>
              </a:rPr>
              <a:t>ELENA  </a:t>
            </a:r>
            <a:r>
              <a:rPr lang="el-GR" sz="2800" b="1" dirty="0" smtClean="0">
                <a:solidFill>
                  <a:schemeClr val="tx1"/>
                </a:solidFill>
                <a:latin typeface="+mn-lt"/>
              </a:rPr>
              <a:t>(4/5</a:t>
            </a:r>
            <a:r>
              <a:rPr lang="el-GR" sz="2800" b="1" dirty="0">
                <a:solidFill>
                  <a:schemeClr val="tx1"/>
                </a:solidFill>
                <a:latin typeface="+mn-lt"/>
              </a:rPr>
              <a:t>)</a:t>
            </a:r>
            <a:endParaRPr lang="el-GR" sz="2800" dirty="0">
              <a:latin typeface="+mn-lt"/>
            </a:endParaRPr>
          </a:p>
        </p:txBody>
      </p:sp>
      <p:sp>
        <p:nvSpPr>
          <p:cNvPr id="3" name="Θέση αριθμού διαφάνειας 2"/>
          <p:cNvSpPr>
            <a:spLocks noGrp="1"/>
          </p:cNvSpPr>
          <p:nvPr>
            <p:ph type="sldNum" sz="quarter" idx="12"/>
          </p:nvPr>
        </p:nvSpPr>
        <p:spPr/>
        <p:txBody>
          <a:bodyPr/>
          <a:lstStyle/>
          <a:p>
            <a:fld id="{E0C674D5-ED84-4460-A52A-6D48DF676732}" type="slidenum">
              <a:rPr lang="el-GR" smtClean="0"/>
              <a:pPr/>
              <a:t>26</a:t>
            </a:fld>
            <a:endParaRPr lang="el-GR"/>
          </a:p>
        </p:txBody>
      </p:sp>
      <p:sp>
        <p:nvSpPr>
          <p:cNvPr id="4" name="Θέση περιεχομένου 3"/>
          <p:cNvSpPr>
            <a:spLocks noGrp="1"/>
          </p:cNvSpPr>
          <p:nvPr>
            <p:ph sz="quarter" idx="1"/>
          </p:nvPr>
        </p:nvSpPr>
        <p:spPr>
          <a:xfrm>
            <a:off x="301752" y="1527048"/>
            <a:ext cx="8503920" cy="4854280"/>
          </a:xfrm>
        </p:spPr>
        <p:txBody>
          <a:bodyPr>
            <a:noAutofit/>
          </a:bodyPr>
          <a:lstStyle/>
          <a:p>
            <a:r>
              <a:rPr lang="el-GR" sz="1800" b="1" dirty="0">
                <a:solidFill>
                  <a:schemeClr val="accent1">
                    <a:lumMod val="50000"/>
                  </a:schemeClr>
                </a:solidFill>
                <a:cs typeface="Arial" pitchFamily="34" charset="0"/>
              </a:rPr>
              <a:t>Όροι και Κριτήρια Χρηματοδότησης </a:t>
            </a:r>
            <a:r>
              <a:rPr lang="el-GR" sz="1800" b="1" dirty="0" smtClean="0">
                <a:solidFill>
                  <a:schemeClr val="accent1">
                    <a:lumMod val="50000"/>
                  </a:schemeClr>
                </a:solidFill>
                <a:cs typeface="Arial" pitchFamily="34" charset="0"/>
              </a:rPr>
              <a:t>(2/2)</a:t>
            </a:r>
          </a:p>
          <a:p>
            <a:pPr marL="0" indent="0">
              <a:buNone/>
            </a:pPr>
            <a:endParaRPr lang="el-GR" sz="1400" b="1" dirty="0" smtClean="0">
              <a:solidFill>
                <a:schemeClr val="accent1">
                  <a:lumMod val="50000"/>
                </a:schemeClr>
              </a:solidFill>
              <a:cs typeface="Arial" pitchFamily="34" charset="0"/>
            </a:endParaRPr>
          </a:p>
          <a:p>
            <a:pPr marL="0" indent="0" algn="just">
              <a:lnSpc>
                <a:spcPct val="150000"/>
              </a:lnSpc>
              <a:buNone/>
            </a:pPr>
            <a:r>
              <a:rPr lang="el-GR" sz="1400" b="1" dirty="0">
                <a:solidFill>
                  <a:schemeClr val="accent1">
                    <a:lumMod val="10000"/>
                  </a:schemeClr>
                </a:solidFill>
                <a:cs typeface="Arial" pitchFamily="34" charset="0"/>
              </a:rPr>
              <a:t>Επιλέξιμες Δαπάνες </a:t>
            </a:r>
            <a:r>
              <a:rPr lang="el-GR" sz="1400" dirty="0">
                <a:solidFill>
                  <a:schemeClr val="accent1">
                    <a:lumMod val="10000"/>
                  </a:schemeClr>
                </a:solidFill>
                <a:cs typeface="Arial" pitchFamily="34" charset="0"/>
              </a:rPr>
              <a:t>για το ELENA είναι αυτές που είναι αναγκαίες για την προετοιμασία, την εφαρμογή και τη χρηματοδότηση ενός επενδυτικού προγράμματος. Ενδεικτικά αναφέρονται:</a:t>
            </a:r>
          </a:p>
          <a:p>
            <a:pPr algn="just">
              <a:lnSpc>
                <a:spcPct val="150000"/>
              </a:lnSpc>
              <a:buFont typeface="Wingdings" panose="05000000000000000000" pitchFamily="2" charset="2"/>
              <a:buChar char="Ø"/>
            </a:pPr>
            <a:r>
              <a:rPr lang="el-GR" sz="1400" dirty="0">
                <a:solidFill>
                  <a:schemeClr val="accent1">
                    <a:lumMod val="10000"/>
                  </a:schemeClr>
                </a:solidFill>
                <a:cs typeface="Arial" pitchFamily="34" charset="0"/>
              </a:rPr>
              <a:t>Κόστος επιπλέον προσωπικού αν απαιτείται για τις ανάγκες του έργου</a:t>
            </a:r>
          </a:p>
          <a:p>
            <a:pPr algn="just">
              <a:lnSpc>
                <a:spcPct val="150000"/>
              </a:lnSpc>
              <a:buFont typeface="Wingdings" panose="05000000000000000000" pitchFamily="2" charset="2"/>
              <a:buChar char="Ø"/>
            </a:pPr>
            <a:r>
              <a:rPr lang="el-GR" sz="1400" dirty="0">
                <a:solidFill>
                  <a:schemeClr val="accent1">
                    <a:lumMod val="10000"/>
                  </a:schemeClr>
                </a:solidFill>
                <a:cs typeface="Arial" pitchFamily="34" charset="0"/>
              </a:rPr>
              <a:t>Έρευνες Αγοράς</a:t>
            </a:r>
          </a:p>
          <a:p>
            <a:pPr algn="just">
              <a:lnSpc>
                <a:spcPct val="150000"/>
              </a:lnSpc>
              <a:buFont typeface="Wingdings" panose="05000000000000000000" pitchFamily="2" charset="2"/>
              <a:buChar char="Ø"/>
            </a:pPr>
            <a:r>
              <a:rPr lang="el-GR" sz="1400" dirty="0">
                <a:solidFill>
                  <a:schemeClr val="accent1">
                    <a:lumMod val="10000"/>
                  </a:schemeClr>
                </a:solidFill>
                <a:cs typeface="Arial" pitchFamily="34" charset="0"/>
              </a:rPr>
              <a:t>Τεχνοοικονομικές Μελέτες και Μελέτες Σκοπιμότητας</a:t>
            </a:r>
          </a:p>
          <a:p>
            <a:pPr algn="just">
              <a:lnSpc>
                <a:spcPct val="150000"/>
              </a:lnSpc>
              <a:buFont typeface="Wingdings" panose="05000000000000000000" pitchFamily="2" charset="2"/>
              <a:buChar char="Ø"/>
            </a:pPr>
            <a:r>
              <a:rPr lang="el-GR" sz="1400" dirty="0">
                <a:solidFill>
                  <a:schemeClr val="accent1">
                    <a:lumMod val="10000"/>
                  </a:schemeClr>
                </a:solidFill>
                <a:cs typeface="Arial" pitchFamily="34" charset="0"/>
              </a:rPr>
              <a:t>Ενεργειακούς Ελέγχους</a:t>
            </a:r>
          </a:p>
          <a:p>
            <a:pPr algn="just">
              <a:lnSpc>
                <a:spcPct val="150000"/>
              </a:lnSpc>
              <a:buFont typeface="Wingdings" panose="05000000000000000000" pitchFamily="2" charset="2"/>
              <a:buChar char="Ø"/>
            </a:pPr>
            <a:r>
              <a:rPr lang="el-GR" sz="1400" dirty="0">
                <a:solidFill>
                  <a:schemeClr val="accent1">
                    <a:lumMod val="10000"/>
                  </a:schemeClr>
                </a:solidFill>
                <a:cs typeface="Arial" pitchFamily="34" charset="0"/>
              </a:rPr>
              <a:t>Τεύχη Δημοπράτησης</a:t>
            </a:r>
          </a:p>
          <a:p>
            <a:pPr algn="just">
              <a:lnSpc>
                <a:spcPct val="150000"/>
              </a:lnSpc>
              <a:buFont typeface="Wingdings" panose="05000000000000000000" pitchFamily="2" charset="2"/>
              <a:buChar char="Ø"/>
            </a:pPr>
            <a:r>
              <a:rPr lang="el-GR" sz="1400" dirty="0">
                <a:solidFill>
                  <a:schemeClr val="accent1">
                    <a:lumMod val="10000"/>
                  </a:schemeClr>
                </a:solidFill>
                <a:cs typeface="Arial" pitchFamily="34" charset="0"/>
              </a:rPr>
              <a:t>Διαγωνιστική διαδικασία κ.ά.</a:t>
            </a:r>
            <a:endParaRPr lang="en-US" sz="1400" dirty="0">
              <a:solidFill>
                <a:schemeClr val="accent1">
                  <a:lumMod val="10000"/>
                </a:schemeClr>
              </a:solidFill>
              <a:cs typeface="Arial" pitchFamily="34" charset="0"/>
            </a:endParaRPr>
          </a:p>
          <a:p>
            <a:pPr algn="just">
              <a:lnSpc>
                <a:spcPct val="150000"/>
              </a:lnSpc>
              <a:buFont typeface="Wingdings" panose="05000000000000000000" pitchFamily="2" charset="2"/>
              <a:buChar char="Ø"/>
            </a:pPr>
            <a:endParaRPr lang="el-GR" sz="1400" dirty="0">
              <a:solidFill>
                <a:schemeClr val="accent1">
                  <a:lumMod val="10000"/>
                </a:schemeClr>
              </a:solidFill>
              <a:cs typeface="Arial" pitchFamily="34" charset="0"/>
            </a:endParaRPr>
          </a:p>
          <a:p>
            <a:pPr marL="0" indent="0" algn="just">
              <a:lnSpc>
                <a:spcPct val="150000"/>
              </a:lnSpc>
              <a:buNone/>
            </a:pPr>
            <a:r>
              <a:rPr lang="el-GR" sz="1400" dirty="0">
                <a:solidFill>
                  <a:schemeClr val="accent1">
                    <a:lumMod val="10000"/>
                  </a:schemeClr>
                </a:solidFill>
                <a:cs typeface="Arial" pitchFamily="34" charset="0"/>
              </a:rPr>
              <a:t>Ο </a:t>
            </a:r>
            <a:r>
              <a:rPr lang="el-GR" sz="1400" u="sng" dirty="0">
                <a:solidFill>
                  <a:schemeClr val="accent1">
                    <a:lumMod val="10000"/>
                  </a:schemeClr>
                </a:solidFill>
                <a:cs typeface="Arial" pitchFamily="34" charset="0"/>
              </a:rPr>
              <a:t>Φόρος Προστιθέμενης Αξίας (ΦΠΑ) </a:t>
            </a:r>
            <a:r>
              <a:rPr lang="el-GR" sz="1400" dirty="0">
                <a:solidFill>
                  <a:schemeClr val="accent1">
                    <a:lumMod val="10000"/>
                  </a:schemeClr>
                </a:solidFill>
                <a:cs typeface="Arial" pitchFamily="34" charset="0"/>
              </a:rPr>
              <a:t>είναι επιλέξιμη δαπάνη μόνον εφόσον βαρύνει πραγματικά και οριστικά τον δικαιούχο</a:t>
            </a:r>
            <a:r>
              <a:rPr lang="en-US" sz="1400" dirty="0" smtClean="0">
                <a:solidFill>
                  <a:schemeClr val="accent1">
                    <a:lumMod val="10000"/>
                  </a:schemeClr>
                </a:solidFill>
                <a:cs typeface="Arial" pitchFamily="34" charset="0"/>
              </a:rPr>
              <a:t>.</a:t>
            </a:r>
            <a:endParaRPr lang="en-US" sz="1400" dirty="0">
              <a:cs typeface="Arial" pitchFamily="34" charset="0"/>
            </a:endParaRPr>
          </a:p>
        </p:txBody>
      </p:sp>
    </p:spTree>
    <p:extLst>
      <p:ext uri="{BB962C8B-B14F-4D97-AF65-F5344CB8AC3E}">
        <p14:creationId xmlns:p14="http://schemas.microsoft.com/office/powerpoint/2010/main" xmlns="" val="15674365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88640"/>
            <a:ext cx="8784976" cy="864096"/>
          </a:xfrm>
        </p:spPr>
        <p:txBody>
          <a:bodyPr>
            <a:noAutofit/>
          </a:bodyPr>
          <a:lstStyle/>
          <a:p>
            <a:r>
              <a:rPr lang="el-GR" sz="2800" b="1" dirty="0">
                <a:latin typeface="+mn-lt"/>
              </a:rPr>
              <a:t>Ταμεία Αστικής Ανάπτυξης </a:t>
            </a:r>
            <a:br>
              <a:rPr lang="el-GR" sz="2800" b="1" dirty="0">
                <a:latin typeface="+mn-lt"/>
              </a:rPr>
            </a:br>
            <a:r>
              <a:rPr lang="en-US" sz="2800" b="1" dirty="0">
                <a:solidFill>
                  <a:schemeClr val="tx1"/>
                </a:solidFill>
                <a:latin typeface="+mn-lt"/>
              </a:rPr>
              <a:t>ELENA  </a:t>
            </a:r>
            <a:r>
              <a:rPr lang="el-GR" sz="2800" b="1" dirty="0" smtClean="0">
                <a:solidFill>
                  <a:schemeClr val="tx1"/>
                </a:solidFill>
                <a:latin typeface="+mn-lt"/>
              </a:rPr>
              <a:t>(5/5</a:t>
            </a:r>
            <a:r>
              <a:rPr lang="el-GR" sz="2800" b="1" dirty="0">
                <a:solidFill>
                  <a:schemeClr val="tx1"/>
                </a:solidFill>
                <a:latin typeface="+mn-lt"/>
              </a:rPr>
              <a:t>)</a:t>
            </a:r>
            <a:endParaRPr lang="el-GR" sz="2800" dirty="0">
              <a:latin typeface="+mn-lt"/>
            </a:endParaRPr>
          </a:p>
        </p:txBody>
      </p:sp>
      <p:sp>
        <p:nvSpPr>
          <p:cNvPr id="3" name="Θέση αριθμού διαφάνειας 2"/>
          <p:cNvSpPr>
            <a:spLocks noGrp="1"/>
          </p:cNvSpPr>
          <p:nvPr>
            <p:ph type="sldNum" sz="quarter" idx="12"/>
          </p:nvPr>
        </p:nvSpPr>
        <p:spPr/>
        <p:txBody>
          <a:bodyPr/>
          <a:lstStyle/>
          <a:p>
            <a:fld id="{E0C674D5-ED84-4460-A52A-6D48DF676732}" type="slidenum">
              <a:rPr lang="el-GR" smtClean="0"/>
              <a:pPr/>
              <a:t>27</a:t>
            </a:fld>
            <a:endParaRPr lang="el-GR"/>
          </a:p>
        </p:txBody>
      </p:sp>
      <p:sp>
        <p:nvSpPr>
          <p:cNvPr id="4" name="Θέση περιεχομένου 3"/>
          <p:cNvSpPr>
            <a:spLocks noGrp="1"/>
          </p:cNvSpPr>
          <p:nvPr>
            <p:ph sz="quarter" idx="1"/>
          </p:nvPr>
        </p:nvSpPr>
        <p:spPr>
          <a:xfrm>
            <a:off x="301752" y="1527048"/>
            <a:ext cx="8503920" cy="4854280"/>
          </a:xfrm>
        </p:spPr>
        <p:txBody>
          <a:bodyPr>
            <a:normAutofit fontScale="25000" lnSpcReduction="20000"/>
          </a:bodyPr>
          <a:lstStyle/>
          <a:p>
            <a:pPr>
              <a:buNone/>
            </a:pPr>
            <a:r>
              <a:rPr lang="el-GR" sz="6400" b="1" dirty="0" smtClean="0">
                <a:solidFill>
                  <a:schemeClr val="accent1">
                    <a:lumMod val="50000"/>
                  </a:schemeClr>
                </a:solidFill>
                <a:cs typeface="Arial" pitchFamily="34" charset="0"/>
              </a:rPr>
              <a:t>Διαδικασία Υποβολής Αίτησης Χρηματοδότησης:</a:t>
            </a:r>
          </a:p>
          <a:p>
            <a:endParaRPr lang="el-GR" sz="6400" b="1" dirty="0" smtClean="0">
              <a:solidFill>
                <a:schemeClr val="accent1">
                  <a:lumMod val="50000"/>
                </a:schemeClr>
              </a:solidFill>
              <a:cs typeface="Arial" pitchFamily="34" charset="0"/>
            </a:endParaRPr>
          </a:p>
          <a:p>
            <a:pPr marL="0" indent="0" algn="just">
              <a:lnSpc>
                <a:spcPct val="150000"/>
              </a:lnSpc>
              <a:buNone/>
            </a:pPr>
            <a:r>
              <a:rPr lang="el-GR" sz="6400" b="1" u="sng" dirty="0">
                <a:solidFill>
                  <a:schemeClr val="accent5">
                    <a:lumMod val="10000"/>
                  </a:schemeClr>
                </a:solidFill>
                <a:cs typeface="Arial" pitchFamily="34" charset="0"/>
              </a:rPr>
              <a:t>Στάδιο 1</a:t>
            </a:r>
            <a:r>
              <a:rPr lang="el-GR" sz="6400" b="1" u="sng" baseline="30000" dirty="0">
                <a:solidFill>
                  <a:schemeClr val="accent5">
                    <a:lumMod val="10000"/>
                  </a:schemeClr>
                </a:solidFill>
                <a:cs typeface="Arial" pitchFamily="34" charset="0"/>
              </a:rPr>
              <a:t>ο</a:t>
            </a:r>
            <a:r>
              <a:rPr lang="el-GR" sz="6400" b="1" u="sng" dirty="0">
                <a:solidFill>
                  <a:schemeClr val="accent5">
                    <a:lumMod val="10000"/>
                  </a:schemeClr>
                </a:solidFill>
                <a:cs typeface="Arial" pitchFamily="34" charset="0"/>
              </a:rPr>
              <a:t> Προκαταρκτική αίτηση (</a:t>
            </a:r>
            <a:r>
              <a:rPr lang="el-GR" sz="6400" b="1" u="sng" dirty="0" err="1">
                <a:solidFill>
                  <a:schemeClr val="accent5">
                    <a:lumMod val="10000"/>
                  </a:schemeClr>
                </a:solidFill>
                <a:cs typeface="Arial" pitchFamily="34" charset="0"/>
              </a:rPr>
              <a:t>Pre</a:t>
            </a:r>
            <a:r>
              <a:rPr lang="el-GR" sz="6400" b="1" u="sng" dirty="0">
                <a:solidFill>
                  <a:schemeClr val="accent5">
                    <a:lumMod val="10000"/>
                  </a:schemeClr>
                </a:solidFill>
                <a:cs typeface="Arial" pitchFamily="34" charset="0"/>
              </a:rPr>
              <a:t>-</a:t>
            </a:r>
            <a:r>
              <a:rPr lang="el-GR" sz="6400" b="1" u="sng" dirty="0" err="1">
                <a:solidFill>
                  <a:schemeClr val="accent5">
                    <a:lumMod val="10000"/>
                  </a:schemeClr>
                </a:solidFill>
                <a:cs typeface="Arial" pitchFamily="34" charset="0"/>
              </a:rPr>
              <a:t>application</a:t>
            </a:r>
            <a:r>
              <a:rPr lang="el-GR" sz="6400" b="1" u="sng" dirty="0">
                <a:solidFill>
                  <a:schemeClr val="accent5">
                    <a:lumMod val="10000"/>
                  </a:schemeClr>
                </a:solidFill>
                <a:cs typeface="Arial" pitchFamily="34" charset="0"/>
              </a:rPr>
              <a:t>) </a:t>
            </a:r>
            <a:r>
              <a:rPr lang="el-GR" sz="6400" dirty="0">
                <a:solidFill>
                  <a:schemeClr val="accent5">
                    <a:lumMod val="10000"/>
                  </a:schemeClr>
                </a:solidFill>
                <a:cs typeface="Arial" pitchFamily="34" charset="0"/>
              </a:rPr>
              <a:t>που περιλαμβάνει:</a:t>
            </a:r>
          </a:p>
          <a:p>
            <a:pPr algn="just">
              <a:lnSpc>
                <a:spcPct val="150000"/>
              </a:lnSpc>
              <a:buFont typeface="Wingdings" panose="05000000000000000000" pitchFamily="2" charset="2"/>
              <a:buChar char="q"/>
            </a:pPr>
            <a:r>
              <a:rPr lang="el-GR" sz="6400" dirty="0">
                <a:solidFill>
                  <a:schemeClr val="accent5">
                    <a:lumMod val="10000"/>
                  </a:schemeClr>
                </a:solidFill>
                <a:cs typeface="Arial" pitchFamily="34" charset="0"/>
              </a:rPr>
              <a:t>Συνοπτική περιγραφή του προτεινόμενου επενδυτικού σχεδίου και της μεθόδου υλοποίησης</a:t>
            </a:r>
          </a:p>
          <a:p>
            <a:pPr algn="just">
              <a:lnSpc>
                <a:spcPct val="150000"/>
              </a:lnSpc>
              <a:buFont typeface="Wingdings" panose="05000000000000000000" pitchFamily="2" charset="2"/>
              <a:buChar char="q"/>
            </a:pPr>
            <a:r>
              <a:rPr lang="el-GR" sz="6400" dirty="0">
                <a:solidFill>
                  <a:schemeClr val="accent5">
                    <a:lumMod val="10000"/>
                  </a:schemeClr>
                </a:solidFill>
                <a:cs typeface="Arial" pitchFamily="34" charset="0"/>
              </a:rPr>
              <a:t>Προβλεπόμενο κόστος επένδυσης και χρονοδιάγραμμα υλοποίησης</a:t>
            </a:r>
          </a:p>
          <a:p>
            <a:pPr algn="just">
              <a:lnSpc>
                <a:spcPct val="150000"/>
              </a:lnSpc>
              <a:buFont typeface="Wingdings" panose="05000000000000000000" pitchFamily="2" charset="2"/>
              <a:buChar char="q"/>
            </a:pPr>
            <a:r>
              <a:rPr lang="el-GR" sz="6400" dirty="0">
                <a:solidFill>
                  <a:schemeClr val="accent5">
                    <a:lumMod val="10000"/>
                  </a:schemeClr>
                </a:solidFill>
                <a:cs typeface="Arial" pitchFamily="34" charset="0"/>
              </a:rPr>
              <a:t>Κόστος, πεδίο εφαρμογής και βασικές απαιτήσεις Τεχνικής Υποστήριξης</a:t>
            </a:r>
          </a:p>
          <a:p>
            <a:pPr marL="0" indent="0" algn="just">
              <a:lnSpc>
                <a:spcPct val="150000"/>
              </a:lnSpc>
              <a:buNone/>
            </a:pPr>
            <a:r>
              <a:rPr lang="el-GR" sz="6400" dirty="0">
                <a:solidFill>
                  <a:schemeClr val="accent5">
                    <a:lumMod val="10000"/>
                  </a:schemeClr>
                </a:solidFill>
                <a:cs typeface="Arial" pitchFamily="34" charset="0"/>
              </a:rPr>
              <a:t>Εάν υπάρχει θετική έκβαση ο ενδιαφερόμενος υποβάλει την πλήρη αίτηση (Στάδιο 2</a:t>
            </a:r>
            <a:r>
              <a:rPr lang="el-GR" sz="6400" baseline="30000" dirty="0">
                <a:solidFill>
                  <a:schemeClr val="accent5">
                    <a:lumMod val="10000"/>
                  </a:schemeClr>
                </a:solidFill>
                <a:cs typeface="Arial" pitchFamily="34" charset="0"/>
              </a:rPr>
              <a:t>ο</a:t>
            </a:r>
            <a:r>
              <a:rPr lang="el-GR" sz="6400" dirty="0">
                <a:solidFill>
                  <a:schemeClr val="accent5">
                    <a:lumMod val="10000"/>
                  </a:schemeClr>
                </a:solidFill>
                <a:cs typeface="Arial" pitchFamily="34" charset="0"/>
              </a:rPr>
              <a:t>) για έγκριση από την Ευρωπαϊκή Τράπεζα Επενδύσεων και την Ευρωπαϊκή </a:t>
            </a:r>
            <a:r>
              <a:rPr lang="el-GR" sz="6400" dirty="0" smtClean="0">
                <a:solidFill>
                  <a:schemeClr val="accent5">
                    <a:lumMod val="10000"/>
                  </a:schemeClr>
                </a:solidFill>
                <a:cs typeface="Arial" pitchFamily="34" charset="0"/>
              </a:rPr>
              <a:t>Επιτροπή.</a:t>
            </a:r>
            <a:endParaRPr lang="el-GR" sz="6400" dirty="0">
              <a:solidFill>
                <a:schemeClr val="accent5">
                  <a:lumMod val="10000"/>
                </a:schemeClr>
              </a:solidFill>
              <a:cs typeface="Arial" pitchFamily="34" charset="0"/>
            </a:endParaRPr>
          </a:p>
          <a:p>
            <a:pPr marL="0" indent="0" algn="just">
              <a:lnSpc>
                <a:spcPct val="150000"/>
              </a:lnSpc>
              <a:buNone/>
            </a:pPr>
            <a:r>
              <a:rPr lang="el-GR" sz="6400" b="1" u="sng" dirty="0">
                <a:solidFill>
                  <a:schemeClr val="accent5">
                    <a:lumMod val="10000"/>
                  </a:schemeClr>
                </a:solidFill>
                <a:cs typeface="Arial" pitchFamily="34" charset="0"/>
              </a:rPr>
              <a:t>Στάδιο 2</a:t>
            </a:r>
            <a:r>
              <a:rPr lang="el-GR" sz="6400" b="1" u="sng" baseline="30000" dirty="0">
                <a:solidFill>
                  <a:schemeClr val="accent5">
                    <a:lumMod val="10000"/>
                  </a:schemeClr>
                </a:solidFill>
                <a:cs typeface="Arial" pitchFamily="34" charset="0"/>
              </a:rPr>
              <a:t>ο</a:t>
            </a:r>
            <a:r>
              <a:rPr lang="el-GR" sz="6400" b="1" u="sng" dirty="0">
                <a:solidFill>
                  <a:schemeClr val="accent5">
                    <a:lumMod val="10000"/>
                  </a:schemeClr>
                </a:solidFill>
                <a:cs typeface="Arial" pitchFamily="34" charset="0"/>
              </a:rPr>
              <a:t> Πλήρης αίτηση (</a:t>
            </a:r>
            <a:r>
              <a:rPr lang="el-GR" sz="6400" b="1" u="sng" dirty="0" err="1">
                <a:solidFill>
                  <a:schemeClr val="accent5">
                    <a:lumMod val="10000"/>
                  </a:schemeClr>
                </a:solidFill>
                <a:cs typeface="Arial" pitchFamily="34" charset="0"/>
              </a:rPr>
              <a:t>Application</a:t>
            </a:r>
            <a:r>
              <a:rPr lang="el-GR" sz="6400" b="1" u="sng" dirty="0">
                <a:solidFill>
                  <a:schemeClr val="accent5">
                    <a:lumMod val="10000"/>
                  </a:schemeClr>
                </a:solidFill>
                <a:cs typeface="Arial" pitchFamily="34" charset="0"/>
              </a:rPr>
              <a:t> </a:t>
            </a:r>
            <a:r>
              <a:rPr lang="el-GR" sz="6400" b="1" u="sng" dirty="0" err="1">
                <a:solidFill>
                  <a:schemeClr val="accent5">
                    <a:lumMod val="10000"/>
                  </a:schemeClr>
                </a:solidFill>
                <a:cs typeface="Arial" pitchFamily="34" charset="0"/>
              </a:rPr>
              <a:t>Form</a:t>
            </a:r>
            <a:r>
              <a:rPr lang="el-GR" sz="6400" b="1" u="sng" dirty="0">
                <a:solidFill>
                  <a:schemeClr val="accent5">
                    <a:lumMod val="10000"/>
                  </a:schemeClr>
                </a:solidFill>
                <a:cs typeface="Arial" pitchFamily="34" charset="0"/>
              </a:rPr>
              <a:t>) </a:t>
            </a:r>
            <a:r>
              <a:rPr lang="el-GR" sz="6400" dirty="0">
                <a:solidFill>
                  <a:schemeClr val="accent5">
                    <a:lumMod val="10000"/>
                  </a:schemeClr>
                </a:solidFill>
                <a:cs typeface="Arial" pitchFamily="34" charset="0"/>
              </a:rPr>
              <a:t>που περιλαμβάνει: </a:t>
            </a:r>
          </a:p>
          <a:p>
            <a:pPr marL="0" indent="0" algn="just">
              <a:lnSpc>
                <a:spcPct val="150000"/>
              </a:lnSpc>
              <a:buNone/>
            </a:pPr>
            <a:r>
              <a:rPr lang="el-GR" sz="6400" dirty="0">
                <a:solidFill>
                  <a:schemeClr val="accent5">
                    <a:lumMod val="10000"/>
                  </a:schemeClr>
                </a:solidFill>
                <a:cs typeface="Arial" pitchFamily="34" charset="0"/>
              </a:rPr>
              <a:t>Στοιχεία αιτούντα, Υφιστάμενη κατάσταση αιτούντα. Παρουσίαση του επενδυτικού σχεδίου, Κατανομή εργασιών έργου, Υπηρεσία Υλοποίησης / Τεχνική Υποστήριξη, Πίνακας επισκόπησης: Ορόσημα για την μέτρηση του Συντελεστή Μόχλευσης, Εκτιμώμενος Π/Υ και Χρηματοδότηση, Υπεύθυνη δήλωση του αιτούντα.</a:t>
            </a:r>
          </a:p>
          <a:p>
            <a:endParaRPr lang="el-GR" sz="8600" b="1" dirty="0" smtClean="0">
              <a:solidFill>
                <a:schemeClr val="accent1">
                  <a:lumMod val="50000"/>
                </a:schemeClr>
              </a:solidFill>
              <a:latin typeface="Calibri" panose="020F0502020204030204" pitchFamily="34" charset="0"/>
              <a:cs typeface="Arial" panose="020B0604020202020204" pitchFamily="34" charset="0"/>
            </a:endParaRPr>
          </a:p>
          <a:p>
            <a:pPr marL="0" indent="0">
              <a:buNone/>
            </a:pPr>
            <a:endParaRPr lang="el-GR" sz="8600" b="1" dirty="0" smtClean="0">
              <a:solidFill>
                <a:schemeClr val="accent1">
                  <a:lumMod val="50000"/>
                </a:schemeClr>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28000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p:cNvSpPr>
            <a:spLocks noGrp="1"/>
          </p:cNvSpPr>
          <p:nvPr>
            <p:ph type="sldNum" sz="quarter" idx="12"/>
          </p:nvPr>
        </p:nvSpPr>
        <p:spPr/>
        <p:txBody>
          <a:bodyPr/>
          <a:lstStyle/>
          <a:p>
            <a:fld id="{E0C674D5-ED84-4460-A52A-6D48DF676732}" type="slidenum">
              <a:rPr lang="el-GR" smtClean="0"/>
              <a:pPr/>
              <a:t>28</a:t>
            </a:fld>
            <a:endParaRPr lang="el-GR"/>
          </a:p>
        </p:txBody>
      </p:sp>
      <p:sp>
        <p:nvSpPr>
          <p:cNvPr id="4" name="Θέση περιεχομένου 3"/>
          <p:cNvSpPr>
            <a:spLocks noGrp="1"/>
          </p:cNvSpPr>
          <p:nvPr>
            <p:ph sz="quarter" idx="1"/>
          </p:nvPr>
        </p:nvSpPr>
        <p:spPr/>
        <p:txBody>
          <a:bodyPr>
            <a:normAutofit/>
          </a:bodyPr>
          <a:lstStyle/>
          <a:p>
            <a:pPr algn="ctr"/>
            <a:endParaRPr lang="el-GR" sz="3200" b="1" dirty="0" smtClean="0">
              <a:solidFill>
                <a:srgbClr val="0070C0"/>
              </a:solidFill>
              <a:latin typeface="Calibri" panose="020F0502020204030204" pitchFamily="34" charset="0"/>
            </a:endParaRPr>
          </a:p>
          <a:p>
            <a:pPr algn="ctr"/>
            <a:endParaRPr lang="el-GR" sz="3200" b="1" dirty="0">
              <a:solidFill>
                <a:srgbClr val="0070C0"/>
              </a:solidFill>
              <a:latin typeface="Calibri" panose="020F0502020204030204" pitchFamily="34" charset="0"/>
            </a:endParaRPr>
          </a:p>
          <a:p>
            <a:pPr marL="0" indent="0" algn="ctr">
              <a:buNone/>
            </a:pPr>
            <a:r>
              <a:rPr lang="el-GR" sz="3600" b="1" dirty="0" smtClean="0">
                <a:solidFill>
                  <a:schemeClr val="accent3">
                    <a:shade val="75000"/>
                  </a:schemeClr>
                </a:solidFill>
                <a:latin typeface="+mj-lt"/>
                <a:ea typeface="+mj-ea"/>
                <a:cs typeface="Arial" pitchFamily="34" charset="0"/>
              </a:rPr>
              <a:t>Χρηματοδότηση από Τρίτους </a:t>
            </a:r>
            <a:endParaRPr lang="el-GR" sz="3600" b="1" dirty="0" smtClean="0">
              <a:solidFill>
                <a:schemeClr val="accent3">
                  <a:shade val="75000"/>
                </a:schemeClr>
              </a:solidFill>
              <a:latin typeface="+mj-lt"/>
              <a:ea typeface="+mj-ea"/>
              <a:cs typeface="Arial" pitchFamily="34" charset="0"/>
            </a:endParaRPr>
          </a:p>
          <a:p>
            <a:pPr marL="0" indent="0" algn="ctr">
              <a:buNone/>
            </a:pPr>
            <a:r>
              <a:rPr lang="el-GR" sz="3600" b="1" dirty="0" smtClean="0">
                <a:solidFill>
                  <a:schemeClr val="accent3">
                    <a:shade val="75000"/>
                  </a:schemeClr>
                </a:solidFill>
                <a:latin typeface="+mj-lt"/>
                <a:ea typeface="+mj-ea"/>
                <a:cs typeface="Arial" pitchFamily="34" charset="0"/>
              </a:rPr>
              <a:t>(</a:t>
            </a:r>
            <a:r>
              <a:rPr lang="el-GR" sz="3600" b="1" dirty="0" smtClean="0">
                <a:solidFill>
                  <a:schemeClr val="accent3">
                    <a:shade val="75000"/>
                  </a:schemeClr>
                </a:solidFill>
                <a:latin typeface="+mj-lt"/>
                <a:ea typeface="+mj-ea"/>
                <a:cs typeface="Arial" pitchFamily="34" charset="0"/>
              </a:rPr>
              <a:t>ΧΑΤ)</a:t>
            </a:r>
            <a:endParaRPr lang="el-GR" sz="3600" b="1" dirty="0">
              <a:solidFill>
                <a:schemeClr val="accent3">
                  <a:shade val="75000"/>
                </a:schemeClr>
              </a:solidFill>
              <a:latin typeface="+mj-lt"/>
              <a:ea typeface="+mj-ea"/>
              <a:cs typeface="Arial" pitchFamily="34" charset="0"/>
            </a:endParaRPr>
          </a:p>
        </p:txBody>
      </p:sp>
    </p:spTree>
    <p:extLst>
      <p:ext uri="{BB962C8B-B14F-4D97-AF65-F5344CB8AC3E}">
        <p14:creationId xmlns:p14="http://schemas.microsoft.com/office/powerpoint/2010/main" xmlns="" val="22929856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88640"/>
            <a:ext cx="8784976" cy="792088"/>
          </a:xfrm>
        </p:spPr>
        <p:txBody>
          <a:bodyPr vert="horz" anchor="ctr">
            <a:noAutofit/>
          </a:bodyPr>
          <a:lstStyle/>
          <a:p>
            <a:r>
              <a:rPr lang="el-GR" sz="2800" b="1" dirty="0">
                <a:latin typeface="+mn-lt"/>
                <a:cs typeface="Arial" pitchFamily="34" charset="0"/>
              </a:rPr>
              <a:t>ΧΑΤ (Χρηματοδότηση Από Τρίτους) </a:t>
            </a:r>
            <a:r>
              <a:rPr lang="el-GR" sz="2800" b="1" dirty="0" smtClean="0">
                <a:latin typeface="+mn-lt"/>
                <a:cs typeface="Arial" pitchFamily="34" charset="0"/>
              </a:rPr>
              <a:t>1/2</a:t>
            </a:r>
            <a:endParaRPr lang="el-GR" sz="2800" b="1" dirty="0">
              <a:latin typeface="+mn-lt"/>
              <a:cs typeface="Arial" pitchFamily="34" charset="0"/>
            </a:endParaRPr>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29</a:t>
            </a:r>
            <a:endParaRPr lang="el-GR" dirty="0">
              <a:latin typeface="Calibri" panose="020F0502020204030204" pitchFamily="34" charset="0"/>
            </a:endParaRPr>
          </a:p>
        </p:txBody>
      </p:sp>
      <p:sp>
        <p:nvSpPr>
          <p:cNvPr id="10" name="5 - Θέση περιεχομένου"/>
          <p:cNvSpPr>
            <a:spLocks noGrp="1"/>
          </p:cNvSpPr>
          <p:nvPr>
            <p:ph sz="quarter" idx="1"/>
          </p:nvPr>
        </p:nvSpPr>
        <p:spPr>
          <a:xfrm>
            <a:off x="251520" y="1484784"/>
            <a:ext cx="8712968" cy="4896544"/>
          </a:xfrm>
        </p:spPr>
        <p:txBody>
          <a:bodyPr>
            <a:noAutofit/>
          </a:bodyPr>
          <a:lstStyle/>
          <a:p>
            <a:pPr>
              <a:buFont typeface="Wingdings" panose="05000000000000000000" pitchFamily="2" charset="2"/>
              <a:buChar char="q"/>
            </a:pPr>
            <a:r>
              <a:rPr lang="el-GR" sz="1800" dirty="0" smtClean="0">
                <a:cs typeface="Arial" pitchFamily="34" charset="0"/>
              </a:rPr>
              <a:t>Ο </a:t>
            </a:r>
            <a:r>
              <a:rPr lang="el-GR" sz="1800" dirty="0">
                <a:cs typeface="Arial" pitchFamily="34" charset="0"/>
              </a:rPr>
              <a:t>Ιδιωτικός Φορέας αναλαμβάνει να εξασφαλίσει την χρηματοδότηση του έργου με ίδια κεφάλαια και δανεισμό, του οποίου εγγυάται την αποπληρωμή του</a:t>
            </a:r>
            <a:r>
              <a:rPr lang="el-GR" sz="1800" dirty="0" smtClean="0">
                <a:cs typeface="Arial" pitchFamily="34" charset="0"/>
              </a:rPr>
              <a:t>.</a:t>
            </a:r>
          </a:p>
          <a:p>
            <a:pPr>
              <a:buNone/>
            </a:pPr>
            <a:endParaRPr lang="el-GR" sz="1800" dirty="0" smtClean="0">
              <a:cs typeface="Arial" pitchFamily="34" charset="0"/>
            </a:endParaRPr>
          </a:p>
          <a:p>
            <a:pPr>
              <a:buFont typeface="Wingdings" panose="05000000000000000000" pitchFamily="2" charset="2"/>
              <a:buChar char="q"/>
            </a:pPr>
            <a:r>
              <a:rPr lang="el-GR" sz="1800" dirty="0" smtClean="0">
                <a:cs typeface="Arial" pitchFamily="34" charset="0"/>
              </a:rPr>
              <a:t>Η χρηματοδότηση αποπληρώνεται από τα έσοδα που παράγει το έργο (Χρηματοδότηση έργου και όχι χρηματοδότηση φορέα). Οι εξασφαλίσεις που παρέχονται στον δανειστή σχετίζονται μόνο στην απόδοση του έργου. </a:t>
            </a:r>
          </a:p>
          <a:p>
            <a:pPr>
              <a:buNone/>
            </a:pPr>
            <a:endParaRPr lang="el-GR" sz="1800" dirty="0" smtClean="0">
              <a:cs typeface="Arial" pitchFamily="34" charset="0"/>
            </a:endParaRPr>
          </a:p>
          <a:p>
            <a:pPr>
              <a:buFont typeface="Wingdings" panose="05000000000000000000" pitchFamily="2" charset="2"/>
              <a:buChar char="q"/>
            </a:pPr>
            <a:r>
              <a:rPr lang="el-GR" sz="1800" dirty="0" smtClean="0">
                <a:cs typeface="Arial" pitchFamily="34" charset="0"/>
              </a:rPr>
              <a:t>Η </a:t>
            </a:r>
            <a:r>
              <a:rPr lang="el-GR" sz="1800" dirty="0">
                <a:cs typeface="Arial" pitchFamily="34" charset="0"/>
              </a:rPr>
              <a:t>αποπληρωμή εξαρτάται από την απόδοση </a:t>
            </a:r>
            <a:r>
              <a:rPr lang="el-GR" sz="1800" dirty="0" smtClean="0">
                <a:cs typeface="Arial" pitchFamily="34" charset="0"/>
              </a:rPr>
              <a:t>του </a:t>
            </a:r>
            <a:r>
              <a:rPr lang="el-GR" sz="1800" dirty="0">
                <a:cs typeface="Arial" pitchFamily="34" charset="0"/>
              </a:rPr>
              <a:t>έργου </a:t>
            </a:r>
            <a:r>
              <a:rPr lang="el-GR" sz="1800" dirty="0" smtClean="0">
                <a:cs typeface="Arial" pitchFamily="34" charset="0"/>
              </a:rPr>
              <a:t>(ενεργειακής υπηρεσίας) </a:t>
            </a:r>
            <a:r>
              <a:rPr lang="el-GR" sz="1800" dirty="0">
                <a:cs typeface="Arial" pitchFamily="34" charset="0"/>
              </a:rPr>
              <a:t>που </a:t>
            </a:r>
            <a:r>
              <a:rPr lang="el-GR" sz="1800" dirty="0" smtClean="0">
                <a:cs typeface="Arial" pitchFamily="34" charset="0"/>
              </a:rPr>
              <a:t>σχεδιάζει, κατασκευάζει και λειτουργεί με </a:t>
            </a:r>
            <a:r>
              <a:rPr lang="el-GR" sz="1800" dirty="0">
                <a:cs typeface="Arial" pitchFamily="34" charset="0"/>
              </a:rPr>
              <a:t>ευθύνη του ο Ιδιωτικός Φορέας</a:t>
            </a:r>
            <a:r>
              <a:rPr lang="el-GR" sz="1800" dirty="0" smtClean="0">
                <a:cs typeface="Arial" pitchFamily="34" charset="0"/>
              </a:rPr>
              <a:t>.</a:t>
            </a:r>
          </a:p>
          <a:p>
            <a:pPr>
              <a:buNone/>
            </a:pPr>
            <a:endParaRPr lang="el-GR" sz="1800" dirty="0">
              <a:cs typeface="Arial" pitchFamily="34" charset="0"/>
            </a:endParaRPr>
          </a:p>
          <a:p>
            <a:pPr>
              <a:buFont typeface="Wingdings" panose="05000000000000000000" pitchFamily="2" charset="2"/>
              <a:buChar char="q"/>
            </a:pPr>
            <a:r>
              <a:rPr lang="el-GR" sz="1800" dirty="0" smtClean="0">
                <a:cs typeface="Arial" pitchFamily="34" charset="0"/>
              </a:rPr>
              <a:t>Συνήθως η χρηματοδότηση έργου μέσω ΧΑΤ προϋποθέτει τη δημιουργία Εταιρείας </a:t>
            </a:r>
            <a:r>
              <a:rPr lang="el-GR" sz="1800" dirty="0">
                <a:cs typeface="Arial" pitchFamily="34" charset="0"/>
              </a:rPr>
              <a:t>Ε</a:t>
            </a:r>
            <a:r>
              <a:rPr lang="el-GR" sz="1800" dirty="0" smtClean="0">
                <a:cs typeface="Arial" pitchFamily="34" charset="0"/>
              </a:rPr>
              <a:t>ιδικού </a:t>
            </a:r>
            <a:r>
              <a:rPr lang="el-GR" sz="1800" dirty="0">
                <a:cs typeface="Arial" pitchFamily="34" charset="0"/>
              </a:rPr>
              <a:t>Σ</a:t>
            </a:r>
            <a:r>
              <a:rPr lang="el-GR" sz="1800" dirty="0" smtClean="0">
                <a:cs typeface="Arial" pitchFamily="34" charset="0"/>
              </a:rPr>
              <a:t>κοπού με την οποία υπογράφει συμβάσεις ο ΟΤΑ.</a:t>
            </a:r>
          </a:p>
          <a:p>
            <a:pPr>
              <a:buNone/>
            </a:pPr>
            <a:endParaRPr lang="el-GR" sz="1800" dirty="0" smtClean="0">
              <a:cs typeface="Arial" pitchFamily="34" charset="0"/>
            </a:endParaRPr>
          </a:p>
          <a:p>
            <a:pPr>
              <a:buFont typeface="Wingdings" panose="05000000000000000000" pitchFamily="2" charset="2"/>
              <a:buChar char="q"/>
            </a:pPr>
            <a:r>
              <a:rPr lang="el-GR" sz="1800" dirty="0" smtClean="0">
                <a:cs typeface="Arial" pitchFamily="34" charset="0"/>
              </a:rPr>
              <a:t>Προϋπόθεση για την εξασφάλιση της χρηματοδότησης είναι η δυνατότητα του ΟΤΑ να παρέχει εγγυήσεις για την καταβολή των αμοιβών του Ιδιωτικού Φορέα που αναλαμβάνει την εκτέλεση του έργου (π.χ. εκχώρηση ανταποδοτικών τελών)</a:t>
            </a:r>
            <a:r>
              <a:rPr lang="el-GR" sz="1800" dirty="0">
                <a:solidFill>
                  <a:schemeClr val="tx2">
                    <a:lumMod val="50000"/>
                  </a:schemeClr>
                </a:solidFill>
                <a:cs typeface="Arial" pitchFamily="34" charset="0"/>
              </a:rPr>
              <a:t>.</a:t>
            </a:r>
            <a:endParaRPr lang="el-GR" sz="1800" dirty="0" smtClean="0">
              <a:cs typeface="Arial" pitchFamily="34" charset="0"/>
            </a:endParaRPr>
          </a:p>
        </p:txBody>
      </p:sp>
      <p:sp>
        <p:nvSpPr>
          <p:cNvPr id="7"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Tree>
    <p:extLst>
      <p:ext uri="{BB962C8B-B14F-4D97-AF65-F5344CB8AC3E}">
        <p14:creationId xmlns:p14="http://schemas.microsoft.com/office/powerpoint/2010/main" xmlns="" val="1163857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60648"/>
            <a:ext cx="8534400" cy="864096"/>
          </a:xfrm>
        </p:spPr>
        <p:txBody>
          <a:bodyPr>
            <a:noAutofit/>
          </a:bodyPr>
          <a:lstStyle/>
          <a:p>
            <a:r>
              <a:rPr lang="el-GR" sz="3000" b="1" dirty="0" smtClean="0"/>
              <a:t>Χρηματοδοτικά μέσα για την υλοποίηση έργων βιώσιμης ενέργειας</a:t>
            </a:r>
            <a:endParaRPr lang="el-GR" sz="3000" b="1"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3</a:t>
            </a:fld>
            <a:endParaRPr lang="el-GR"/>
          </a:p>
        </p:txBody>
      </p:sp>
      <p:sp>
        <p:nvSpPr>
          <p:cNvPr id="4" name="3 - Θέση περιεχομένου"/>
          <p:cNvSpPr>
            <a:spLocks noGrp="1"/>
          </p:cNvSpPr>
          <p:nvPr>
            <p:ph sz="quarter" idx="1"/>
          </p:nvPr>
        </p:nvSpPr>
        <p:spPr>
          <a:xfrm>
            <a:off x="301752" y="1671064"/>
            <a:ext cx="8503920" cy="4350224"/>
          </a:xfrm>
        </p:spPr>
        <p:txBody>
          <a:bodyPr/>
          <a:lstStyle/>
          <a:p>
            <a:pPr marL="0" algn="just">
              <a:lnSpc>
                <a:spcPct val="150000"/>
              </a:lnSpc>
              <a:buNone/>
            </a:pPr>
            <a:r>
              <a:rPr lang="el-GR" sz="2400" dirty="0" smtClean="0"/>
              <a:t>Οι υπογράφοντες του Συμφώνου οι οποίοι έχουν δεσμευτεί να επιτύχουν και να υπερβούν το στόχο της ΕΕ για </a:t>
            </a:r>
            <a:r>
              <a:rPr lang="el-GR" sz="2400" b="1" dirty="0" smtClean="0"/>
              <a:t>μείωση των εκπομπών CO2 κατά 20% έως το 2020</a:t>
            </a:r>
            <a:r>
              <a:rPr lang="el-GR" sz="2400" dirty="0" smtClean="0"/>
              <a:t>, αναζητούν ευκαιρίες χρηματοδότησης που είναι ζωτικής σημασίας για την </a:t>
            </a:r>
            <a:r>
              <a:rPr lang="el-GR" sz="2400" b="1" dirty="0" smtClean="0"/>
              <a:t>ανάπτυξη των Σχεδίων Δράσης τους για τη Βιώσιμη Ενέργεια και τη χρηματοδότηση των δράσεων που παρουσιάζονται στα σχέδια αυτά</a:t>
            </a:r>
          </a:p>
          <a:p>
            <a:pPr>
              <a:buNone/>
            </a:pPr>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Θέση κειμένου 9"/>
          <p:cNvSpPr>
            <a:spLocks noGrp="1"/>
          </p:cNvSpPr>
          <p:nvPr>
            <p:ph type="body" idx="1"/>
          </p:nvPr>
        </p:nvSpPr>
        <p:spPr>
          <a:xfrm>
            <a:off x="301752" y="1524000"/>
            <a:ext cx="4040188" cy="536848"/>
          </a:xfrm>
        </p:spPr>
        <p:txBody>
          <a:bodyPr/>
          <a:lstStyle/>
          <a:p>
            <a:pPr algn="ctr"/>
            <a:r>
              <a:rPr lang="el-GR" sz="2000" dirty="0" smtClean="0">
                <a:cs typeface="Arial" pitchFamily="34" charset="0"/>
              </a:rPr>
              <a:t>ΠΛΕΟΝΕΚΤΗΜΑΤΑ</a:t>
            </a:r>
            <a:endParaRPr lang="el-GR" sz="2000" dirty="0">
              <a:cs typeface="Arial" pitchFamily="34" charset="0"/>
            </a:endParaRPr>
          </a:p>
        </p:txBody>
      </p:sp>
      <p:sp>
        <p:nvSpPr>
          <p:cNvPr id="11" name="Θέση κειμένου 10"/>
          <p:cNvSpPr>
            <a:spLocks noGrp="1"/>
          </p:cNvSpPr>
          <p:nvPr>
            <p:ph type="body" sz="half" idx="3"/>
          </p:nvPr>
        </p:nvSpPr>
        <p:spPr>
          <a:xfrm>
            <a:off x="4791330" y="1524000"/>
            <a:ext cx="4041775" cy="536848"/>
          </a:xfrm>
        </p:spPr>
        <p:txBody>
          <a:bodyPr/>
          <a:lstStyle/>
          <a:p>
            <a:pPr algn="ctr"/>
            <a:r>
              <a:rPr lang="el-GR" sz="2000" dirty="0" smtClean="0">
                <a:cs typeface="Arial" pitchFamily="34" charset="0"/>
              </a:rPr>
              <a:t>ΜΕΙΟΝΕΚΤΗΜΑΤΑ</a:t>
            </a:r>
            <a:endParaRPr lang="el-GR" sz="2000" dirty="0">
              <a:cs typeface="Arial" pitchFamily="34" charset="0"/>
            </a:endParaRPr>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30</a:t>
            </a:r>
            <a:endParaRPr lang="el-GR" dirty="0">
              <a:latin typeface="Calibri" panose="020F0502020204030204" pitchFamily="34" charset="0"/>
            </a:endParaRPr>
          </a:p>
        </p:txBody>
      </p:sp>
      <p:sp>
        <p:nvSpPr>
          <p:cNvPr id="2" name="Τίτλος 1"/>
          <p:cNvSpPr>
            <a:spLocks noGrp="1"/>
          </p:cNvSpPr>
          <p:nvPr>
            <p:ph type="title"/>
          </p:nvPr>
        </p:nvSpPr>
        <p:spPr>
          <a:xfrm>
            <a:off x="251520" y="228600"/>
            <a:ext cx="8640960" cy="752128"/>
          </a:xfrm>
        </p:spPr>
        <p:txBody>
          <a:bodyPr vert="horz" anchor="ctr">
            <a:noAutofit/>
          </a:bodyPr>
          <a:lstStyle/>
          <a:p>
            <a:r>
              <a:rPr lang="el-GR" sz="2800" b="1" dirty="0">
                <a:latin typeface="+mn-lt"/>
                <a:cs typeface="Arial" pitchFamily="34" charset="0"/>
              </a:rPr>
              <a:t>ΧΑΤ (Χρηματοδότηση Από Τρίτους) </a:t>
            </a:r>
            <a:r>
              <a:rPr lang="el-GR" sz="2800" b="1" dirty="0" smtClean="0">
                <a:latin typeface="+mn-lt"/>
                <a:cs typeface="Arial" pitchFamily="34" charset="0"/>
              </a:rPr>
              <a:t>2/2</a:t>
            </a:r>
            <a:endParaRPr lang="el-GR" sz="2800" b="1" dirty="0">
              <a:latin typeface="+mn-lt"/>
              <a:cs typeface="Arial" pitchFamily="34" charset="0"/>
            </a:endParaRPr>
          </a:p>
        </p:txBody>
      </p:sp>
      <p:sp>
        <p:nvSpPr>
          <p:cNvPr id="9"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
        <p:nvSpPr>
          <p:cNvPr id="5" name="Θέση περιεχομένου 4"/>
          <p:cNvSpPr>
            <a:spLocks noGrp="1"/>
          </p:cNvSpPr>
          <p:nvPr>
            <p:ph sz="quarter" idx="2"/>
          </p:nvPr>
        </p:nvSpPr>
        <p:spPr>
          <a:xfrm>
            <a:off x="301752" y="2420888"/>
            <a:ext cx="4041648" cy="3818404"/>
          </a:xfrm>
        </p:spPr>
        <p:txBody>
          <a:bodyPr>
            <a:noAutofit/>
          </a:bodyPr>
          <a:lstStyle/>
          <a:p>
            <a:r>
              <a:rPr lang="el-GR" sz="1600" dirty="0" smtClean="0">
                <a:cs typeface="Arial" pitchFamily="34" charset="0"/>
              </a:rPr>
              <a:t>Μεταβίβαση του συνόλου σχεδόν των κινδύνων στον Ιδιωτικό Φορέα:</a:t>
            </a:r>
          </a:p>
          <a:p>
            <a:pPr lvl="1"/>
            <a:r>
              <a:rPr lang="el-GR" sz="1600" i="1" dirty="0" smtClean="0">
                <a:solidFill>
                  <a:schemeClr val="tx1"/>
                </a:solidFill>
                <a:cs typeface="Arial" pitchFamily="34" charset="0"/>
              </a:rPr>
              <a:t>Σχεδιασμού</a:t>
            </a:r>
          </a:p>
          <a:p>
            <a:pPr lvl="1"/>
            <a:r>
              <a:rPr lang="el-GR" sz="1600" i="1" dirty="0" smtClean="0">
                <a:solidFill>
                  <a:schemeClr val="tx1"/>
                </a:solidFill>
                <a:cs typeface="Arial" pitchFamily="34" charset="0"/>
              </a:rPr>
              <a:t>Τεχνολογικοί</a:t>
            </a:r>
          </a:p>
          <a:p>
            <a:pPr lvl="1"/>
            <a:r>
              <a:rPr lang="el-GR" sz="1600" i="1" dirty="0" smtClean="0">
                <a:solidFill>
                  <a:schemeClr val="tx1"/>
                </a:solidFill>
                <a:cs typeface="Arial" pitchFamily="34" charset="0"/>
              </a:rPr>
              <a:t>Απόδοσης</a:t>
            </a:r>
          </a:p>
          <a:p>
            <a:pPr lvl="1"/>
            <a:r>
              <a:rPr lang="el-GR" sz="1600" i="1" dirty="0" smtClean="0">
                <a:solidFill>
                  <a:schemeClr val="tx1"/>
                </a:solidFill>
                <a:cs typeface="Arial" pitchFamily="34" charset="0"/>
              </a:rPr>
              <a:t>Οικονομικοί</a:t>
            </a:r>
          </a:p>
          <a:p>
            <a:pPr lvl="1"/>
            <a:r>
              <a:rPr lang="el-GR" sz="1600" i="1" dirty="0" smtClean="0">
                <a:solidFill>
                  <a:schemeClr val="tx1"/>
                </a:solidFill>
                <a:cs typeface="Arial" pitchFamily="34" charset="0"/>
              </a:rPr>
              <a:t>Χρονοδιαγράμματος κλπ</a:t>
            </a:r>
          </a:p>
          <a:p>
            <a:pPr marL="0" indent="0">
              <a:buNone/>
            </a:pPr>
            <a:endParaRPr lang="el-GR" sz="1600" dirty="0" smtClean="0">
              <a:cs typeface="Arial" pitchFamily="34" charset="0"/>
            </a:endParaRPr>
          </a:p>
          <a:p>
            <a:r>
              <a:rPr lang="el-GR" sz="1600" dirty="0" smtClean="0">
                <a:cs typeface="Arial" pitchFamily="34" charset="0"/>
              </a:rPr>
              <a:t>Δεν εξαρτάται από την δανειοδοτική ικανότητα του ΟΤΑ.</a:t>
            </a:r>
          </a:p>
          <a:p>
            <a:r>
              <a:rPr lang="el-GR" sz="1600" dirty="0" smtClean="0">
                <a:cs typeface="Arial" pitchFamily="34" charset="0"/>
              </a:rPr>
              <a:t>Δεν αυξάνεται το ύψος του δανεισμού του ΟΤΑ.</a:t>
            </a:r>
            <a:endParaRPr lang="el-GR" sz="1600" dirty="0">
              <a:cs typeface="Arial" pitchFamily="34" charset="0"/>
            </a:endParaRPr>
          </a:p>
        </p:txBody>
      </p:sp>
      <p:sp>
        <p:nvSpPr>
          <p:cNvPr id="8" name="Θέση περιεχομένου 7"/>
          <p:cNvSpPr>
            <a:spLocks noGrp="1"/>
          </p:cNvSpPr>
          <p:nvPr>
            <p:ph sz="quarter" idx="4"/>
          </p:nvPr>
        </p:nvSpPr>
        <p:spPr>
          <a:xfrm>
            <a:off x="4800600" y="2420888"/>
            <a:ext cx="4038600" cy="3822192"/>
          </a:xfrm>
        </p:spPr>
        <p:txBody>
          <a:bodyPr>
            <a:noAutofit/>
          </a:bodyPr>
          <a:lstStyle/>
          <a:p>
            <a:r>
              <a:rPr lang="el-GR" sz="1600" dirty="0" smtClean="0">
                <a:cs typeface="Arial" pitchFamily="34" charset="0"/>
              </a:rPr>
              <a:t>Δυσκολότερη η εξασφάλιση της χρηματοδότησης του έργου σε σχέση με τον δανεισμό του ΟΤΑ.</a:t>
            </a:r>
          </a:p>
          <a:p>
            <a:r>
              <a:rPr lang="el-GR" sz="1600" dirty="0" smtClean="0">
                <a:cs typeface="Arial" pitchFamily="34" charset="0"/>
              </a:rPr>
              <a:t>Υψηλότερο κόστος χρήματος για την χρηματοδότηση του έργου.</a:t>
            </a:r>
          </a:p>
          <a:p>
            <a:r>
              <a:rPr lang="el-GR" sz="1600" dirty="0" smtClean="0">
                <a:cs typeface="Arial" pitchFamily="34" charset="0"/>
              </a:rPr>
              <a:t>Μικρότερο όφελος στον προϋπολογισμό του ΟΤΑ</a:t>
            </a:r>
          </a:p>
          <a:p>
            <a:r>
              <a:rPr lang="el-GR" sz="1600" dirty="0" smtClean="0">
                <a:cs typeface="Arial" pitchFamily="34" charset="0"/>
              </a:rPr>
              <a:t>Σύνθετες και μεγαλύτερης διάρκειας διαδικασίες δημοπράτησης και σύναψης σύμβασης.</a:t>
            </a:r>
          </a:p>
          <a:p>
            <a:r>
              <a:rPr lang="el-GR" sz="1600" dirty="0" smtClean="0">
                <a:cs typeface="Arial" pitchFamily="34" charset="0"/>
              </a:rPr>
              <a:t>Σύνθετες και πολύπλοκες συμβάσεις μεταξύ του ΟΤΑ, του Ιδιωτικού Φορέα και των Δανειστών.</a:t>
            </a:r>
            <a:endParaRPr lang="el-GR" sz="1600" dirty="0">
              <a:cs typeface="Arial" pitchFamily="34" charset="0"/>
            </a:endParaRPr>
          </a:p>
          <a:p>
            <a:endParaRPr lang="el-GR" sz="1800" dirty="0" smtClean="0">
              <a:latin typeface="Calibri" panose="020F0502020204030204" pitchFamily="34" charset="0"/>
            </a:endParaRPr>
          </a:p>
          <a:p>
            <a:endParaRPr lang="el-GR" sz="1800" dirty="0">
              <a:latin typeface="Calibri" panose="020F0502020204030204" pitchFamily="34" charset="0"/>
            </a:endParaRPr>
          </a:p>
        </p:txBody>
      </p:sp>
    </p:spTree>
    <p:extLst>
      <p:ext uri="{BB962C8B-B14F-4D97-AF65-F5344CB8AC3E}">
        <p14:creationId xmlns:p14="http://schemas.microsoft.com/office/powerpoint/2010/main" xmlns="" val="27574440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αριθμού διαφάνειας 2"/>
          <p:cNvSpPr>
            <a:spLocks noGrp="1"/>
          </p:cNvSpPr>
          <p:nvPr>
            <p:ph type="sldNum" sz="quarter" idx="12"/>
          </p:nvPr>
        </p:nvSpPr>
        <p:spPr/>
        <p:txBody>
          <a:bodyPr/>
          <a:lstStyle/>
          <a:p>
            <a:fld id="{E0C674D5-ED84-4460-A52A-6D48DF676732}" type="slidenum">
              <a:rPr lang="el-GR" smtClean="0"/>
              <a:pPr/>
              <a:t>31</a:t>
            </a:fld>
            <a:endParaRPr lang="el-GR"/>
          </a:p>
        </p:txBody>
      </p:sp>
      <p:sp>
        <p:nvSpPr>
          <p:cNvPr id="4" name="Θέση περιεχομένου 3"/>
          <p:cNvSpPr>
            <a:spLocks noGrp="1"/>
          </p:cNvSpPr>
          <p:nvPr>
            <p:ph sz="quarter" idx="1"/>
          </p:nvPr>
        </p:nvSpPr>
        <p:spPr/>
        <p:txBody>
          <a:bodyPr>
            <a:normAutofit/>
          </a:bodyPr>
          <a:lstStyle/>
          <a:p>
            <a:pPr algn="ctr"/>
            <a:endParaRPr lang="el-GR" sz="3200" b="1" dirty="0" smtClean="0">
              <a:solidFill>
                <a:srgbClr val="0070C0"/>
              </a:solidFill>
              <a:latin typeface="Calibri" panose="020F0502020204030204" pitchFamily="34" charset="0"/>
            </a:endParaRPr>
          </a:p>
          <a:p>
            <a:pPr algn="ctr"/>
            <a:endParaRPr lang="el-GR" sz="3200" b="1" dirty="0">
              <a:solidFill>
                <a:srgbClr val="0070C0"/>
              </a:solidFill>
              <a:latin typeface="Calibri" panose="020F0502020204030204" pitchFamily="34" charset="0"/>
            </a:endParaRPr>
          </a:p>
          <a:p>
            <a:pPr marL="0" indent="0" algn="ctr">
              <a:buNone/>
            </a:pPr>
            <a:r>
              <a:rPr lang="el-GR" sz="3600" b="1" dirty="0" smtClean="0">
                <a:solidFill>
                  <a:schemeClr val="accent3">
                    <a:shade val="75000"/>
                  </a:schemeClr>
                </a:solidFill>
                <a:latin typeface="+mj-lt"/>
                <a:ea typeface="+mj-ea"/>
                <a:cs typeface="Arial" pitchFamily="34" charset="0"/>
              </a:rPr>
              <a:t>Συνδυασμός Χρηματοδοτικών Μέσων</a:t>
            </a:r>
            <a:endParaRPr lang="el-GR" sz="3600" b="1" dirty="0">
              <a:solidFill>
                <a:schemeClr val="accent3">
                  <a:shade val="75000"/>
                </a:schemeClr>
              </a:solidFill>
              <a:latin typeface="+mj-lt"/>
              <a:ea typeface="+mj-ea"/>
              <a:cs typeface="Arial" pitchFamily="34" charset="0"/>
            </a:endParaRPr>
          </a:p>
        </p:txBody>
      </p:sp>
    </p:spTree>
    <p:extLst>
      <p:ext uri="{BB962C8B-B14F-4D97-AF65-F5344CB8AC3E}">
        <p14:creationId xmlns:p14="http://schemas.microsoft.com/office/powerpoint/2010/main" xmlns="" val="22929856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Θέση κειμένου 9"/>
          <p:cNvSpPr>
            <a:spLocks noGrp="1"/>
          </p:cNvSpPr>
          <p:nvPr>
            <p:ph type="body" idx="1"/>
          </p:nvPr>
        </p:nvSpPr>
        <p:spPr>
          <a:xfrm>
            <a:off x="301752" y="1524000"/>
            <a:ext cx="4040188" cy="536848"/>
          </a:xfrm>
        </p:spPr>
        <p:txBody>
          <a:bodyPr/>
          <a:lstStyle/>
          <a:p>
            <a:pPr algn="ctr"/>
            <a:r>
              <a:rPr lang="el-GR" sz="2000" dirty="0" smtClean="0"/>
              <a:t>ΠΛΕΟΝΕΚΤΗΜΑΤΑ</a:t>
            </a:r>
            <a:endParaRPr lang="el-GR" sz="2000" dirty="0"/>
          </a:p>
        </p:txBody>
      </p:sp>
      <p:sp>
        <p:nvSpPr>
          <p:cNvPr id="11" name="Θέση κειμένου 10"/>
          <p:cNvSpPr>
            <a:spLocks noGrp="1"/>
          </p:cNvSpPr>
          <p:nvPr>
            <p:ph type="body" sz="half" idx="3"/>
          </p:nvPr>
        </p:nvSpPr>
        <p:spPr>
          <a:xfrm>
            <a:off x="4791330" y="1524000"/>
            <a:ext cx="4041775" cy="536848"/>
          </a:xfrm>
        </p:spPr>
        <p:txBody>
          <a:bodyPr/>
          <a:lstStyle/>
          <a:p>
            <a:pPr algn="ctr"/>
            <a:r>
              <a:rPr lang="el-GR" sz="2000" dirty="0" smtClean="0"/>
              <a:t>ΜΕΙΟΝΕΚΤΗΜΑΤΑ</a:t>
            </a:r>
            <a:endParaRPr lang="el-GR" sz="2000" dirty="0"/>
          </a:p>
        </p:txBody>
      </p:sp>
      <p:sp>
        <p:nvSpPr>
          <p:cNvPr id="4" name="Θέση αριθμού διαφάνειας 3"/>
          <p:cNvSpPr>
            <a:spLocks noGrp="1"/>
          </p:cNvSpPr>
          <p:nvPr>
            <p:ph type="sldNum" sz="quarter" idx="12"/>
          </p:nvPr>
        </p:nvSpPr>
        <p:spPr/>
        <p:txBody>
          <a:bodyPr>
            <a:normAutofit/>
          </a:bodyPr>
          <a:lstStyle/>
          <a:p>
            <a:r>
              <a:rPr lang="el-GR" dirty="0" smtClean="0">
                <a:latin typeface="Calibri" panose="020F0502020204030204" pitchFamily="34" charset="0"/>
              </a:rPr>
              <a:t>32</a:t>
            </a:r>
            <a:endParaRPr lang="el-GR" dirty="0">
              <a:latin typeface="Calibri" panose="020F0502020204030204" pitchFamily="34" charset="0"/>
            </a:endParaRPr>
          </a:p>
        </p:txBody>
      </p:sp>
      <p:sp>
        <p:nvSpPr>
          <p:cNvPr id="2" name="Τίτλος 1"/>
          <p:cNvSpPr>
            <a:spLocks noGrp="1"/>
          </p:cNvSpPr>
          <p:nvPr>
            <p:ph type="title"/>
          </p:nvPr>
        </p:nvSpPr>
        <p:spPr>
          <a:xfrm>
            <a:off x="179512" y="228600"/>
            <a:ext cx="8784976" cy="752128"/>
          </a:xfrm>
        </p:spPr>
        <p:txBody>
          <a:bodyPr vert="horz" anchor="ctr">
            <a:normAutofit/>
          </a:bodyPr>
          <a:lstStyle/>
          <a:p>
            <a:r>
              <a:rPr lang="el-GR" sz="2800" b="1" dirty="0">
                <a:latin typeface="+mn-lt"/>
                <a:cs typeface="Arial" pitchFamily="34" charset="0"/>
              </a:rPr>
              <a:t>Συνδυασμός </a:t>
            </a:r>
            <a:r>
              <a:rPr lang="el-GR" sz="2800" b="1" dirty="0" smtClean="0">
                <a:latin typeface="+mn-lt"/>
                <a:cs typeface="Arial" pitchFamily="34" charset="0"/>
              </a:rPr>
              <a:t>Χρηματοδοτήσεων</a:t>
            </a:r>
            <a:endParaRPr lang="el-GR" sz="2800" b="1" dirty="0">
              <a:latin typeface="+mn-lt"/>
              <a:cs typeface="Arial" pitchFamily="34" charset="0"/>
            </a:endParaRPr>
          </a:p>
        </p:txBody>
      </p:sp>
      <p:sp>
        <p:nvSpPr>
          <p:cNvPr id="9"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mn-lt"/>
              <a:cs typeface="Arial" pitchFamily="34" charset="0"/>
            </a:endParaRPr>
          </a:p>
        </p:txBody>
      </p:sp>
      <p:sp>
        <p:nvSpPr>
          <p:cNvPr id="5" name="Θέση περιεχομένου 4"/>
          <p:cNvSpPr>
            <a:spLocks noGrp="1"/>
          </p:cNvSpPr>
          <p:nvPr>
            <p:ph sz="quarter" idx="2"/>
          </p:nvPr>
        </p:nvSpPr>
        <p:spPr>
          <a:xfrm>
            <a:off x="301752" y="2348880"/>
            <a:ext cx="4041648" cy="3960440"/>
          </a:xfrm>
        </p:spPr>
        <p:txBody>
          <a:bodyPr>
            <a:noAutofit/>
          </a:bodyPr>
          <a:lstStyle/>
          <a:p>
            <a:r>
              <a:rPr lang="el-GR" sz="1500" dirty="0" smtClean="0">
                <a:cs typeface="Arial" pitchFamily="34" charset="0"/>
              </a:rPr>
              <a:t>Φθηνότερο κόστος δανεισμού από ΟΤΑ, άρα και μειωμένο κόστος επένδυσης.</a:t>
            </a:r>
          </a:p>
          <a:p>
            <a:r>
              <a:rPr lang="el-GR" sz="1500" dirty="0" smtClean="0">
                <a:cs typeface="Arial" pitchFamily="34" charset="0"/>
              </a:rPr>
              <a:t>Η χρηματοδότηση περιλαμβάνει επιχορήγηση, επομένως υπάρχει καλύτερη απόδοση του έργου.</a:t>
            </a:r>
          </a:p>
          <a:p>
            <a:r>
              <a:rPr lang="el-GR" sz="1500" dirty="0" smtClean="0">
                <a:cs typeface="Arial" pitchFamily="34" charset="0"/>
              </a:rPr>
              <a:t>Επιμερισμός των κινδύνων (όχι μόνο ο ΟΤΑ) με τη συμμετοχή στην χρηματοδότηση του Ιδιωτικού Φορέα, ο οποίος αναλαμβάνει μέρος των κινδύνων.</a:t>
            </a:r>
          </a:p>
          <a:p>
            <a:r>
              <a:rPr lang="el-GR" sz="1500" dirty="0" smtClean="0">
                <a:cs typeface="Arial" pitchFamily="34" charset="0"/>
              </a:rPr>
              <a:t>Μεγαλύτερο ενδιαφέρον για συμμετοχή από του Ιδιωτικούς Φορείς (ευκολότερη η εξασφάλιση χρηματοδότησης της δικής τους συμμετοχής)</a:t>
            </a:r>
          </a:p>
          <a:p>
            <a:r>
              <a:rPr lang="el-GR" sz="1500" dirty="0" smtClean="0">
                <a:cs typeface="Arial" pitchFamily="34" charset="0"/>
              </a:rPr>
              <a:t>Μεγαλύτερος αριθμός έργων και ωφελούμενων ΟΤΑ– μόχλευση κεφαλαίων.</a:t>
            </a:r>
            <a:endParaRPr lang="el-GR" sz="1500" dirty="0">
              <a:cs typeface="Arial" pitchFamily="34" charset="0"/>
            </a:endParaRPr>
          </a:p>
        </p:txBody>
      </p:sp>
      <p:sp>
        <p:nvSpPr>
          <p:cNvPr id="8" name="Θέση περιεχομένου 7"/>
          <p:cNvSpPr>
            <a:spLocks noGrp="1"/>
          </p:cNvSpPr>
          <p:nvPr>
            <p:ph sz="quarter" idx="4"/>
          </p:nvPr>
        </p:nvSpPr>
        <p:spPr/>
        <p:txBody>
          <a:bodyPr/>
          <a:lstStyle/>
          <a:p>
            <a:pPr>
              <a:lnSpc>
                <a:spcPct val="150000"/>
              </a:lnSpc>
            </a:pPr>
            <a:r>
              <a:rPr lang="el-GR" sz="1500" dirty="0">
                <a:cs typeface="Arial" pitchFamily="34" charset="0"/>
              </a:rPr>
              <a:t>Σύνθετη διαδικασία στην εξασφάλιση της χρηματοδότησης από πλευράς ΟΤΑ</a:t>
            </a:r>
          </a:p>
          <a:p>
            <a:pPr>
              <a:lnSpc>
                <a:spcPct val="150000"/>
              </a:lnSpc>
            </a:pPr>
            <a:r>
              <a:rPr lang="el-GR" sz="1500" dirty="0" smtClean="0">
                <a:cs typeface="Arial" pitchFamily="34" charset="0"/>
              </a:rPr>
              <a:t>Αποκλείονται οι ΟΤΑ </a:t>
            </a:r>
            <a:r>
              <a:rPr lang="el-GR" sz="1500" dirty="0">
                <a:cs typeface="Arial" pitchFamily="34" charset="0"/>
              </a:rPr>
              <a:t>που </a:t>
            </a:r>
            <a:r>
              <a:rPr lang="el-GR" sz="1500" dirty="0" smtClean="0">
                <a:cs typeface="Arial" pitchFamily="34" charset="0"/>
              </a:rPr>
              <a:t>δεν μπορούν να </a:t>
            </a:r>
            <a:r>
              <a:rPr lang="el-GR" sz="1500" dirty="0">
                <a:cs typeface="Arial" pitchFamily="34" charset="0"/>
              </a:rPr>
              <a:t>δανειστούν. </a:t>
            </a:r>
          </a:p>
          <a:p>
            <a:endParaRPr lang="el-GR" dirty="0"/>
          </a:p>
        </p:txBody>
      </p:sp>
    </p:spTree>
    <p:extLst>
      <p:ext uri="{BB962C8B-B14F-4D97-AF65-F5344CB8AC3E}">
        <p14:creationId xmlns:p14="http://schemas.microsoft.com/office/powerpoint/2010/main" xmlns="" val="36973120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6381328"/>
            <a:ext cx="7704856" cy="369332"/>
          </a:xfrm>
          <a:prstGeom prst="rect">
            <a:avLst/>
          </a:prstGeom>
          <a:noFill/>
        </p:spPr>
        <p:txBody>
          <a:bodyPr wrap="square" rtlCol="0">
            <a:spAutoFit/>
          </a:bodyPr>
          <a:lstStyle/>
          <a:p>
            <a:r>
              <a:rPr lang="el-GR" sz="1400" b="1" dirty="0" smtClean="0">
                <a:latin typeface="Arial" pitchFamily="34" charset="0"/>
                <a:cs typeface="Arial" pitchFamily="34" charset="0"/>
              </a:rPr>
              <a:t>Υφιστάμενη Κατάσταση</a:t>
            </a:r>
            <a:r>
              <a:rPr lang="el-GR" dirty="0" smtClean="0">
                <a:latin typeface="Arial" pitchFamily="34" charset="0"/>
                <a:cs typeface="Arial" pitchFamily="34" charset="0"/>
              </a:rPr>
              <a:t>			</a:t>
            </a:r>
            <a:r>
              <a:rPr lang="el-GR" sz="1600" b="1" dirty="0" smtClean="0">
                <a:latin typeface="Arial" pitchFamily="34" charset="0"/>
                <a:cs typeface="Arial" pitchFamily="34" charset="0"/>
              </a:rPr>
              <a:t>Μετά την Επένδυση</a:t>
            </a:r>
            <a:endParaRPr lang="el-GR" b="1" dirty="0">
              <a:latin typeface="Arial" pitchFamily="34" charset="0"/>
              <a:cs typeface="Arial" pitchFamily="34" charset="0"/>
            </a:endParaRPr>
          </a:p>
        </p:txBody>
      </p:sp>
      <p:sp>
        <p:nvSpPr>
          <p:cNvPr id="2" name="Τίτλος 1"/>
          <p:cNvSpPr>
            <a:spLocks noGrp="1"/>
          </p:cNvSpPr>
          <p:nvPr>
            <p:ph type="title"/>
          </p:nvPr>
        </p:nvSpPr>
        <p:spPr/>
        <p:txBody>
          <a:bodyPr anchor="ctr">
            <a:noAutofit/>
          </a:bodyPr>
          <a:lstStyle/>
          <a:p>
            <a:r>
              <a:rPr lang="el-GR" sz="2800" b="1" dirty="0" smtClean="0">
                <a:latin typeface="+mn-lt"/>
                <a:cs typeface="Arial" pitchFamily="34" charset="0"/>
              </a:rPr>
              <a:t>Σύγκριση Χρηματοδοτήσεων </a:t>
            </a:r>
            <a:r>
              <a:rPr lang="el-GR" sz="2800" b="1" dirty="0">
                <a:latin typeface="+mn-lt"/>
                <a:cs typeface="Arial" pitchFamily="34" charset="0"/>
              </a:rPr>
              <a:t/>
            </a:r>
            <a:br>
              <a:rPr lang="el-GR" sz="2800" b="1" dirty="0">
                <a:latin typeface="+mn-lt"/>
                <a:cs typeface="Arial" pitchFamily="34" charset="0"/>
              </a:rPr>
            </a:br>
            <a:r>
              <a:rPr lang="el-GR" sz="2800" b="1" dirty="0">
                <a:solidFill>
                  <a:schemeClr val="tx1"/>
                </a:solidFill>
                <a:latin typeface="+mn-lt"/>
                <a:cs typeface="Arial" pitchFamily="34" charset="0"/>
              </a:rPr>
              <a:t>Όφελος ΟΤΑ </a:t>
            </a:r>
          </a:p>
        </p:txBody>
      </p:sp>
      <p:sp>
        <p:nvSpPr>
          <p:cNvPr id="3" name="Θέση αριθμού διαφάνειας 2"/>
          <p:cNvSpPr>
            <a:spLocks noGrp="1"/>
          </p:cNvSpPr>
          <p:nvPr>
            <p:ph type="sldNum" sz="quarter" idx="12"/>
          </p:nvPr>
        </p:nvSpPr>
        <p:spPr/>
        <p:txBody>
          <a:bodyPr>
            <a:normAutofit/>
          </a:bodyPr>
          <a:lstStyle/>
          <a:p>
            <a:r>
              <a:rPr lang="el-GR" dirty="0" smtClean="0">
                <a:latin typeface="Calibri" panose="020F0502020204030204" pitchFamily="34" charset="0"/>
              </a:rPr>
              <a:t>33</a:t>
            </a:r>
            <a:endParaRPr lang="el-GR" dirty="0">
              <a:latin typeface="Calibri" panose="020F0502020204030204" pitchFamily="34" charset="0"/>
            </a:endParaRPr>
          </a:p>
        </p:txBody>
      </p:sp>
      <p:graphicFrame>
        <p:nvGraphicFramePr>
          <p:cNvPr id="7" name="Θέση περιεχομένου 6"/>
          <p:cNvGraphicFramePr>
            <a:graphicFrameLocks noGrp="1"/>
          </p:cNvGraphicFramePr>
          <p:nvPr>
            <p:ph sz="quarter" idx="1"/>
            <p:extLst>
              <p:ext uri="{D42A27DB-BD31-4B8C-83A1-F6EECF244321}">
                <p14:modId xmlns:p14="http://schemas.microsoft.com/office/powerpoint/2010/main" xmlns="" val="2427836121"/>
              </p:ext>
            </p:extLst>
          </p:nvPr>
        </p:nvGraphicFramePr>
        <p:xfrm>
          <a:off x="344254" y="1549864"/>
          <a:ext cx="8504238" cy="50388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997377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827584" y="404664"/>
            <a:ext cx="7488832" cy="504056"/>
          </a:xfrm>
          <a:prstGeom prst="rect">
            <a:avLst/>
          </a:prstGeom>
        </p:spPr>
        <p:txBody>
          <a:bodyPr vert="horz" anchor="b">
            <a:noAutofit/>
          </a:bodyPr>
          <a:lstStyle/>
          <a:p>
            <a:pPr lvl="0" algn="ctr" fontAlgn="auto">
              <a:spcAft>
                <a:spcPts val="0"/>
              </a:spcAft>
            </a:pPr>
            <a:endParaRPr lang="el-GR" sz="3600" b="1" dirty="0" smtClean="0">
              <a:solidFill>
                <a:schemeClr val="bg2">
                  <a:lumMod val="50000"/>
                </a:schemeClr>
              </a:solidFill>
              <a:latin typeface="Calibri" panose="020F0502020204030204" pitchFamily="34" charset="0"/>
              <a:ea typeface="+mj-ea"/>
              <a:cs typeface="+mj-cs"/>
            </a:endParaRPr>
          </a:p>
        </p:txBody>
      </p:sp>
      <p:sp>
        <p:nvSpPr>
          <p:cNvPr id="6" name="5 - Θέση περιεχομένου"/>
          <p:cNvSpPr>
            <a:spLocks noGrp="1"/>
          </p:cNvSpPr>
          <p:nvPr>
            <p:ph sz="quarter" idx="1"/>
          </p:nvPr>
        </p:nvSpPr>
        <p:spPr>
          <a:xfrm>
            <a:off x="323528" y="1628800"/>
            <a:ext cx="8503920" cy="4638256"/>
          </a:xfrm>
        </p:spPr>
        <p:txBody>
          <a:bodyPr>
            <a:normAutofit/>
          </a:bodyPr>
          <a:lstStyle/>
          <a:p>
            <a:pPr marL="0" algn="ctr">
              <a:lnSpc>
                <a:spcPts val="2000"/>
              </a:lnSpc>
              <a:buNone/>
            </a:pPr>
            <a:endParaRPr lang="el-GR" sz="1600" dirty="0" smtClean="0">
              <a:solidFill>
                <a:schemeClr val="tx2">
                  <a:lumMod val="50000"/>
                </a:schemeClr>
              </a:solidFill>
              <a:latin typeface="Calibri" panose="020F0502020204030204" pitchFamily="34" charset="0"/>
            </a:endParaRPr>
          </a:p>
          <a:p>
            <a:pPr marL="0" algn="ctr">
              <a:lnSpc>
                <a:spcPts val="2000"/>
              </a:lnSpc>
              <a:buNone/>
            </a:pPr>
            <a:endParaRPr lang="el-GR" sz="1600" dirty="0" smtClean="0">
              <a:solidFill>
                <a:schemeClr val="tx2">
                  <a:lumMod val="50000"/>
                </a:schemeClr>
              </a:solidFill>
              <a:latin typeface="Calibri" panose="020F0502020204030204" pitchFamily="34" charset="0"/>
            </a:endParaRPr>
          </a:p>
          <a:p>
            <a:pPr marL="0" algn="ctr">
              <a:lnSpc>
                <a:spcPts val="2000"/>
              </a:lnSpc>
              <a:buNone/>
            </a:pPr>
            <a:endParaRPr lang="el-GR" sz="1600" dirty="0">
              <a:solidFill>
                <a:schemeClr val="tx2">
                  <a:lumMod val="50000"/>
                </a:schemeClr>
              </a:solidFill>
              <a:latin typeface="Calibri" panose="020F0502020204030204" pitchFamily="34" charset="0"/>
            </a:endParaRPr>
          </a:p>
          <a:p>
            <a:pPr marL="0" algn="ctr">
              <a:lnSpc>
                <a:spcPts val="2000"/>
              </a:lnSpc>
              <a:buNone/>
            </a:pPr>
            <a:endParaRPr lang="el-GR" sz="1600" dirty="0" smtClean="0">
              <a:solidFill>
                <a:schemeClr val="tx2">
                  <a:lumMod val="50000"/>
                </a:schemeClr>
              </a:solidFill>
              <a:latin typeface="Calibri" panose="020F0502020204030204" pitchFamily="34" charset="0"/>
            </a:endParaRPr>
          </a:p>
          <a:p>
            <a:pPr marL="0" algn="just">
              <a:lnSpc>
                <a:spcPts val="2000"/>
              </a:lnSpc>
              <a:buNone/>
            </a:pPr>
            <a:endParaRPr lang="el-GR" sz="1600" dirty="0" smtClean="0">
              <a:solidFill>
                <a:schemeClr val="tx2">
                  <a:lumMod val="50000"/>
                </a:schemeClr>
              </a:solidFill>
              <a:latin typeface="Calibri" panose="020F0502020204030204" pitchFamily="34" charset="0"/>
            </a:endParaRPr>
          </a:p>
          <a:p>
            <a:pPr marL="0" algn="just">
              <a:lnSpc>
                <a:spcPts val="2000"/>
              </a:lnSpc>
              <a:buNone/>
            </a:pPr>
            <a:endParaRPr lang="el-GR" sz="1600" dirty="0" smtClean="0">
              <a:solidFill>
                <a:schemeClr val="tx2">
                  <a:lumMod val="50000"/>
                </a:schemeClr>
              </a:solidFill>
              <a:latin typeface="Calibri" panose="020F0502020204030204" pitchFamily="34" charset="0"/>
            </a:endParaRPr>
          </a:p>
        </p:txBody>
      </p:sp>
      <p:sp>
        <p:nvSpPr>
          <p:cNvPr id="11" name="10 - Ορθογώνιο"/>
          <p:cNvSpPr/>
          <p:nvPr/>
        </p:nvSpPr>
        <p:spPr>
          <a:xfrm>
            <a:off x="539552" y="1772816"/>
            <a:ext cx="8136904" cy="3426579"/>
          </a:xfrm>
          <a:prstGeom prst="rect">
            <a:avLst/>
          </a:prstGeom>
        </p:spPr>
        <p:txBody>
          <a:bodyPr wrap="square">
            <a:spAutoFit/>
          </a:bodyPr>
          <a:lstStyle/>
          <a:p>
            <a:pPr marL="0" algn="ctr">
              <a:lnSpc>
                <a:spcPts val="2000"/>
              </a:lnSpc>
              <a:buNone/>
            </a:pPr>
            <a:endParaRPr lang="el-GR" sz="2000" b="1" dirty="0" smtClean="0">
              <a:solidFill>
                <a:schemeClr val="tx2">
                  <a:lumMod val="50000"/>
                </a:schemeClr>
              </a:solidFill>
              <a:latin typeface="Georgia" pitchFamily="18" charset="0"/>
              <a:cs typeface="Arial" pitchFamily="34" charset="0"/>
            </a:endParaRPr>
          </a:p>
          <a:p>
            <a:pPr marL="0" algn="ctr">
              <a:lnSpc>
                <a:spcPts val="2000"/>
              </a:lnSpc>
              <a:buNone/>
            </a:pPr>
            <a:r>
              <a:rPr lang="el-GR" sz="3200" b="1" dirty="0" smtClean="0">
                <a:solidFill>
                  <a:schemeClr val="tx2">
                    <a:lumMod val="50000"/>
                  </a:schemeClr>
                </a:solidFill>
                <a:latin typeface="Georgia" pitchFamily="18" charset="0"/>
                <a:cs typeface="Arial" pitchFamily="34" charset="0"/>
              </a:rPr>
              <a:t>ΕΥΧΑΡΙΣΤΩ ΓΙΑ ΤΗΝ ΠΡΟΣΟΧΗ ΣΑΣ</a:t>
            </a:r>
            <a:endParaRPr lang="el-GR" sz="3200" b="1" dirty="0">
              <a:solidFill>
                <a:schemeClr val="tx2">
                  <a:lumMod val="50000"/>
                </a:schemeClr>
              </a:solidFill>
              <a:latin typeface="Georgia" pitchFamily="18" charset="0"/>
              <a:cs typeface="Arial" pitchFamily="34" charset="0"/>
            </a:endParaRPr>
          </a:p>
          <a:p>
            <a:pPr marL="0" algn="ctr">
              <a:lnSpc>
                <a:spcPts val="2000"/>
              </a:lnSpc>
              <a:buNone/>
            </a:pPr>
            <a:endParaRPr lang="el-GR" sz="2000" b="1" dirty="0" smtClean="0">
              <a:solidFill>
                <a:schemeClr val="tx2">
                  <a:lumMod val="50000"/>
                </a:schemeClr>
              </a:solidFill>
              <a:latin typeface="Georgia" pitchFamily="18" charset="0"/>
              <a:cs typeface="Arial" pitchFamily="34" charset="0"/>
            </a:endParaRPr>
          </a:p>
          <a:p>
            <a:pPr lvl="0" algn="ctr">
              <a:lnSpc>
                <a:spcPts val="2000"/>
              </a:lnSpc>
            </a:pPr>
            <a:r>
              <a:rPr lang="el-GR" b="1" u="sng" dirty="0" smtClean="0">
                <a:solidFill>
                  <a:schemeClr val="bg2">
                    <a:lumMod val="50000"/>
                  </a:schemeClr>
                </a:solidFill>
                <a:latin typeface="Georgia" pitchFamily="18" charset="0"/>
                <a:cs typeface="Arial" pitchFamily="34" charset="0"/>
              </a:rPr>
              <a:t>Στοιχεία Επικοινωνίας</a:t>
            </a:r>
            <a:r>
              <a:rPr lang="el-GR" b="1" u="sng" dirty="0">
                <a:solidFill>
                  <a:schemeClr val="bg2">
                    <a:lumMod val="50000"/>
                  </a:schemeClr>
                </a:solidFill>
                <a:latin typeface="Georgia" pitchFamily="18" charset="0"/>
                <a:cs typeface="Arial" pitchFamily="34" charset="0"/>
              </a:rPr>
              <a:t>:</a:t>
            </a:r>
            <a:r>
              <a:rPr lang="el-GR" b="1" dirty="0" smtClean="0">
                <a:solidFill>
                  <a:schemeClr val="bg2">
                    <a:lumMod val="50000"/>
                  </a:schemeClr>
                </a:solidFill>
                <a:latin typeface="Georgia" pitchFamily="18" charset="0"/>
                <a:cs typeface="Arial" pitchFamily="34" charset="0"/>
              </a:rPr>
              <a:t>  </a:t>
            </a:r>
            <a:endParaRPr lang="el-GR" b="1" dirty="0">
              <a:solidFill>
                <a:schemeClr val="bg2">
                  <a:lumMod val="50000"/>
                </a:schemeClr>
              </a:solidFill>
              <a:latin typeface="Georgia" pitchFamily="18" charset="0"/>
              <a:cs typeface="Arial" pitchFamily="34" charset="0"/>
            </a:endParaRPr>
          </a:p>
          <a:p>
            <a:pPr marL="0" algn="ctr">
              <a:lnSpc>
                <a:spcPts val="2000"/>
              </a:lnSpc>
              <a:buNone/>
            </a:pPr>
            <a:endParaRPr lang="el-GR" sz="2000" b="1" dirty="0" smtClean="0">
              <a:solidFill>
                <a:schemeClr val="tx2">
                  <a:lumMod val="50000"/>
                </a:schemeClr>
              </a:solidFill>
              <a:latin typeface="Georgia" pitchFamily="18" charset="0"/>
              <a:cs typeface="Arial" pitchFamily="34" charset="0"/>
            </a:endParaRPr>
          </a:p>
          <a:p>
            <a:pPr marL="0" algn="ctr">
              <a:lnSpc>
                <a:spcPts val="2000"/>
              </a:lnSpc>
              <a:buNone/>
            </a:pPr>
            <a:r>
              <a:rPr lang="el-GR" sz="1600" b="1" dirty="0" smtClean="0">
                <a:solidFill>
                  <a:schemeClr val="tx2">
                    <a:lumMod val="50000"/>
                  </a:schemeClr>
                </a:solidFill>
                <a:latin typeface="Georgia" pitchFamily="18" charset="0"/>
                <a:cs typeface="Arial" pitchFamily="34" charset="0"/>
              </a:rPr>
              <a:t>ΠΛΗΡΟΦΟΡΗΣΗ – ΕΠΙΜΟΡΦΩΣΗ - ΤΟΠΙΚΗ ΑΝΑΠΤΥΞΗ</a:t>
            </a:r>
          </a:p>
          <a:p>
            <a:pPr marL="0" algn="ctr">
              <a:lnSpc>
                <a:spcPts val="2000"/>
              </a:lnSpc>
              <a:buNone/>
            </a:pPr>
            <a:r>
              <a:rPr lang="el-GR" sz="1600" dirty="0" smtClean="0">
                <a:solidFill>
                  <a:schemeClr val="tx2">
                    <a:lumMod val="50000"/>
                  </a:schemeClr>
                </a:solidFill>
                <a:latin typeface="Georgia" pitchFamily="18" charset="0"/>
                <a:cs typeface="Arial" pitchFamily="34" charset="0"/>
              </a:rPr>
              <a:t>Αναπτυξιακή Ανώνυμη Εταιρεία Ο.Τ.Α. (Π.Ε.Τ.Α. Α.Ε.)</a:t>
            </a:r>
          </a:p>
          <a:p>
            <a:pPr marL="0" algn="ctr">
              <a:lnSpc>
                <a:spcPts val="2000"/>
              </a:lnSpc>
              <a:buNone/>
            </a:pPr>
            <a:r>
              <a:rPr lang="el-GR" sz="1600" dirty="0" smtClean="0">
                <a:solidFill>
                  <a:schemeClr val="tx2">
                    <a:lumMod val="50000"/>
                  </a:schemeClr>
                </a:solidFill>
                <a:latin typeface="Georgia" pitchFamily="18" charset="0"/>
                <a:cs typeface="Arial" pitchFamily="34" charset="0"/>
              </a:rPr>
              <a:t>Χαριλάου Τρικούπη 6-10, 10679, Αθήνα</a:t>
            </a:r>
          </a:p>
          <a:p>
            <a:pPr marL="0" algn="ctr">
              <a:lnSpc>
                <a:spcPts val="2000"/>
              </a:lnSpc>
              <a:buNone/>
            </a:pPr>
            <a:r>
              <a:rPr lang="el-GR" sz="1600" dirty="0" smtClean="0">
                <a:solidFill>
                  <a:schemeClr val="tx2">
                    <a:lumMod val="50000"/>
                  </a:schemeClr>
                </a:solidFill>
                <a:latin typeface="Georgia" pitchFamily="18" charset="0"/>
                <a:cs typeface="Arial" pitchFamily="34" charset="0"/>
              </a:rPr>
              <a:t>Τηλέφωνο: 213 215 56 00</a:t>
            </a:r>
          </a:p>
          <a:p>
            <a:pPr marL="0" algn="ctr">
              <a:lnSpc>
                <a:spcPts val="2000"/>
              </a:lnSpc>
              <a:buNone/>
            </a:pPr>
            <a:r>
              <a:rPr lang="el-GR" sz="1600" dirty="0" smtClean="0">
                <a:solidFill>
                  <a:schemeClr val="tx2">
                    <a:lumMod val="50000"/>
                  </a:schemeClr>
                </a:solidFill>
                <a:latin typeface="Georgia" pitchFamily="18" charset="0"/>
                <a:cs typeface="Arial" pitchFamily="34" charset="0"/>
              </a:rPr>
              <a:t>F: 213 215 56 24</a:t>
            </a:r>
          </a:p>
          <a:p>
            <a:pPr marL="0" algn="ctr">
              <a:lnSpc>
                <a:spcPts val="2000"/>
              </a:lnSpc>
              <a:buNone/>
            </a:pPr>
            <a:endParaRPr lang="el-GR" sz="1600" dirty="0" smtClean="0">
              <a:solidFill>
                <a:schemeClr val="tx2">
                  <a:lumMod val="50000"/>
                </a:schemeClr>
              </a:solidFill>
              <a:latin typeface="Georgia" pitchFamily="18" charset="0"/>
              <a:cs typeface="Arial" pitchFamily="34" charset="0"/>
            </a:endParaRPr>
          </a:p>
          <a:p>
            <a:pPr marL="0" algn="ctr">
              <a:lnSpc>
                <a:spcPts val="2000"/>
              </a:lnSpc>
              <a:buNone/>
            </a:pPr>
            <a:r>
              <a:rPr lang="en-US" sz="1600" dirty="0" smtClean="0">
                <a:solidFill>
                  <a:schemeClr val="tx2">
                    <a:lumMod val="50000"/>
                  </a:schemeClr>
                </a:solidFill>
                <a:latin typeface="Georgia" pitchFamily="18" charset="0"/>
                <a:cs typeface="Arial" pitchFamily="34" charset="0"/>
              </a:rPr>
              <a:t>Website</a:t>
            </a:r>
            <a:r>
              <a:rPr lang="el-GR" sz="1600" dirty="0" smtClean="0">
                <a:solidFill>
                  <a:schemeClr val="tx2">
                    <a:lumMod val="50000"/>
                  </a:schemeClr>
                </a:solidFill>
                <a:latin typeface="Georgia" pitchFamily="18" charset="0"/>
                <a:cs typeface="Arial" pitchFamily="34" charset="0"/>
              </a:rPr>
              <a:t>: </a:t>
            </a:r>
            <a:r>
              <a:rPr lang="el-GR" sz="1600" dirty="0" err="1" smtClean="0">
                <a:solidFill>
                  <a:schemeClr val="tx2">
                    <a:lumMod val="50000"/>
                  </a:schemeClr>
                </a:solidFill>
                <a:latin typeface="Georgia" pitchFamily="18" charset="0"/>
                <a:cs typeface="Arial" pitchFamily="34" charset="0"/>
                <a:hlinkClick r:id="rId3"/>
              </a:rPr>
              <a:t>www.info</a:t>
            </a:r>
            <a:r>
              <a:rPr lang="el-GR" sz="1600" dirty="0" smtClean="0">
                <a:solidFill>
                  <a:schemeClr val="tx2">
                    <a:lumMod val="50000"/>
                  </a:schemeClr>
                </a:solidFill>
                <a:latin typeface="Georgia" pitchFamily="18" charset="0"/>
                <a:cs typeface="Arial" pitchFamily="34" charset="0"/>
                <a:hlinkClick r:id="rId3"/>
              </a:rPr>
              <a:t>-</a:t>
            </a:r>
            <a:r>
              <a:rPr lang="el-GR" sz="1600" dirty="0" err="1" smtClean="0">
                <a:solidFill>
                  <a:schemeClr val="tx2">
                    <a:lumMod val="50000"/>
                  </a:schemeClr>
                </a:solidFill>
                <a:latin typeface="Georgia" pitchFamily="18" charset="0"/>
                <a:cs typeface="Arial" pitchFamily="34" charset="0"/>
                <a:hlinkClick r:id="rId3"/>
              </a:rPr>
              <a:t>peta.gr</a:t>
            </a:r>
            <a:r>
              <a:rPr lang="en-US" sz="1600" dirty="0" smtClean="0">
                <a:solidFill>
                  <a:schemeClr val="tx2">
                    <a:lumMod val="50000"/>
                  </a:schemeClr>
                </a:solidFill>
                <a:latin typeface="Georgia" pitchFamily="18" charset="0"/>
                <a:cs typeface="Arial" pitchFamily="34" charset="0"/>
              </a:rPr>
              <a:t> </a:t>
            </a:r>
            <a:endParaRPr lang="el-GR" sz="1600" dirty="0" smtClean="0">
              <a:solidFill>
                <a:schemeClr val="tx2">
                  <a:lumMod val="50000"/>
                </a:schemeClr>
              </a:solidFill>
              <a:latin typeface="Georgia" pitchFamily="18" charset="0"/>
              <a:cs typeface="Arial" pitchFamily="34" charset="0"/>
            </a:endParaRPr>
          </a:p>
          <a:p>
            <a:pPr marL="0" algn="ctr">
              <a:lnSpc>
                <a:spcPts val="2000"/>
              </a:lnSpc>
              <a:buNone/>
            </a:pPr>
            <a:r>
              <a:rPr lang="en-US" sz="1600" dirty="0" smtClean="0">
                <a:solidFill>
                  <a:schemeClr val="tx2">
                    <a:lumMod val="50000"/>
                  </a:schemeClr>
                </a:solidFill>
                <a:latin typeface="Georgia" pitchFamily="18" charset="0"/>
                <a:cs typeface="Arial" pitchFamily="34" charset="0"/>
              </a:rPr>
              <a:t>E-mail</a:t>
            </a:r>
            <a:r>
              <a:rPr lang="el-GR" sz="1600" dirty="0" smtClean="0">
                <a:solidFill>
                  <a:schemeClr val="tx2">
                    <a:lumMod val="50000"/>
                  </a:schemeClr>
                </a:solidFill>
                <a:latin typeface="Georgia" pitchFamily="18" charset="0"/>
                <a:cs typeface="Arial" pitchFamily="34" charset="0"/>
              </a:rPr>
              <a:t>: </a:t>
            </a:r>
            <a:r>
              <a:rPr lang="el-GR" sz="1600" dirty="0" smtClean="0">
                <a:solidFill>
                  <a:schemeClr val="tx2">
                    <a:lumMod val="50000"/>
                  </a:schemeClr>
                </a:solidFill>
                <a:latin typeface="Georgia" pitchFamily="18" charset="0"/>
                <a:cs typeface="Arial" pitchFamily="34" charset="0"/>
                <a:hlinkClick r:id="rId4"/>
              </a:rPr>
              <a:t>peta@info-peta.gr</a:t>
            </a:r>
            <a:r>
              <a:rPr lang="en-US" sz="1600" dirty="0" smtClean="0">
                <a:solidFill>
                  <a:schemeClr val="tx2">
                    <a:lumMod val="50000"/>
                  </a:schemeClr>
                </a:solidFill>
                <a:latin typeface="Georgia" pitchFamily="18" charset="0"/>
                <a:cs typeface="Arial" pitchFamily="34" charset="0"/>
              </a:rPr>
              <a:t> </a:t>
            </a:r>
            <a:endParaRPr lang="el-GR" sz="1600" dirty="0">
              <a:solidFill>
                <a:schemeClr val="tx2">
                  <a:lumMod val="50000"/>
                </a:schemeClr>
              </a:solidFill>
              <a:latin typeface="Georgia" pitchFamily="18" charset="0"/>
              <a:cs typeface="Arial" pitchFamily="34" charset="0"/>
            </a:endParaRPr>
          </a:p>
        </p:txBody>
      </p:sp>
      <p:sp>
        <p:nvSpPr>
          <p:cNvPr id="12"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l-GR" sz="1400" dirty="0" smtClean="0">
              <a:solidFill>
                <a:schemeClr val="tx2">
                  <a:lumMod val="75000"/>
                </a:schemeClr>
              </a:solidFill>
              <a:latin typeface="+mn-lt"/>
              <a:cs typeface="Arial" pitchFamily="34" charset="0"/>
            </a:endParaRPr>
          </a:p>
          <a:p>
            <a:endParaRPr lang="en-US" sz="1000" dirty="0" smtClean="0">
              <a:solidFill>
                <a:schemeClr val="tx2">
                  <a:lumMod val="75000"/>
                </a:schemeClr>
              </a:solidFill>
              <a:latin typeface="+mn-lt"/>
              <a:cs typeface="Arial" pitchFamily="34" charset="0"/>
            </a:endParaRPr>
          </a:p>
        </p:txBody>
      </p:sp>
      <p:sp>
        <p:nvSpPr>
          <p:cNvPr id="2" name="Θέση αριθμού διαφάνειας 1"/>
          <p:cNvSpPr>
            <a:spLocks noGrp="1"/>
          </p:cNvSpPr>
          <p:nvPr>
            <p:ph type="sldNum" sz="quarter" idx="12"/>
          </p:nvPr>
        </p:nvSpPr>
        <p:spPr/>
        <p:txBody>
          <a:bodyPr>
            <a:normAutofit/>
          </a:bodyPr>
          <a:lstStyle/>
          <a:p>
            <a:r>
              <a:rPr lang="el-GR" dirty="0" smtClean="0">
                <a:latin typeface="Calibri" panose="020F0502020204030204" pitchFamily="34" charset="0"/>
              </a:rPr>
              <a:t>34</a:t>
            </a:r>
            <a:endParaRPr lang="el-GR" dirty="0" smtClean="0">
              <a:latin typeface="Calibri" panose="020F0502020204030204" pitchFamily="34" charset="0"/>
            </a:endParaRPr>
          </a:p>
        </p:txBody>
      </p:sp>
      <p:pic>
        <p:nvPicPr>
          <p:cNvPr id="7" name="Picture 4" descr="peta-logo"/>
          <p:cNvPicPr>
            <a:picLocks noChangeAspect="1" noChangeArrowheads="1"/>
          </p:cNvPicPr>
          <p:nvPr/>
        </p:nvPicPr>
        <p:blipFill>
          <a:blip r:embed="rId5" cstate="print"/>
          <a:srcRect/>
          <a:stretch>
            <a:fillRect/>
          </a:stretch>
        </p:blipFill>
        <p:spPr bwMode="auto">
          <a:xfrm>
            <a:off x="971600" y="4365104"/>
            <a:ext cx="1288134" cy="900000"/>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60648"/>
            <a:ext cx="8534400" cy="614936"/>
          </a:xfrm>
        </p:spPr>
        <p:txBody>
          <a:bodyPr>
            <a:normAutofit/>
          </a:bodyPr>
          <a:lstStyle/>
          <a:p>
            <a:r>
              <a:rPr lang="el-GR" b="1" dirty="0" smtClean="0"/>
              <a:t>Χρηματοδοτικά εργαλεία της ΕΕ</a:t>
            </a:r>
            <a:endParaRPr lang="el-GR" b="1"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4</a:t>
            </a:fld>
            <a:endParaRPr lang="el-GR"/>
          </a:p>
        </p:txBody>
      </p:sp>
      <p:sp>
        <p:nvSpPr>
          <p:cNvPr id="4" name="3 - Θέση περιεχομένου"/>
          <p:cNvSpPr>
            <a:spLocks noGrp="1"/>
          </p:cNvSpPr>
          <p:nvPr>
            <p:ph sz="quarter" idx="1"/>
          </p:nvPr>
        </p:nvSpPr>
        <p:spPr/>
        <p:txBody>
          <a:bodyPr>
            <a:normAutofit fontScale="92500" lnSpcReduction="10000"/>
          </a:bodyPr>
          <a:lstStyle/>
          <a:p>
            <a:pPr marL="0">
              <a:buNone/>
            </a:pPr>
            <a:r>
              <a:rPr lang="el-GR" sz="2400" dirty="0" smtClean="0"/>
              <a:t>Η Ευρωπαϊκή Επιτροπή, προσαρμόζει και αναπτύσσει χρηματοδοτικά εργαλεία και προγράμματα όπως</a:t>
            </a:r>
            <a:r>
              <a:rPr lang="en-US" sz="2400" dirty="0" smtClean="0"/>
              <a:t>: </a:t>
            </a:r>
            <a:endParaRPr lang="el-GR" sz="2400" dirty="0" smtClean="0"/>
          </a:p>
          <a:p>
            <a:pPr marL="0">
              <a:buNone/>
            </a:pPr>
            <a:endParaRPr lang="el-GR" sz="2400" dirty="0" smtClean="0"/>
          </a:p>
          <a:p>
            <a:pPr lvl="2">
              <a:buClr>
                <a:schemeClr val="accent1">
                  <a:lumMod val="75000"/>
                </a:schemeClr>
              </a:buClr>
              <a:buFont typeface="Wingdings" pitchFamily="2" charset="2"/>
              <a:buChar char="Ø"/>
            </a:pPr>
            <a:r>
              <a:rPr lang="el-GR" sz="2400" dirty="0" smtClean="0">
                <a:solidFill>
                  <a:schemeClr val="tx1"/>
                </a:solidFill>
              </a:rPr>
              <a:t>Διαρθρωτικά Ταμεία &amp; Ταμείο Συνοχής</a:t>
            </a:r>
          </a:p>
          <a:p>
            <a:pPr lvl="2">
              <a:buClr>
                <a:schemeClr val="accent1">
                  <a:lumMod val="75000"/>
                </a:schemeClr>
              </a:buClr>
              <a:buFont typeface="Wingdings" pitchFamily="2" charset="2"/>
              <a:buChar char="Ø"/>
            </a:pPr>
            <a:r>
              <a:rPr lang="el-GR" sz="2400" dirty="0" smtClean="0">
                <a:solidFill>
                  <a:schemeClr val="tx1"/>
                </a:solidFill>
              </a:rPr>
              <a:t>ELENA</a:t>
            </a:r>
          </a:p>
          <a:p>
            <a:pPr lvl="2">
              <a:buClr>
                <a:schemeClr val="accent1">
                  <a:lumMod val="75000"/>
                </a:schemeClr>
              </a:buClr>
              <a:buFont typeface="Wingdings" pitchFamily="2" charset="2"/>
              <a:buChar char="Ø"/>
            </a:pPr>
            <a:r>
              <a:rPr lang="el-GR" sz="2400" dirty="0" smtClean="0">
                <a:solidFill>
                  <a:schemeClr val="tx1"/>
                </a:solidFill>
              </a:rPr>
              <a:t>JESSICA</a:t>
            </a:r>
          </a:p>
          <a:p>
            <a:pPr lvl="2">
              <a:buClr>
                <a:schemeClr val="accent1">
                  <a:lumMod val="75000"/>
                </a:schemeClr>
              </a:buClr>
              <a:buFont typeface="Wingdings" pitchFamily="2" charset="2"/>
              <a:buChar char="Ø"/>
            </a:pPr>
            <a:r>
              <a:rPr lang="el-GR" sz="2400" dirty="0" err="1" smtClean="0">
                <a:solidFill>
                  <a:schemeClr val="tx1"/>
                </a:solidFill>
              </a:rPr>
              <a:t>Smart</a:t>
            </a:r>
            <a:r>
              <a:rPr lang="el-GR" sz="2400" dirty="0" smtClean="0">
                <a:solidFill>
                  <a:schemeClr val="tx1"/>
                </a:solidFill>
              </a:rPr>
              <a:t> </a:t>
            </a:r>
            <a:r>
              <a:rPr lang="el-GR" sz="2400" dirty="0" err="1" smtClean="0">
                <a:solidFill>
                  <a:schemeClr val="tx1"/>
                </a:solidFill>
              </a:rPr>
              <a:t>Cities</a:t>
            </a:r>
            <a:endParaRPr lang="el-GR" sz="2400" dirty="0" smtClean="0">
              <a:solidFill>
                <a:schemeClr val="tx1"/>
              </a:solidFill>
            </a:endParaRPr>
          </a:p>
          <a:p>
            <a:pPr marL="0">
              <a:buNone/>
            </a:pPr>
            <a:endParaRPr lang="el-GR" sz="2400" dirty="0" smtClean="0"/>
          </a:p>
          <a:p>
            <a:pPr marL="0">
              <a:buNone/>
            </a:pPr>
            <a:r>
              <a:rPr lang="el-GR" sz="2400" dirty="0" smtClean="0"/>
              <a:t>τα οποία χρηματοδοτούνται από τον ευρωπαϊκό προϋπολογισμό με σκοπό τη στήριξη των τοπικών αρχών για την εκπλήρωση των δεσμεύσεών τους και την ένταξη της ενεργειακής και κλιματικής πολιτικής της ΕΕ σε τοπικό επίπεδο</a:t>
            </a:r>
          </a:p>
          <a:p>
            <a:pPr>
              <a:buNone/>
            </a:pP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93784"/>
            <a:ext cx="8534400" cy="758952"/>
          </a:xfrm>
        </p:spPr>
        <p:txBody>
          <a:bodyPr>
            <a:noAutofit/>
          </a:bodyPr>
          <a:lstStyle/>
          <a:p>
            <a:r>
              <a:rPr lang="el-GR" sz="2800" b="1" dirty="0" smtClean="0"/>
              <a:t>Έλλειψη ενεργειακών προτεραιοτήτων στην πολιτική ατζέντα των  κρατών μελών της ΕΕ</a:t>
            </a:r>
            <a:endParaRPr lang="el-GR" sz="2800" b="1"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5</a:t>
            </a:fld>
            <a:endParaRPr lang="el-GR"/>
          </a:p>
        </p:txBody>
      </p:sp>
      <p:sp>
        <p:nvSpPr>
          <p:cNvPr id="4" name="3 - Θέση περιεχομένου"/>
          <p:cNvSpPr>
            <a:spLocks noGrp="1"/>
          </p:cNvSpPr>
          <p:nvPr>
            <p:ph sz="quarter" idx="1"/>
          </p:nvPr>
        </p:nvSpPr>
        <p:spPr>
          <a:xfrm>
            <a:off x="301752" y="1671064"/>
            <a:ext cx="8503920" cy="4566248"/>
          </a:xfrm>
        </p:spPr>
        <p:txBody>
          <a:bodyPr>
            <a:normAutofit/>
          </a:bodyPr>
          <a:lstStyle/>
          <a:p>
            <a:pPr marL="0" algn="just">
              <a:buNone/>
            </a:pPr>
            <a:r>
              <a:rPr lang="el-GR" sz="2000" dirty="0" smtClean="0"/>
              <a:t>Τα Κράτη Μέλη της ΕΕ </a:t>
            </a:r>
            <a:r>
              <a:rPr lang="el-GR" sz="2000" b="1" dirty="0" smtClean="0"/>
              <a:t>αποφασίζουν ανεξάρτητα  σχετικά με την προτεραιότητα που θα αποδώσουν και το εύρος των αρμοδιοτήτων που θα παραχωρήσουν στις τοπικές αρχές για την ενίσχυση τοπικών λύσεων για τη βιώσιμη ενέργεια</a:t>
            </a:r>
            <a:r>
              <a:rPr lang="el-GR" sz="2000" dirty="0" smtClean="0"/>
              <a:t>.  </a:t>
            </a:r>
          </a:p>
          <a:p>
            <a:pPr marL="0" algn="just">
              <a:buNone/>
            </a:pPr>
            <a:r>
              <a:rPr lang="el-GR" sz="2000" dirty="0" smtClean="0"/>
              <a:t>Η εθνική υποστήριξη διαφέρει από χώρα σε χώρα.</a:t>
            </a:r>
            <a:endParaRPr lang="el-GR" sz="2000" b="1" dirty="0" smtClean="0">
              <a:solidFill>
                <a:srgbClr val="9E0000"/>
              </a:solidFill>
            </a:endParaRPr>
          </a:p>
          <a:p>
            <a:pPr marL="0" algn="just">
              <a:buNone/>
            </a:pPr>
            <a:endParaRPr lang="el-GR" sz="2000" b="1" dirty="0" smtClean="0">
              <a:solidFill>
                <a:srgbClr val="9E0000"/>
              </a:solidFill>
            </a:endParaRPr>
          </a:p>
          <a:p>
            <a:pPr marL="0" algn="just">
              <a:buNone/>
            </a:pPr>
            <a:r>
              <a:rPr lang="el-GR" sz="2000" b="1" dirty="0" smtClean="0">
                <a:solidFill>
                  <a:srgbClr val="9E0000"/>
                </a:solidFill>
              </a:rPr>
              <a:t>Ωστόσο, θέματα όπως η ενεργειακή απόδοση ή η ενέργεια από ανανεώσιμες πηγές, σπάνια εμφανίζονται ψηλά στην πολιτική ατζέντα.  </a:t>
            </a:r>
          </a:p>
          <a:p>
            <a:pPr marL="0" algn="just">
              <a:buNone/>
            </a:pPr>
            <a:endParaRPr lang="el-GR" sz="2000" b="1" dirty="0" smtClean="0">
              <a:solidFill>
                <a:srgbClr val="9E0000"/>
              </a:solidFill>
            </a:endParaRPr>
          </a:p>
          <a:p>
            <a:pPr marL="0" algn="just">
              <a:buNone/>
            </a:pPr>
            <a:r>
              <a:rPr lang="el-GR" sz="2000" dirty="0" smtClean="0"/>
              <a:t>Η έλλειψη ενεργειακών προτεραιοτήτων αντανακλάται στην κατανομή των πόρων των Διαρθρωτικών Ταμείων και του Ταμείου Συνοχής που διαχειρίζονται οι εθνικές και περιφερειακές αρχές.</a:t>
            </a:r>
          </a:p>
          <a:p>
            <a:pPr>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188640"/>
            <a:ext cx="8534400" cy="720080"/>
          </a:xfrm>
        </p:spPr>
        <p:txBody>
          <a:bodyPr>
            <a:normAutofit fontScale="90000"/>
          </a:bodyPr>
          <a:lstStyle/>
          <a:p>
            <a:r>
              <a:rPr lang="el-GR" b="1" dirty="0" smtClean="0"/>
              <a:t>Για την επίτευξη των στόχων του Συμφώνου</a:t>
            </a:r>
            <a:endParaRPr lang="el-GR" b="1" dirty="0"/>
          </a:p>
        </p:txBody>
      </p:sp>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6</a:t>
            </a:fld>
            <a:endParaRPr lang="el-GR"/>
          </a:p>
        </p:txBody>
      </p:sp>
      <p:sp>
        <p:nvSpPr>
          <p:cNvPr id="4" name="3 - Θέση περιεχομένου"/>
          <p:cNvSpPr>
            <a:spLocks noGrp="1"/>
          </p:cNvSpPr>
          <p:nvPr>
            <p:ph sz="quarter" idx="1"/>
          </p:nvPr>
        </p:nvSpPr>
        <p:spPr>
          <a:xfrm>
            <a:off x="301752" y="1593304"/>
            <a:ext cx="8503920" cy="4572000"/>
          </a:xfrm>
        </p:spPr>
        <p:txBody>
          <a:bodyPr>
            <a:normAutofit fontScale="92500" lnSpcReduction="20000"/>
          </a:bodyPr>
          <a:lstStyle/>
          <a:p>
            <a:pPr marL="0">
              <a:buFont typeface="Wingdings" pitchFamily="2" charset="2"/>
              <a:buChar char="Ø"/>
            </a:pPr>
            <a:r>
              <a:rPr lang="el-GR" dirty="0" smtClean="0"/>
              <a:t>Αποδοτική και καινοτόμα διαχείριση των δημόσιων οικονομικών σε τοπικό επίπεδο</a:t>
            </a:r>
          </a:p>
          <a:p>
            <a:pPr marL="0">
              <a:buFont typeface="Wingdings" pitchFamily="2" charset="2"/>
              <a:buChar char="Ø"/>
            </a:pPr>
            <a:r>
              <a:rPr lang="el-GR" dirty="0" smtClean="0"/>
              <a:t>Κινητοποίηση της χρηματοδότησης από συμπράξεις δημόσιου και ιδιωτικού τομέα και από τον εθνικό ή περιφερειακό προϋπολογισμό</a:t>
            </a:r>
          </a:p>
          <a:p>
            <a:pPr marL="0">
              <a:buNone/>
            </a:pPr>
            <a:endParaRPr lang="el-GR" dirty="0" smtClean="0"/>
          </a:p>
          <a:p>
            <a:pPr marL="0" algn="just">
              <a:buNone/>
            </a:pPr>
            <a:r>
              <a:rPr lang="el-GR" sz="2600" dirty="0" smtClean="0"/>
              <a:t>Οι εν λόγω τοπικοί, περιφερειακοί και εθνικοί πόροι, </a:t>
            </a:r>
            <a:r>
              <a:rPr lang="el-GR" sz="2600" dirty="0" err="1" smtClean="0"/>
              <a:t>συμπληρούμενοι</a:t>
            </a:r>
            <a:r>
              <a:rPr lang="el-GR" sz="2600" dirty="0" smtClean="0"/>
              <a:t> από τη χρηματοδότηση της ΕΕ που προορίζεται συγκεκριμένα για τοπικές δράσεις σε σχέση με τη βιώσιμη ενέργεια, αποτελούν μία σταθερή οικονομική βάση, καθοριστική για την επιτάχυνση της μετάβασης προς πόλεις χαμηλής κατανάλωσης ενέργειας, δημιουργώντας τοπικές θέσεις εργασίας και εξασφαλίζοντας υψηλή ποιότητα ζωής για όλους.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7</a:t>
            </a:fld>
            <a:endParaRPr lang="el-GR"/>
          </a:p>
        </p:txBody>
      </p:sp>
      <p:sp>
        <p:nvSpPr>
          <p:cNvPr id="4" name="3 - Θέση περιεχομένου"/>
          <p:cNvSpPr>
            <a:spLocks noGrp="1"/>
          </p:cNvSpPr>
          <p:nvPr>
            <p:ph sz="quarter" idx="1"/>
          </p:nvPr>
        </p:nvSpPr>
        <p:spPr/>
        <p:txBody>
          <a:bodyPr/>
          <a:lstStyle/>
          <a:p>
            <a:pPr>
              <a:buNone/>
            </a:pPr>
            <a:endParaRPr lang="el-GR" dirty="0" smtClean="0"/>
          </a:p>
          <a:p>
            <a:pPr algn="ctr">
              <a:buNone/>
            </a:pPr>
            <a:endParaRPr lang="el-GR" sz="2800" b="1" dirty="0" smtClean="0"/>
          </a:p>
          <a:p>
            <a:pPr algn="ctr">
              <a:buNone/>
            </a:pPr>
            <a:r>
              <a:rPr lang="el-GR" sz="3200" b="1" dirty="0" smtClean="0">
                <a:solidFill>
                  <a:schemeClr val="bg2">
                    <a:lumMod val="50000"/>
                  </a:schemeClr>
                </a:solidFill>
              </a:rPr>
              <a:t>Χρηματοδοτικά εργαλεία για την ανάπτυξη της βιώσιμης ενέργειας 2014-2020</a:t>
            </a:r>
            <a:endParaRPr lang="el-GR" sz="3200" dirty="0">
              <a:solidFill>
                <a:schemeClr val="bg2">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2"/>
          </p:nvPr>
        </p:nvSpPr>
        <p:spPr/>
        <p:txBody>
          <a:bodyPr/>
          <a:lstStyle/>
          <a:p>
            <a:fld id="{E0C674D5-ED84-4460-A52A-6D48DF676732}" type="slidenum">
              <a:rPr lang="el-GR" smtClean="0"/>
              <a:pPr/>
              <a:t>8</a:t>
            </a:fld>
            <a:endParaRPr lang="el-GR"/>
          </a:p>
        </p:txBody>
      </p:sp>
      <p:pic>
        <p:nvPicPr>
          <p:cNvPr id="1028" name="Picture 4"/>
          <p:cNvPicPr>
            <a:picLocks noGrp="1" noChangeAspect="1" noChangeArrowheads="1"/>
          </p:cNvPicPr>
          <p:nvPr>
            <p:ph sz="quarter" idx="1"/>
          </p:nvPr>
        </p:nvPicPr>
        <p:blipFill>
          <a:blip r:embed="rId2" cstate="print"/>
          <a:srcRect b="8003"/>
          <a:stretch>
            <a:fillRect/>
          </a:stretch>
        </p:blipFill>
        <p:spPr bwMode="auto">
          <a:xfrm>
            <a:off x="108504" y="47154"/>
            <a:ext cx="9000000" cy="640618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9512" y="188640"/>
            <a:ext cx="8640960" cy="864096"/>
          </a:xfrm>
        </p:spPr>
        <p:txBody>
          <a:bodyPr vert="horz" anchor="b">
            <a:noAutofit/>
          </a:bodyPr>
          <a:lstStyle/>
          <a:p>
            <a:pPr lvl="0"/>
            <a:r>
              <a:rPr lang="el-GR" sz="2800" b="1" dirty="0" smtClean="0"/>
              <a:t>Εναλλακτικοί μηχανισμοί χρηματοδότησης </a:t>
            </a:r>
            <a:r>
              <a:rPr lang="el-GR" sz="2800" b="1" dirty="0"/>
              <a:t>επενδύσεων </a:t>
            </a:r>
            <a:r>
              <a:rPr lang="el-GR" sz="2800" b="1" dirty="0" smtClean="0"/>
              <a:t>ΟΤΑ</a:t>
            </a:r>
            <a:endParaRPr lang="el-GR" sz="2800" b="1" dirty="0"/>
          </a:p>
        </p:txBody>
      </p:sp>
      <p:sp>
        <p:nvSpPr>
          <p:cNvPr id="4" name="Θέση αριθμού διαφάνειας 3"/>
          <p:cNvSpPr>
            <a:spLocks noGrp="1"/>
          </p:cNvSpPr>
          <p:nvPr>
            <p:ph type="sldNum" sz="quarter" idx="12"/>
          </p:nvPr>
        </p:nvSpPr>
        <p:spPr/>
        <p:txBody>
          <a:bodyPr>
            <a:normAutofit/>
          </a:bodyPr>
          <a:lstStyle/>
          <a:p>
            <a:r>
              <a:rPr lang="el-GR" dirty="0" smtClean="0"/>
              <a:t>9</a:t>
            </a:r>
            <a:endParaRPr lang="el-GR" dirty="0"/>
          </a:p>
        </p:txBody>
      </p:sp>
      <p:sp>
        <p:nvSpPr>
          <p:cNvPr id="8" name="5 - Θέση περιεχομένου"/>
          <p:cNvSpPr>
            <a:spLocks noGrp="1"/>
          </p:cNvSpPr>
          <p:nvPr>
            <p:ph sz="quarter" idx="1"/>
          </p:nvPr>
        </p:nvSpPr>
        <p:spPr>
          <a:xfrm>
            <a:off x="179512" y="1556792"/>
            <a:ext cx="8784976" cy="4824536"/>
          </a:xfrm>
        </p:spPr>
        <p:txBody>
          <a:bodyPr>
            <a:noAutofit/>
          </a:bodyPr>
          <a:lstStyle/>
          <a:p>
            <a:pPr marL="514350" indent="-514350" algn="just">
              <a:lnSpc>
                <a:spcPct val="150000"/>
              </a:lnSpc>
              <a:spcBef>
                <a:spcPts val="0"/>
              </a:spcBef>
              <a:buNone/>
            </a:pPr>
            <a:r>
              <a:rPr lang="el-GR" sz="2400" dirty="0" smtClean="0"/>
              <a:t>1. Δανεισμός </a:t>
            </a:r>
          </a:p>
          <a:p>
            <a:pPr marL="788670" lvl="1" indent="-514350">
              <a:lnSpc>
                <a:spcPct val="150000"/>
              </a:lnSpc>
              <a:spcBef>
                <a:spcPts val="0"/>
              </a:spcBef>
              <a:buNone/>
            </a:pPr>
            <a:r>
              <a:rPr lang="en-US" sz="2400" dirty="0" err="1" smtClean="0">
                <a:solidFill>
                  <a:schemeClr val="tx1"/>
                </a:solidFill>
              </a:rPr>
              <a:t>i</a:t>
            </a:r>
            <a:r>
              <a:rPr lang="en-US" sz="2400" dirty="0" smtClean="0">
                <a:solidFill>
                  <a:schemeClr val="tx1"/>
                </a:solidFill>
              </a:rPr>
              <a:t>) </a:t>
            </a:r>
            <a:r>
              <a:rPr lang="el-GR" sz="2400" dirty="0" smtClean="0">
                <a:solidFill>
                  <a:schemeClr val="tx1"/>
                </a:solidFill>
              </a:rPr>
              <a:t>από Ταμείο Παρακαταθηκών και Δανείων / άλλα Χρηματοπιστωτικά Ιδρύματα</a:t>
            </a:r>
          </a:p>
          <a:p>
            <a:pPr marL="788670" lvl="1" indent="-514350" algn="just">
              <a:lnSpc>
                <a:spcPct val="150000"/>
              </a:lnSpc>
              <a:spcBef>
                <a:spcPts val="0"/>
              </a:spcBef>
              <a:buNone/>
            </a:pPr>
            <a:r>
              <a:rPr lang="en-US" sz="2400" dirty="0" smtClean="0">
                <a:solidFill>
                  <a:schemeClr val="tx1"/>
                </a:solidFill>
              </a:rPr>
              <a:t>ii) </a:t>
            </a:r>
            <a:r>
              <a:rPr lang="el-GR" sz="2400" dirty="0" smtClean="0">
                <a:solidFill>
                  <a:schemeClr val="tx1"/>
                </a:solidFill>
              </a:rPr>
              <a:t>από  </a:t>
            </a:r>
            <a:r>
              <a:rPr lang="en-US" sz="2400" dirty="0" smtClean="0">
                <a:solidFill>
                  <a:schemeClr val="tx1"/>
                </a:solidFill>
              </a:rPr>
              <a:t>JESSICA</a:t>
            </a:r>
            <a:endParaRPr lang="el-GR" sz="2400" dirty="0" smtClean="0">
              <a:solidFill>
                <a:schemeClr val="tx1"/>
              </a:solidFill>
            </a:endParaRPr>
          </a:p>
          <a:p>
            <a:pPr marL="788670" lvl="1" indent="-514350" algn="just">
              <a:lnSpc>
                <a:spcPct val="150000"/>
              </a:lnSpc>
              <a:spcBef>
                <a:spcPts val="0"/>
              </a:spcBef>
              <a:buNone/>
            </a:pPr>
            <a:endParaRPr lang="en-US" sz="2400" dirty="0" smtClean="0">
              <a:solidFill>
                <a:schemeClr val="tx1"/>
              </a:solidFill>
            </a:endParaRPr>
          </a:p>
          <a:p>
            <a:pPr marL="514350" indent="-514350" algn="just">
              <a:lnSpc>
                <a:spcPct val="150000"/>
              </a:lnSpc>
              <a:spcBef>
                <a:spcPts val="0"/>
              </a:spcBef>
              <a:buNone/>
            </a:pPr>
            <a:r>
              <a:rPr lang="el-GR" sz="2400" dirty="0" smtClean="0"/>
              <a:t>2</a:t>
            </a:r>
            <a:r>
              <a:rPr lang="en-US" sz="2400" dirty="0" smtClean="0"/>
              <a:t>. </a:t>
            </a:r>
            <a:r>
              <a:rPr lang="el-GR" sz="2400" dirty="0" smtClean="0"/>
              <a:t>Χρηματοδότηση από Τρίτους (Χ.Α.Τ.)</a:t>
            </a:r>
          </a:p>
          <a:p>
            <a:pPr marL="514350" indent="-514350" algn="just">
              <a:lnSpc>
                <a:spcPct val="150000"/>
              </a:lnSpc>
              <a:spcBef>
                <a:spcPts val="0"/>
              </a:spcBef>
              <a:buNone/>
            </a:pPr>
            <a:endParaRPr lang="el-GR" sz="2000" b="1" dirty="0" smtClean="0">
              <a:solidFill>
                <a:schemeClr val="tx2">
                  <a:lumMod val="50000"/>
                </a:schemeClr>
              </a:solidFill>
              <a:latin typeface="Arial" pitchFamily="34" charset="0"/>
              <a:cs typeface="Arial" pitchFamily="34" charset="0"/>
            </a:endParaRPr>
          </a:p>
        </p:txBody>
      </p:sp>
      <p:sp>
        <p:nvSpPr>
          <p:cNvPr id="9" name="Subtitle 1"/>
          <p:cNvSpPr txBox="1">
            <a:spLocks/>
          </p:cNvSpPr>
          <p:nvPr/>
        </p:nvSpPr>
        <p:spPr bwMode="auto">
          <a:xfrm>
            <a:off x="179512" y="6381328"/>
            <a:ext cx="8784976" cy="2880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endParaRPr lang="en-US" sz="1000" dirty="0" smtClean="0">
              <a:solidFill>
                <a:schemeClr val="tx2">
                  <a:lumMod val="75000"/>
                </a:schemeClr>
              </a:solidFill>
              <a:latin typeface="Calibri" panose="020F0502020204030204" pitchFamily="34" charset="0"/>
              <a:cs typeface="Arial" pitchFamily="34" charset="0"/>
            </a:endParaRPr>
          </a:p>
        </p:txBody>
      </p:sp>
    </p:spTree>
    <p:extLst>
      <p:ext uri="{BB962C8B-B14F-4D97-AF65-F5344CB8AC3E}">
        <p14:creationId xmlns:p14="http://schemas.microsoft.com/office/powerpoint/2010/main" xmlns="" val="16116046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ημοτικός">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6780</TotalTime>
  <Words>2411</Words>
  <Application>Microsoft Office PowerPoint</Application>
  <PresentationFormat>Προβολή στην οθόνη (4:3)</PresentationFormat>
  <Paragraphs>361</Paragraphs>
  <Slides>34</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Δημοτικός</vt:lpstr>
      <vt:lpstr>Χρηματοδοτικά Εργαλεία για την Υλοποίηση Δράσεων Εξοικονόμησης Ενέργειας</vt:lpstr>
      <vt:lpstr>Η εταιρεία Π.Ε.Τ.Α. Α.Ε.</vt:lpstr>
      <vt:lpstr>Χρηματοδοτικά μέσα για την υλοποίηση έργων βιώσιμης ενέργειας</vt:lpstr>
      <vt:lpstr>Χρηματοδοτικά εργαλεία της ΕΕ</vt:lpstr>
      <vt:lpstr>Έλλειψη ενεργειακών προτεραιοτήτων στην πολιτική ατζέντα των  κρατών μελών της ΕΕ</vt:lpstr>
      <vt:lpstr>Για την επίτευξη των στόχων του Συμφώνου</vt:lpstr>
      <vt:lpstr>Διαφάνεια 7</vt:lpstr>
      <vt:lpstr>Διαφάνεια 8</vt:lpstr>
      <vt:lpstr>Εναλλακτικοί μηχανισμοί χρηματοδότησης επενδύσεων ΟΤΑ</vt:lpstr>
      <vt:lpstr>Διαφάνεια 10</vt:lpstr>
      <vt:lpstr>Επιχορηγήσεις ΕΣΠΑ 2014 - 2020</vt:lpstr>
      <vt:lpstr>Δανεισμός ΟΤΑ από Τ. Π. &amp; Δανείων (1/7)</vt:lpstr>
      <vt:lpstr>Δανεισμός ΟΤΑ από Τ. Π. &amp; Δανείων (2/7)</vt:lpstr>
      <vt:lpstr>Δανεισμός ΟΤΑ από Τ. Π. &amp; Δανείων (3/7) Σενάρια τοκοχρεολυτικής δόσης δανείου</vt:lpstr>
      <vt:lpstr>Δανεισμός ΟΤΑ από Τ. Π. &amp; Δανείων (4/7) Σενάρια τοκοχρεολυτικής δόσης δανείου</vt:lpstr>
      <vt:lpstr>Δανεισμός ΟΤΑ από Τ. Π. &amp; Δανείων (5/7) Σενάρια τοκοχρεολυτικής δόσης δανείου</vt:lpstr>
      <vt:lpstr>Δανεισμός ΟΤΑ από Τ. Π. &amp; Δανείων (6/7) Σενάρια τοκοχρεολυτικής δόσης δανείου</vt:lpstr>
      <vt:lpstr>Δανεισμός ΟΤΑ από Τ. Π. &amp; Δανείων (7/7) Σενάρια τοκοχρεολυτικής δόσης δανείου</vt:lpstr>
      <vt:lpstr>Διαφάνεια 19</vt:lpstr>
      <vt:lpstr>Ταμεία Αστικής Ανάπτυξης  JESSICA  (1/3)</vt:lpstr>
      <vt:lpstr>Ταμεία Αστικής Ανάπτυξης  JESSICA  (2/3)</vt:lpstr>
      <vt:lpstr>Ταμεία Αστικής Ανάπτυξης  JESSICA  (3/3)</vt:lpstr>
      <vt:lpstr>Ταμεία Αστικής Ανάπτυξης  ELENA  (1/5)</vt:lpstr>
      <vt:lpstr>Ταμεία Αστικής Ανάπτυξης  ELENA  (2/5)</vt:lpstr>
      <vt:lpstr>Ταμεία Αστικής Ανάπτυξης  ELENA  (3/5)</vt:lpstr>
      <vt:lpstr>Ταμεία Αστικής Ανάπτυξης  ELENA  (4/5)</vt:lpstr>
      <vt:lpstr>Ταμεία Αστικής Ανάπτυξης  ELENA  (5/5)</vt:lpstr>
      <vt:lpstr>Διαφάνεια 28</vt:lpstr>
      <vt:lpstr>ΧΑΤ (Χρηματοδότηση Από Τρίτους) 1/2</vt:lpstr>
      <vt:lpstr>ΧΑΤ (Χρηματοδότηση Από Τρίτους) 2/2</vt:lpstr>
      <vt:lpstr>Διαφάνεια 31</vt:lpstr>
      <vt:lpstr>Συνδυασμός Χρηματοδοτήσεων</vt:lpstr>
      <vt:lpstr>Σύγκριση Χρηματοδοτήσεων  Όφελος ΟΤΑ </vt:lpstr>
      <vt:lpstr>Διαφάνεια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ΠΕΤΑ Εξοικον. Ενέργειας Σπάρτη</dc:title>
  <dc:creator>PETA 17</dc:creator>
  <cp:lastModifiedBy>PETA 20</cp:lastModifiedBy>
  <cp:revision>728</cp:revision>
  <cp:lastPrinted>2014-05-07T07:43:13Z</cp:lastPrinted>
  <dcterms:created xsi:type="dcterms:W3CDTF">2009-11-24T06:02:03Z</dcterms:created>
  <dcterms:modified xsi:type="dcterms:W3CDTF">2015-09-11T09:34:45Z</dcterms:modified>
</cp:coreProperties>
</file>